
<file path=[Content_Types].xml><?xml version="1.0" encoding="utf-8"?>
<Types xmlns="http://schemas.openxmlformats.org/package/2006/content-types">
  <Default Extension="emf" ContentType="image/x-emf"/>
  <Default Extension="jpeg" ContentType="image/jpeg"/>
  <Default Extension="jpg&amp;ehk=h8f8Fnl"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19"/>
  </p:notesMasterIdLst>
  <p:sldIdLst>
    <p:sldId id="256" r:id="rId2"/>
    <p:sldId id="272" r:id="rId3"/>
    <p:sldId id="270" r:id="rId4"/>
    <p:sldId id="271" r:id="rId5"/>
    <p:sldId id="269" r:id="rId6"/>
    <p:sldId id="273" r:id="rId7"/>
    <p:sldId id="263" r:id="rId8"/>
    <p:sldId id="266" r:id="rId9"/>
    <p:sldId id="289" r:id="rId10"/>
    <p:sldId id="260" r:id="rId11"/>
    <p:sldId id="282" r:id="rId12"/>
    <p:sldId id="283" r:id="rId13"/>
    <p:sldId id="278" r:id="rId14"/>
    <p:sldId id="285" r:id="rId15"/>
    <p:sldId id="288" r:id="rId16"/>
    <p:sldId id="287" r:id="rId17"/>
    <p:sldId id="28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D3530-BC3F-4678-A1DC-1B5699EE64A5}" v="16" dt="2019-05-26T16:45:03.115"/>
    <p1510:client id="{35271E3A-CC5D-4C5E-AC2C-BC3743A9975F}" v="1" dt="2019-06-01T23:53:29.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68"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FA00C-7CD4-4E83-9588-809393050DE8}" type="datetimeFigureOut">
              <a:rPr lang="en-US" smtClean="0"/>
              <a:t>6/1/2019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F7350-8B16-47C9-9CA1-63AAAACE8782}" type="slidenum">
              <a:rPr lang="en-US" smtClean="0"/>
              <a:t>‹#›</a:t>
            </a:fld>
            <a:endParaRPr lang="en-US"/>
          </a:p>
        </p:txBody>
      </p:sp>
    </p:spTree>
    <p:extLst>
      <p:ext uri="{BB962C8B-B14F-4D97-AF65-F5344CB8AC3E}">
        <p14:creationId xmlns:p14="http://schemas.microsoft.com/office/powerpoint/2010/main" val="410400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Suggest we concentrate on Metadata and NLP and NOT Externals other than what results from associations between metadata and content</a:t>
            </a:r>
          </a:p>
          <a:p>
            <a:endParaRPr lang="en-US"/>
          </a:p>
        </p:txBody>
      </p:sp>
      <p:sp>
        <p:nvSpPr>
          <p:cNvPr id="4" name="Slide Number Placeholder 3"/>
          <p:cNvSpPr>
            <a:spLocks noGrp="1"/>
          </p:cNvSpPr>
          <p:nvPr>
            <p:ph type="sldNum" sz="quarter" idx="10"/>
          </p:nvPr>
        </p:nvSpPr>
        <p:spPr/>
        <p:txBody>
          <a:bodyPr/>
          <a:lstStyle/>
          <a:p>
            <a:fld id="{299F7350-8B16-47C9-9CA1-63AAAACE8782}" type="slidenum">
              <a:rPr lang="en-US" smtClean="0"/>
              <a:t>11</a:t>
            </a:fld>
            <a:endParaRPr lang="en-US"/>
          </a:p>
        </p:txBody>
      </p:sp>
    </p:spTree>
    <p:extLst>
      <p:ext uri="{BB962C8B-B14F-4D97-AF65-F5344CB8AC3E}">
        <p14:creationId xmlns:p14="http://schemas.microsoft.com/office/powerpoint/2010/main" val="184836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6"/>
          <p:cNvSpPr>
            <a:spLocks noGrp="1"/>
          </p:cNvSpPr>
          <p:nvPr>
            <p:ph type="dt" sz="half" idx="10"/>
          </p:nvPr>
        </p:nvSpPr>
        <p:spPr/>
        <p:txBody>
          <a:bodyPr/>
          <a:lstStyle/>
          <a:p>
            <a:fld id="{733DF47E-6BCC-CD4C-9893-6F9DB31E9925}" type="datetimeFigureOut">
              <a:rPr lang="en-US" smtClean="0"/>
              <a:t>6/1/2019</a:t>
            </a:fld>
            <a:endParaRPr lang="en-US"/>
          </a:p>
        </p:txBody>
      </p:sp>
      <p:sp>
        <p:nvSpPr>
          <p:cNvPr id="8" name="Slide Number Placeholder 7"/>
          <p:cNvSpPr>
            <a:spLocks noGrp="1"/>
          </p:cNvSpPr>
          <p:nvPr>
            <p:ph type="sldNum" sz="quarter" idx="11"/>
          </p:nvPr>
        </p:nvSpPr>
        <p:spPr/>
        <p:txBody>
          <a:bodyPr/>
          <a:lstStyle/>
          <a:p>
            <a:fld id="{2CCD6E39-4156-F74F-A266-289F9D7958A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DF47E-6BCC-CD4C-9893-6F9DB31E9925}"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D6E39-4156-F74F-A266-289F9D7958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DF47E-6BCC-CD4C-9893-6F9DB31E9925}"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D6E39-4156-F74F-A266-289F9D7958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25611"/>
          </a:xfrm>
        </p:spPr>
        <p:txBody>
          <a:bodyPr/>
          <a:lstStyle/>
          <a:p>
            <a:r>
              <a:rPr lang="en-US"/>
              <a:t>Click to edit Master title</a:t>
            </a:r>
          </a:p>
        </p:txBody>
      </p:sp>
      <p:sp>
        <p:nvSpPr>
          <p:cNvPr id="3" name="Content Placeholder 2"/>
          <p:cNvSpPr>
            <a:spLocks noGrp="1"/>
          </p:cNvSpPr>
          <p:nvPr>
            <p:ph idx="1"/>
          </p:nvPr>
        </p:nvSpPr>
        <p:spPr>
          <a:xfrm>
            <a:off x="457200" y="1161536"/>
            <a:ext cx="8229600" cy="4964628"/>
          </a:xfrm>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DF47E-6BCC-CD4C-9893-6F9DB31E9925}"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D6E39-4156-F74F-A266-289F9D7958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DF47E-6BCC-CD4C-9893-6F9DB31E9925}"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D6E39-4156-F74F-A266-289F9D7958A6}"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3DF47E-6BCC-CD4C-9893-6F9DB31E9925}"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D6E39-4156-F74F-A266-289F9D7958A6}"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33DF47E-6BCC-CD4C-9893-6F9DB31E9925}" type="datetimeFigureOut">
              <a:rPr lang="en-US" smtClean="0"/>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CD6E39-4156-F74F-A266-289F9D7958A6}"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3DF47E-6BCC-CD4C-9893-6F9DB31E9925}"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CD6E39-4156-F74F-A266-289F9D7958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DF47E-6BCC-CD4C-9893-6F9DB31E9925}" type="datetimeFigureOut">
              <a:rPr lang="en-US" smtClean="0"/>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CD6E39-4156-F74F-A266-289F9D7958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DF47E-6BCC-CD4C-9893-6F9DB31E9925}"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D6E39-4156-F74F-A266-289F9D7958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DF47E-6BCC-CD4C-9893-6F9DB31E9925}"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D6E39-4156-F74F-A266-289F9D7958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33DF47E-6BCC-CD4C-9893-6F9DB31E9925}" type="datetimeFigureOut">
              <a:rPr lang="en-US" smtClean="0"/>
              <a:t>6/1/2019</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CCD6E39-4156-F74F-A266-289F9D7958A6}"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8474196" TargetMode="External"/><Relationship Id="rId2" Type="http://schemas.openxmlformats.org/officeDocument/2006/relationships/hyperlink" Target="https://ieeexplore.ieee.org/document/8369798" TargetMode="External"/><Relationship Id="rId1" Type="http://schemas.openxmlformats.org/officeDocument/2006/relationships/slideLayout" Target="../slideLayouts/slideLayout3.xml"/><Relationship Id="rId4" Type="http://schemas.openxmlformats.org/officeDocument/2006/relationships/hyperlink" Target="https://arxiv.org/abs/1506.0149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amp;ehk=h8f8Fn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a:t>Image Detection of the Simpsons Characters</a:t>
            </a:r>
          </a:p>
        </p:txBody>
      </p:sp>
      <p:sp>
        <p:nvSpPr>
          <p:cNvPr id="3" name="Subtitle 2"/>
          <p:cNvSpPr>
            <a:spLocks noGrp="1"/>
          </p:cNvSpPr>
          <p:nvPr>
            <p:ph type="subTitle" idx="1"/>
          </p:nvPr>
        </p:nvSpPr>
        <p:spPr/>
        <p:txBody>
          <a:bodyPr>
            <a:noAutofit/>
          </a:bodyPr>
          <a:lstStyle/>
          <a:p>
            <a:endParaRPr lang="en-US"/>
          </a:p>
          <a:p>
            <a:r>
              <a:rPr lang="en-US"/>
              <a:t>DAEN 690 Project</a:t>
            </a:r>
          </a:p>
          <a:p>
            <a:r>
              <a:rPr lang="en-US"/>
              <a:t>Summer 2019</a:t>
            </a:r>
          </a:p>
        </p:txBody>
      </p:sp>
    </p:spTree>
    <p:extLst>
      <p:ext uri="{BB962C8B-B14F-4D97-AF65-F5344CB8AC3E}">
        <p14:creationId xmlns:p14="http://schemas.microsoft.com/office/powerpoint/2010/main" val="394642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a:t>Potential Data sources</a:t>
            </a:r>
          </a:p>
        </p:txBody>
      </p:sp>
      <p:sp>
        <p:nvSpPr>
          <p:cNvPr id="3" name="Content Placeholder 2"/>
          <p:cNvSpPr>
            <a:spLocks noGrp="1"/>
          </p:cNvSpPr>
          <p:nvPr>
            <p:ph idx="1"/>
          </p:nvPr>
        </p:nvSpPr>
        <p:spPr/>
        <p:txBody>
          <a:bodyPr>
            <a:normAutofit fontScale="92500"/>
          </a:bodyPr>
          <a:lstStyle/>
          <a:p>
            <a:pPr algn="just"/>
            <a:r>
              <a:rPr lang="en-US">
                <a:solidFill>
                  <a:schemeClr val="tx1"/>
                </a:solidFill>
              </a:rPr>
              <a:t>The</a:t>
            </a:r>
            <a:r>
              <a:rPr lang="zh-CN" altLang="en-US">
                <a:solidFill>
                  <a:schemeClr val="tx1"/>
                </a:solidFill>
              </a:rPr>
              <a:t> </a:t>
            </a:r>
            <a:r>
              <a:rPr lang="en-US" altLang="zh-CN">
                <a:solidFill>
                  <a:schemeClr val="tx1"/>
                </a:solidFill>
              </a:rPr>
              <a:t>dataset includes image sets for 20 characters from the Simpson’s.  Each image set consists of 400-2000 pictures. Samples vary in size and picture backgrounds.</a:t>
            </a:r>
          </a:p>
          <a:p>
            <a:pPr algn="just"/>
            <a:r>
              <a:rPr lang="en-US">
                <a:solidFill>
                  <a:schemeClr val="tx1"/>
                </a:solidFill>
              </a:rPr>
              <a:t>There may be insufficient images with multiple characters for tagging.  This may require the team to generate additional frames with multiple characters</a:t>
            </a:r>
            <a:r>
              <a:rPr lang="en-US"/>
              <a:t>. </a:t>
            </a:r>
          </a:p>
          <a:p>
            <a:pPr marL="0" indent="0" algn="just">
              <a:buNone/>
            </a:pPr>
            <a:endParaRPr lang="en-US" altLang="zh-CN">
              <a:solidFill>
                <a:schemeClr val="tx1"/>
              </a:solidFill>
            </a:endParaRPr>
          </a:p>
          <a:p>
            <a:pPr algn="just"/>
            <a:r>
              <a:rPr lang="en-US">
                <a:solidFill>
                  <a:schemeClr val="tx1"/>
                </a:solidFill>
              </a:rPr>
              <a:t>File descriptions and explanations:</a:t>
            </a:r>
          </a:p>
          <a:p>
            <a:pPr marL="0" indent="0" algn="just">
              <a:buNone/>
            </a:pPr>
            <a:r>
              <a:rPr lang="en-US" sz="2000">
                <a:solidFill>
                  <a:schemeClr val="tx1"/>
                </a:solidFill>
              </a:rPr>
              <a:t>  </a:t>
            </a:r>
            <a:r>
              <a:rPr lang="en-US" sz="1800" b="1">
                <a:solidFill>
                  <a:schemeClr val="tx1"/>
                </a:solidFill>
              </a:rPr>
              <a:t>File simpson-set.tar.gz </a:t>
            </a:r>
            <a:r>
              <a:rPr lang="en-US" sz="1800">
                <a:solidFill>
                  <a:schemeClr val="tx1"/>
                </a:solidFill>
              </a:rPr>
              <a:t>: This is an image dataset: 20 folders (one for each character) with 400-2000 pictures in each folder.</a:t>
            </a:r>
          </a:p>
          <a:p>
            <a:pPr marL="0" indent="0" algn="just">
              <a:buNone/>
            </a:pPr>
            <a:r>
              <a:rPr lang="en-US" sz="1800">
                <a:solidFill>
                  <a:schemeClr val="tx1"/>
                </a:solidFill>
              </a:rPr>
              <a:t>  </a:t>
            </a:r>
            <a:r>
              <a:rPr lang="en-US" sz="1800" b="1">
                <a:solidFill>
                  <a:schemeClr val="tx1"/>
                </a:solidFill>
              </a:rPr>
              <a:t>File simpson-test-set.zip</a:t>
            </a:r>
            <a:r>
              <a:rPr lang="en-US" sz="1800">
                <a:solidFill>
                  <a:schemeClr val="tx1"/>
                </a:solidFill>
              </a:rPr>
              <a:t>. : Preview of the image dataset</a:t>
            </a:r>
          </a:p>
          <a:p>
            <a:pPr marL="0" indent="0" algn="just">
              <a:buNone/>
            </a:pPr>
            <a:r>
              <a:rPr lang="en-US" sz="1800">
                <a:solidFill>
                  <a:schemeClr val="tx1"/>
                </a:solidFill>
              </a:rPr>
              <a:t>  </a:t>
            </a:r>
            <a:r>
              <a:rPr lang="en-US" sz="1800" b="1">
                <a:solidFill>
                  <a:schemeClr val="tx1"/>
                </a:solidFill>
              </a:rPr>
              <a:t>File annotation.txt </a:t>
            </a:r>
            <a:r>
              <a:rPr lang="en-US" sz="1800">
                <a:solidFill>
                  <a:schemeClr val="tx1"/>
                </a:solidFill>
              </a:rPr>
              <a:t>: Annotation file for bounding boxes for each  character</a:t>
            </a:r>
          </a:p>
          <a:p>
            <a:pPr marL="0" indent="0" algn="just">
              <a:buNone/>
            </a:pPr>
            <a:endParaRPr lang="en-US">
              <a:solidFill>
                <a:schemeClr val="tx1"/>
              </a:solidFill>
            </a:endParaRPr>
          </a:p>
          <a:p>
            <a:endParaRPr lang="en-US">
              <a:solidFill>
                <a:schemeClr val="tx1"/>
              </a:solidFill>
            </a:endParaRPr>
          </a:p>
        </p:txBody>
      </p:sp>
      <p:sp>
        <p:nvSpPr>
          <p:cNvPr id="5" name="TextBox 4"/>
          <p:cNvSpPr txBox="1"/>
          <p:nvPr/>
        </p:nvSpPr>
        <p:spPr>
          <a:xfrm>
            <a:off x="2159480" y="6172200"/>
            <a:ext cx="4818948" cy="523220"/>
          </a:xfrm>
          <a:prstGeom prst="rect">
            <a:avLst/>
          </a:prstGeom>
          <a:noFill/>
          <a:ln>
            <a:solidFill>
              <a:schemeClr val="tx1"/>
            </a:solidFill>
          </a:ln>
          <a:effectLst/>
        </p:spPr>
        <p:txBody>
          <a:bodyPr wrap="none" rtlCol="0">
            <a:spAutoFit/>
          </a:bodyPr>
          <a:lstStyle/>
          <a:p>
            <a:pPr marL="457200" indent="-457200">
              <a:buFont typeface="Wingdings" panose="05000000000000000000" pitchFamily="2" charset="2"/>
              <a:buChar char="ü"/>
            </a:pPr>
            <a:r>
              <a:rPr lang="en-US" sz="2800">
                <a:solidFill>
                  <a:srgbClr val="000000"/>
                </a:solidFill>
                <a:latin typeface="Arial Narrow"/>
                <a:cs typeface="Arial Narrow"/>
              </a:rPr>
              <a:t>Potential data sources identified</a:t>
            </a:r>
            <a:endParaRPr lang="en-US" sz="2800">
              <a:solidFill>
                <a:schemeClr val="dk1"/>
              </a:solidFill>
            </a:endParaRPr>
          </a:p>
        </p:txBody>
      </p:sp>
    </p:spTree>
    <p:extLst>
      <p:ext uri="{BB962C8B-B14F-4D97-AF65-F5344CB8AC3E}">
        <p14:creationId xmlns:p14="http://schemas.microsoft.com/office/powerpoint/2010/main" val="1497503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a:t>Potential Analytics</a:t>
            </a:r>
          </a:p>
        </p:txBody>
      </p:sp>
      <p:sp>
        <p:nvSpPr>
          <p:cNvPr id="5" name="TextBox 4"/>
          <p:cNvSpPr txBox="1"/>
          <p:nvPr/>
        </p:nvSpPr>
        <p:spPr>
          <a:xfrm>
            <a:off x="2430595" y="6172200"/>
            <a:ext cx="4275529"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a:solidFill>
                  <a:srgbClr val="000000"/>
                </a:solidFill>
                <a:latin typeface="Arial Narrow"/>
                <a:cs typeface="Arial Narrow"/>
              </a:rPr>
              <a:t>Potential analytics identified</a:t>
            </a:r>
            <a:endParaRPr lang="en-US" sz="2800">
              <a:solidFill>
                <a:schemeClr val="dk1"/>
              </a:solidFill>
            </a:endParaRPr>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endParaRPr lang="en-US">
              <a:solidFill>
                <a:schemeClr val="tx1"/>
              </a:solidFill>
            </a:endParaRPr>
          </a:p>
          <a:p>
            <a:pPr lvl="0"/>
            <a:r>
              <a:rPr lang="en-US"/>
              <a:t>Data preparation including data cleaning and preprocessing</a:t>
            </a:r>
          </a:p>
          <a:p>
            <a:pPr lvl="0"/>
            <a:r>
              <a:rPr lang="en-US"/>
              <a:t>Explore Classification techniques for image classification using Neural Network algorithm techniques like CNN.</a:t>
            </a:r>
          </a:p>
          <a:p>
            <a:pPr lvl="0"/>
            <a:r>
              <a:rPr lang="en-US"/>
              <a:t>Use techniques like Faster R-CNN, Hybrid CNN for image tagging in multiple character per frame scenarios.</a:t>
            </a:r>
          </a:p>
          <a:p>
            <a:pPr lvl="0"/>
            <a:r>
              <a:rPr lang="en-US"/>
              <a:t>Include Visualization of model performance metrics.</a:t>
            </a:r>
          </a:p>
          <a:p>
            <a:pPr lvl="0"/>
            <a:r>
              <a:rPr lang="en-US"/>
              <a:t>Build a UI to execute the model and perform Simpson character detection/classification.</a:t>
            </a:r>
          </a:p>
          <a:p>
            <a:pPr lvl="0"/>
            <a:r>
              <a:rPr lang="en-US"/>
              <a:t>Explore creation of a generalized framework that can support any image classification/detection use case.</a:t>
            </a:r>
          </a:p>
          <a:p>
            <a:pPr lvl="0"/>
            <a:r>
              <a:rPr lang="en-US"/>
              <a:t>Explore ability to identify Simpson’s characters in a video at predefined intervals.</a:t>
            </a:r>
          </a:p>
          <a:p>
            <a:pPr lvl="0"/>
            <a:r>
              <a:rPr lang="en-US"/>
              <a:t>Explore use of open source tools and libraries like Github, </a:t>
            </a:r>
            <a:r>
              <a:rPr lang="en-US" err="1"/>
              <a:t>Jupyter</a:t>
            </a:r>
            <a:r>
              <a:rPr lang="en-US"/>
              <a:t> notebook, </a:t>
            </a:r>
            <a:r>
              <a:rPr lang="en-US" err="1"/>
              <a:t>Keras</a:t>
            </a:r>
            <a:r>
              <a:rPr lang="en-US"/>
              <a:t>, </a:t>
            </a:r>
            <a:r>
              <a:rPr lang="en-US" err="1"/>
              <a:t>Tensorflow</a:t>
            </a:r>
            <a:r>
              <a:rPr lang="en-US"/>
              <a:t> to aid development of image detection model.  </a:t>
            </a:r>
          </a:p>
          <a:p>
            <a:pPr lvl="0"/>
            <a:r>
              <a:rPr lang="en-US"/>
              <a:t>Explore use of Cloud Computing, specifically, AWS </a:t>
            </a:r>
            <a:r>
              <a:rPr lang="en-US" err="1"/>
              <a:t>Sagemaker</a:t>
            </a:r>
            <a:r>
              <a:rPr lang="en-US"/>
              <a:t> to aid in development of ML model.  There are costs associated with using AWS and team will determine if the AWS Educate credits will suffice in covering any costs.</a:t>
            </a:r>
          </a:p>
          <a:p>
            <a:pPr marL="0" indent="0">
              <a:buNone/>
            </a:pPr>
            <a:r>
              <a:rPr lang="en-US">
                <a:solidFill>
                  <a:schemeClr val="tx1"/>
                </a:solidFill>
              </a:rPr>
              <a:t>                                                          </a:t>
            </a:r>
          </a:p>
          <a:p>
            <a:pPr marL="0" indent="0">
              <a:buNone/>
            </a:pPr>
            <a:endParaRPr lang="en-US">
              <a:solidFill>
                <a:schemeClr val="tx1"/>
              </a:solidFill>
            </a:endParaRPr>
          </a:p>
          <a:p>
            <a:endParaRPr lang="en-US">
              <a:solidFill>
                <a:schemeClr val="tx1"/>
              </a:solidFill>
            </a:endParaRPr>
          </a:p>
          <a:p>
            <a:endParaRPr lang="en-US"/>
          </a:p>
        </p:txBody>
      </p:sp>
    </p:spTree>
    <p:extLst>
      <p:ext uri="{BB962C8B-B14F-4D97-AF65-F5344CB8AC3E}">
        <p14:creationId xmlns:p14="http://schemas.microsoft.com/office/powerpoint/2010/main" val="271223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94" y="296399"/>
            <a:ext cx="8229600" cy="1025611"/>
          </a:xfrm>
        </p:spPr>
        <p:txBody>
          <a:bodyPr anchor="ctr"/>
          <a:lstStyle/>
          <a:p>
            <a:r>
              <a:rPr lang="en-US"/>
              <a:t>Complexity</a:t>
            </a:r>
            <a:br>
              <a:rPr lang="en-US"/>
            </a:br>
            <a:r>
              <a:rPr lang="en-US" sz="2800"/>
              <a:t>[Team’s assessment of Project Complexity]</a:t>
            </a:r>
            <a:endParaRPr lang="en-US"/>
          </a:p>
        </p:txBody>
      </p:sp>
      <p:sp>
        <p:nvSpPr>
          <p:cNvPr id="5" name="Rectangle 4"/>
          <p:cNvSpPr/>
          <p:nvPr/>
        </p:nvSpPr>
        <p:spPr bwMode="auto">
          <a:xfrm>
            <a:off x="288433" y="5401491"/>
            <a:ext cx="5956970" cy="367376"/>
          </a:xfrm>
          <a:prstGeom prst="rect">
            <a:avLst/>
          </a:prstGeom>
          <a:solidFill>
            <a:schemeClr val="bg1"/>
          </a:solidFill>
          <a:ln w="28575" cmpd="sng">
            <a:noFill/>
            <a:headEnd type="none" w="med" len="med"/>
            <a:tailEnd type="none" w="med" len="med"/>
          </a:ln>
          <a:effectLst/>
        </p:spPr>
        <p:style>
          <a:lnRef idx="3">
            <a:schemeClr val="lt1"/>
          </a:lnRef>
          <a:fillRef idx="1">
            <a:schemeClr val="dk1"/>
          </a:fillRef>
          <a:effectRef idx="1">
            <a:schemeClr val="dk1"/>
          </a:effectRef>
          <a:fontRef idx="minor">
            <a:schemeClr val="lt1"/>
          </a:fontRef>
        </p:style>
        <p:txBody>
          <a:bodyPr lIns="91438" tIns="45719" rIns="91438" bIns="45719" anchor="t" anchorCtr="0"/>
          <a:lstStyle/>
          <a:p>
            <a:pPr algn="r" eaLnBrk="0" fontAlgn="base" hangingPunct="0">
              <a:spcBef>
                <a:spcPct val="0"/>
              </a:spcBef>
              <a:spcAft>
                <a:spcPct val="0"/>
              </a:spcAft>
              <a:defRPr/>
            </a:pPr>
            <a:endParaRPr lang="en-US" sz="1600">
              <a:solidFill>
                <a:srgbClr val="000000"/>
              </a:solidFill>
              <a:latin typeface="Arial"/>
            </a:endParaRPr>
          </a:p>
        </p:txBody>
      </p:sp>
      <p:sp>
        <p:nvSpPr>
          <p:cNvPr id="6" name="Title 1"/>
          <p:cNvSpPr txBox="1">
            <a:spLocks/>
          </p:cNvSpPr>
          <p:nvPr/>
        </p:nvSpPr>
        <p:spPr>
          <a:xfrm>
            <a:off x="0" y="0"/>
            <a:ext cx="0" cy="0"/>
          </a:xfrm>
          <a:prstGeom prst="rect">
            <a:avLst/>
          </a:prstGeom>
        </p:spPr>
        <p:txBody>
          <a:bodyPr vert="horz" lIns="91440" tIns="45720" rIns="91440" bIns="45720" rtlCol="0" anchor="ctr">
            <a:normAutofit fontScale="2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t">
              <a:spcBef>
                <a:spcPts val="0"/>
              </a:spcBef>
            </a:pPr>
            <a:r>
              <a:rPr lang="en-US"/>
              <a:t>DAEN 690</a:t>
            </a:r>
          </a:p>
        </p:txBody>
      </p:sp>
      <p:pic>
        <p:nvPicPr>
          <p:cNvPr id="37" name="Picture 36"/>
          <p:cNvPicPr>
            <a:picLocks noChangeAspect="1"/>
          </p:cNvPicPr>
          <p:nvPr/>
        </p:nvPicPr>
        <p:blipFill>
          <a:blip r:embed="rId2"/>
          <a:stretch>
            <a:fillRect/>
          </a:stretch>
        </p:blipFill>
        <p:spPr>
          <a:xfrm>
            <a:off x="176844" y="1741182"/>
            <a:ext cx="8775700" cy="4178300"/>
          </a:xfrm>
          <a:prstGeom prst="rect">
            <a:avLst/>
          </a:prstGeom>
        </p:spPr>
      </p:pic>
      <p:sp>
        <p:nvSpPr>
          <p:cNvPr id="3" name="Rectangle 2"/>
          <p:cNvSpPr/>
          <p:nvPr/>
        </p:nvSpPr>
        <p:spPr>
          <a:xfrm>
            <a:off x="1774540" y="2134882"/>
            <a:ext cx="2425700" cy="825500"/>
          </a:xfrm>
          <a:prstGeom prst="rect">
            <a:avLst/>
          </a:prstGeom>
          <a:solidFill>
            <a:schemeClr val="lt1">
              <a:alpha val="15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4134119" y="2960382"/>
            <a:ext cx="2392726" cy="56515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6526843" y="3569982"/>
            <a:ext cx="2425701" cy="82550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6526843" y="4379950"/>
            <a:ext cx="2425701" cy="66040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4134118" y="5090473"/>
            <a:ext cx="2392725" cy="660400"/>
          </a:xfrm>
          <a:prstGeom prst="rect">
            <a:avLst/>
          </a:prstGeom>
          <a:solidFill>
            <a:schemeClr val="lt1">
              <a:alpha val="2000"/>
            </a:schemeClr>
          </a:solidFill>
          <a:ln w="7620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p:cNvSpPr txBox="1"/>
          <p:nvPr/>
        </p:nvSpPr>
        <p:spPr>
          <a:xfrm>
            <a:off x="2352961" y="6172200"/>
            <a:ext cx="4573688"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a:solidFill>
                  <a:srgbClr val="000000"/>
                </a:solidFill>
                <a:latin typeface="Arial Narrow"/>
                <a:cs typeface="Arial Narrow"/>
              </a:rPr>
              <a:t>Understanding of Complexity</a:t>
            </a:r>
            <a:endParaRPr lang="en-US" sz="2800">
              <a:solidFill>
                <a:schemeClr val="dk1"/>
              </a:solidFill>
            </a:endParaRPr>
          </a:p>
        </p:txBody>
      </p:sp>
    </p:spTree>
    <p:extLst>
      <p:ext uri="{BB962C8B-B14F-4D97-AF65-F5344CB8AC3E}">
        <p14:creationId xmlns:p14="http://schemas.microsoft.com/office/powerpoint/2010/main" val="232838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651"/>
            <a:ext cx="8229600" cy="1579920"/>
          </a:xfrm>
        </p:spPr>
        <p:txBody>
          <a:bodyPr anchor="ctr" anchorCtr="0">
            <a:spAutoFit/>
          </a:bodyPr>
          <a:lstStyle/>
          <a:p>
            <a:r>
              <a:rPr lang="en-US" sz="4800"/>
              <a:t>Risks and Planned Mitigations</a:t>
            </a:r>
          </a:p>
        </p:txBody>
      </p:sp>
      <p:sp>
        <p:nvSpPr>
          <p:cNvPr id="3" name="Content Placeholder 2"/>
          <p:cNvSpPr>
            <a:spLocks noGrp="1"/>
          </p:cNvSpPr>
          <p:nvPr>
            <p:ph idx="1"/>
          </p:nvPr>
        </p:nvSpPr>
        <p:spPr>
          <a:xfrm>
            <a:off x="457200" y="1420102"/>
            <a:ext cx="8229600" cy="4349633"/>
          </a:xfrm>
        </p:spPr>
        <p:txBody>
          <a:bodyPr numCol="1">
            <a:normAutofit fontScale="55000" lnSpcReduction="20000"/>
          </a:bodyPr>
          <a:lstStyle/>
          <a:p>
            <a:pPr marL="914400" lvl="2" indent="0">
              <a:buNone/>
            </a:pPr>
            <a:endParaRPr lang="en-US" sz="1050">
              <a:solidFill>
                <a:schemeClr val="bg2">
                  <a:lumMod val="50000"/>
                </a:schemeClr>
              </a:solidFill>
              <a:latin typeface="Times New Roman" panose="02020603050405020304" pitchFamily="18" charset="0"/>
              <a:ea typeface="ＭＳ 明朝"/>
              <a:cs typeface="Times New Roman" panose="02020603050405020304" pitchFamily="18" charset="0"/>
            </a:endParaRPr>
          </a:p>
          <a:p>
            <a:endParaRPr lang="en-US" sz="3600">
              <a:solidFill>
                <a:schemeClr val="bg2">
                  <a:lumMod val="50000"/>
                </a:schemeClr>
              </a:solidFill>
              <a:latin typeface="Times New Roman" panose="02020603050405020304" pitchFamily="18" charset="0"/>
              <a:cs typeface="Times New Roman" panose="02020603050405020304" pitchFamily="18" charset="0"/>
            </a:endParaRPr>
          </a:p>
          <a:p>
            <a:r>
              <a:rPr lang="en-US" sz="3600">
                <a:solidFill>
                  <a:schemeClr val="bg2">
                    <a:lumMod val="50000"/>
                  </a:schemeClr>
                </a:solidFill>
                <a:latin typeface="Times New Roman" panose="02020603050405020304" pitchFamily="18" charset="0"/>
                <a:cs typeface="Times New Roman" panose="02020603050405020304" pitchFamily="18" charset="0"/>
              </a:rPr>
              <a:t>Risk: </a:t>
            </a:r>
            <a:r>
              <a:rPr lang="en-US" sz="3600"/>
              <a:t>Computing power required to run image detection code can be high.  Risk of programs taking too long to run is possible.  This may impact the amount of time the team has to test and implement.</a:t>
            </a:r>
            <a:endParaRPr lang="en-US" sz="3600">
              <a:solidFill>
                <a:schemeClr val="bg2">
                  <a:lumMod val="50000"/>
                </a:schemeClr>
              </a:solidFill>
              <a:latin typeface="Times New Roman" panose="02020603050405020304" pitchFamily="18" charset="0"/>
              <a:cs typeface="Times New Roman" panose="02020603050405020304" pitchFamily="18" charset="0"/>
            </a:endParaRPr>
          </a:p>
          <a:p>
            <a:pPr lvl="1"/>
            <a:r>
              <a:rPr lang="en-US" sz="2400">
                <a:solidFill>
                  <a:schemeClr val="bg2">
                    <a:lumMod val="50000"/>
                  </a:schemeClr>
                </a:solidFill>
                <a:latin typeface="Times New Roman" panose="02020603050405020304" pitchFamily="18" charset="0"/>
                <a:cs typeface="Times New Roman" panose="02020603050405020304" pitchFamily="18" charset="0"/>
              </a:rPr>
              <a:t>Probability: Medium</a:t>
            </a:r>
          </a:p>
          <a:p>
            <a:pPr lvl="1"/>
            <a:r>
              <a:rPr lang="en-US" sz="2400">
                <a:solidFill>
                  <a:schemeClr val="bg2">
                    <a:lumMod val="50000"/>
                  </a:schemeClr>
                </a:solidFill>
                <a:latin typeface="Times New Roman" panose="02020603050405020304" pitchFamily="18" charset="0"/>
                <a:cs typeface="Times New Roman" panose="02020603050405020304" pitchFamily="18" charset="0"/>
              </a:rPr>
              <a:t>Impact: High</a:t>
            </a:r>
          </a:p>
          <a:p>
            <a:pPr lvl="1"/>
            <a:r>
              <a:rPr lang="en-US" sz="2400">
                <a:solidFill>
                  <a:schemeClr val="bg2">
                    <a:lumMod val="50000"/>
                  </a:schemeClr>
                </a:solidFill>
                <a:latin typeface="Times New Roman" panose="02020603050405020304" pitchFamily="18" charset="0"/>
                <a:cs typeface="Times New Roman" panose="02020603050405020304" pitchFamily="18" charset="0"/>
              </a:rPr>
              <a:t>Mitigations:</a:t>
            </a:r>
          </a:p>
          <a:p>
            <a:pPr lvl="2"/>
            <a:r>
              <a:rPr lang="en-US" sz="2400">
                <a:solidFill>
                  <a:schemeClr val="bg2">
                    <a:lumMod val="50000"/>
                  </a:schemeClr>
                </a:solidFill>
                <a:latin typeface="Times New Roman" panose="02020603050405020304" pitchFamily="18" charset="0"/>
                <a:ea typeface="ＭＳ 明朝"/>
                <a:cs typeface="Times New Roman" panose="02020603050405020304" pitchFamily="18" charset="0"/>
              </a:rPr>
              <a:t>Use GMU’s Argo cluster</a:t>
            </a:r>
          </a:p>
          <a:p>
            <a:pPr lvl="2"/>
            <a:r>
              <a:rPr lang="en-US" sz="2400">
                <a:solidFill>
                  <a:schemeClr val="bg2">
                    <a:lumMod val="50000"/>
                  </a:schemeClr>
                </a:solidFill>
                <a:latin typeface="Times New Roman" panose="02020603050405020304" pitchFamily="18" charset="0"/>
                <a:ea typeface="ＭＳ 明朝"/>
                <a:cs typeface="Times New Roman" panose="02020603050405020304" pitchFamily="18" charset="0"/>
              </a:rPr>
              <a:t>Use Cloud Computing</a:t>
            </a:r>
          </a:p>
          <a:p>
            <a:pPr lvl="2"/>
            <a:endParaRPr lang="en-US" sz="2400">
              <a:solidFill>
                <a:schemeClr val="bg2">
                  <a:lumMod val="50000"/>
                </a:schemeClr>
              </a:solidFill>
              <a:latin typeface="Times New Roman" panose="02020603050405020304" pitchFamily="18" charset="0"/>
              <a:ea typeface="ＭＳ 明朝"/>
              <a:cs typeface="Times New Roman" panose="02020603050405020304" pitchFamily="18" charset="0"/>
            </a:endParaRPr>
          </a:p>
          <a:p>
            <a:r>
              <a:rPr lang="en-US" sz="3600">
                <a:solidFill>
                  <a:schemeClr val="bg2">
                    <a:lumMod val="50000"/>
                  </a:schemeClr>
                </a:solidFill>
                <a:latin typeface="Times New Roman" panose="02020603050405020304" pitchFamily="18" charset="0"/>
                <a:cs typeface="Times New Roman" panose="02020603050405020304" pitchFamily="18" charset="0"/>
              </a:rPr>
              <a:t>Risk: </a:t>
            </a:r>
            <a:r>
              <a:rPr lang="en-US" sz="3600"/>
              <a:t>Scope includes a few aspirational items, completing of which will be directly dependent on available time.</a:t>
            </a:r>
            <a:endParaRPr lang="en-US" sz="3600">
              <a:solidFill>
                <a:schemeClr val="bg2">
                  <a:lumMod val="50000"/>
                </a:schemeClr>
              </a:solidFill>
              <a:latin typeface="Times New Roman" panose="02020603050405020304" pitchFamily="18" charset="0"/>
              <a:cs typeface="Times New Roman" panose="02020603050405020304" pitchFamily="18" charset="0"/>
            </a:endParaRPr>
          </a:p>
          <a:p>
            <a:pPr lvl="1"/>
            <a:r>
              <a:rPr lang="en-US" sz="2400">
                <a:solidFill>
                  <a:schemeClr val="bg2">
                    <a:lumMod val="50000"/>
                  </a:schemeClr>
                </a:solidFill>
                <a:latin typeface="Times New Roman" panose="02020603050405020304" pitchFamily="18" charset="0"/>
                <a:cs typeface="Times New Roman" panose="02020603050405020304" pitchFamily="18" charset="0"/>
              </a:rPr>
              <a:t>Probability: High</a:t>
            </a:r>
          </a:p>
          <a:p>
            <a:pPr lvl="1"/>
            <a:r>
              <a:rPr lang="en-US" sz="2400">
                <a:solidFill>
                  <a:schemeClr val="bg2">
                    <a:lumMod val="50000"/>
                  </a:schemeClr>
                </a:solidFill>
                <a:latin typeface="Times New Roman" panose="02020603050405020304" pitchFamily="18" charset="0"/>
                <a:cs typeface="Times New Roman" panose="02020603050405020304" pitchFamily="18" charset="0"/>
              </a:rPr>
              <a:t>Impact: Medium</a:t>
            </a:r>
          </a:p>
          <a:p>
            <a:pPr lvl="1"/>
            <a:r>
              <a:rPr lang="en-US" sz="2400">
                <a:solidFill>
                  <a:schemeClr val="bg2">
                    <a:lumMod val="50000"/>
                  </a:schemeClr>
                </a:solidFill>
                <a:latin typeface="Times New Roman" panose="02020603050405020304" pitchFamily="18" charset="0"/>
                <a:cs typeface="Times New Roman" panose="02020603050405020304" pitchFamily="18" charset="0"/>
              </a:rPr>
              <a:t>Mitigations:</a:t>
            </a:r>
          </a:p>
          <a:p>
            <a:pPr lvl="2"/>
            <a:r>
              <a:rPr lang="en-US" sz="2400">
                <a:solidFill>
                  <a:schemeClr val="bg2">
                    <a:lumMod val="50000"/>
                  </a:schemeClr>
                </a:solidFill>
                <a:latin typeface="Times New Roman" panose="02020603050405020304" pitchFamily="18" charset="0"/>
                <a:ea typeface="ＭＳ 明朝"/>
                <a:cs typeface="Times New Roman" panose="02020603050405020304" pitchFamily="18" charset="0"/>
              </a:rPr>
              <a:t>Prioritization of tasks and communication with team/professors could help mitigate this risk.</a:t>
            </a:r>
          </a:p>
        </p:txBody>
      </p:sp>
      <p:sp>
        <p:nvSpPr>
          <p:cNvPr id="5" name="TextBox 4"/>
          <p:cNvSpPr txBox="1"/>
          <p:nvPr/>
        </p:nvSpPr>
        <p:spPr>
          <a:xfrm>
            <a:off x="1956165" y="6172200"/>
            <a:ext cx="5229317"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a:solidFill>
                  <a:srgbClr val="000000"/>
                </a:solidFill>
                <a:latin typeface="Arial Narrow"/>
                <a:cs typeface="Arial Narrow"/>
              </a:rPr>
              <a:t>Risks Identified and Mitigation Plan</a:t>
            </a:r>
            <a:endParaRPr lang="en-US" sz="2800">
              <a:solidFill>
                <a:schemeClr val="dk1"/>
              </a:solidFill>
            </a:endParaRPr>
          </a:p>
        </p:txBody>
      </p:sp>
    </p:spTree>
    <p:extLst>
      <p:ext uri="{BB962C8B-B14F-4D97-AF65-F5344CB8AC3E}">
        <p14:creationId xmlns:p14="http://schemas.microsoft.com/office/powerpoint/2010/main" val="206235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1405"/>
          </a:xfrm>
        </p:spPr>
        <p:txBody>
          <a:bodyPr/>
          <a:lstStyle/>
          <a:p>
            <a:r>
              <a:rPr lang="en-US"/>
              <a:t>Assumptions</a:t>
            </a:r>
          </a:p>
        </p:txBody>
      </p:sp>
      <p:sp>
        <p:nvSpPr>
          <p:cNvPr id="3" name="Content Placeholder 2"/>
          <p:cNvSpPr>
            <a:spLocks noGrp="1"/>
          </p:cNvSpPr>
          <p:nvPr>
            <p:ph idx="1"/>
          </p:nvPr>
        </p:nvSpPr>
        <p:spPr>
          <a:xfrm>
            <a:off x="457200" y="654908"/>
            <a:ext cx="8229600" cy="5955957"/>
          </a:xfrm>
        </p:spPr>
        <p:txBody>
          <a:bodyPr>
            <a:normAutofit/>
          </a:bodyPr>
          <a:lstStyle/>
          <a:p>
            <a:pPr lvl="0"/>
            <a:r>
              <a:rPr lang="en-US"/>
              <a:t>Images in the dataset are distinct enough to train an image recognition model.</a:t>
            </a:r>
          </a:p>
          <a:p>
            <a:pPr lvl="0"/>
            <a:r>
              <a:rPr lang="en-US"/>
              <a:t>Number of images for each dataset meet the minimal threshold to train a model that can predict with good accuracy.</a:t>
            </a:r>
          </a:p>
        </p:txBody>
      </p:sp>
    </p:spTree>
    <p:extLst>
      <p:ext uri="{BB962C8B-B14F-4D97-AF65-F5344CB8AC3E}">
        <p14:creationId xmlns:p14="http://schemas.microsoft.com/office/powerpoint/2010/main" val="67464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0F7D-F8E9-4CC2-9C21-798AC6497268}"/>
              </a:ext>
            </a:extLst>
          </p:cNvPr>
          <p:cNvSpPr>
            <a:spLocks noGrp="1"/>
          </p:cNvSpPr>
          <p:nvPr>
            <p:ph type="title"/>
          </p:nvPr>
        </p:nvSpPr>
        <p:spPr>
          <a:xfrm>
            <a:off x="722313" y="0"/>
            <a:ext cx="7772400" cy="804408"/>
          </a:xfrm>
        </p:spPr>
        <p:txBody>
          <a:bodyPr/>
          <a:lstStyle/>
          <a:p>
            <a:r>
              <a:rPr lang="en-US" altLang="zh-CN"/>
              <a:t>Reference</a:t>
            </a:r>
            <a:endParaRPr lang="zh-CN" altLang="en-US"/>
          </a:p>
        </p:txBody>
      </p:sp>
      <p:sp>
        <p:nvSpPr>
          <p:cNvPr id="3" name="Text Placeholder 2">
            <a:extLst>
              <a:ext uri="{FF2B5EF4-FFF2-40B4-BE49-F238E27FC236}">
                <a16:creationId xmlns:a16="http://schemas.microsoft.com/office/drawing/2014/main" id="{6CE81569-C1F7-46F1-A8DE-3D27DA287A87}"/>
              </a:ext>
            </a:extLst>
          </p:cNvPr>
          <p:cNvSpPr>
            <a:spLocks noGrp="1"/>
          </p:cNvSpPr>
          <p:nvPr>
            <p:ph type="body" idx="1"/>
          </p:nvPr>
        </p:nvSpPr>
        <p:spPr>
          <a:xfrm>
            <a:off x="722313" y="1303792"/>
            <a:ext cx="7772400" cy="4596265"/>
          </a:xfrm>
        </p:spPr>
        <p:txBody>
          <a:bodyPr/>
          <a:lstStyle/>
          <a:p>
            <a:pPr algn="l"/>
            <a:endParaRPr lang="en-US" altLang="zh-CN"/>
          </a:p>
          <a:p>
            <a:pPr marL="342900" indent="-342900" algn="just">
              <a:buFont typeface="Arial" panose="020B0604020202020204" pitchFamily="34" charset="0"/>
              <a:buChar char="•"/>
            </a:pPr>
            <a:r>
              <a:rPr lang="en-US" altLang="zh-CN">
                <a:solidFill>
                  <a:schemeClr val="tx1"/>
                </a:solidFill>
              </a:rPr>
              <a:t>Shoji Kido; </a:t>
            </a:r>
            <a:r>
              <a:rPr lang="en-US" altLang="zh-CN" err="1">
                <a:solidFill>
                  <a:schemeClr val="tx1"/>
                </a:solidFill>
              </a:rPr>
              <a:t>Yasusi</a:t>
            </a:r>
            <a:r>
              <a:rPr lang="en-US" altLang="zh-CN">
                <a:solidFill>
                  <a:schemeClr val="tx1"/>
                </a:solidFill>
              </a:rPr>
              <a:t> Hirano; </a:t>
            </a:r>
            <a:r>
              <a:rPr lang="en-US" altLang="zh-CN" err="1">
                <a:solidFill>
                  <a:schemeClr val="tx1"/>
                </a:solidFill>
              </a:rPr>
              <a:t>Noriaki</a:t>
            </a:r>
            <a:r>
              <a:rPr lang="en-US" altLang="zh-CN">
                <a:solidFill>
                  <a:schemeClr val="tx1"/>
                </a:solidFill>
              </a:rPr>
              <a:t> Hashimoto Detection and classification of lung abnormalities by use of convolutional neural network (CNN) and regions with CNN features (R-CNN) </a:t>
            </a:r>
            <a:r>
              <a:rPr lang="en-US" altLang="zh-CN">
                <a:solidFill>
                  <a:schemeClr val="tx1"/>
                </a:solidFill>
                <a:hlinkClick r:id="rId2">
                  <a:extLst>
                    <a:ext uri="{A12FA001-AC4F-418D-AE19-62706E023703}">
                      <ahyp:hlinkClr xmlns:ahyp="http://schemas.microsoft.com/office/drawing/2018/hyperlinkcolor" val="tx"/>
                    </a:ext>
                  </a:extLst>
                </a:hlinkClick>
              </a:rPr>
              <a:t>https://ieeexplore.ieee.org/document/8369798</a:t>
            </a:r>
            <a:endParaRPr lang="en-US" altLang="zh-CN">
              <a:solidFill>
                <a:schemeClr val="tx1"/>
              </a:solidFill>
            </a:endParaRPr>
          </a:p>
          <a:p>
            <a:pPr marL="342900" indent="-342900" algn="just">
              <a:buFont typeface="Arial" panose="020B0604020202020204" pitchFamily="34" charset="0"/>
              <a:buChar char="•"/>
            </a:pPr>
            <a:r>
              <a:rPr lang="en-US" altLang="zh-CN">
                <a:solidFill>
                  <a:schemeClr val="tx1"/>
                </a:solidFill>
              </a:rPr>
              <a:t>Suresh Prasad </a:t>
            </a:r>
            <a:r>
              <a:rPr lang="en-US" altLang="zh-CN" err="1">
                <a:solidFill>
                  <a:schemeClr val="tx1"/>
                </a:solidFill>
              </a:rPr>
              <a:t>Kannojia</a:t>
            </a:r>
            <a:r>
              <a:rPr lang="en-US" altLang="zh-CN">
                <a:solidFill>
                  <a:schemeClr val="tx1"/>
                </a:solidFill>
              </a:rPr>
              <a:t>; Gaurav Jaiswal Ensemble of Hybrid CNN-ELM Model for Image Classification </a:t>
            </a:r>
            <a:r>
              <a:rPr lang="en-US" altLang="zh-CN">
                <a:solidFill>
                  <a:schemeClr val="tx1"/>
                </a:solidFill>
                <a:hlinkClick r:id="rId3">
                  <a:extLst>
                    <a:ext uri="{A12FA001-AC4F-418D-AE19-62706E023703}">
                      <ahyp:hlinkClr xmlns:ahyp="http://schemas.microsoft.com/office/drawing/2018/hyperlinkcolor" val="tx"/>
                    </a:ext>
                  </a:extLst>
                </a:hlinkClick>
              </a:rPr>
              <a:t>https://ieeexplore.ieee.org/document/8474196</a:t>
            </a:r>
            <a:endParaRPr lang="en-US" altLang="zh-CN">
              <a:solidFill>
                <a:schemeClr val="tx1"/>
              </a:solidFill>
            </a:endParaRPr>
          </a:p>
          <a:p>
            <a:pPr marL="342900" indent="-342900" algn="just">
              <a:buFont typeface="Arial" panose="020B0604020202020204" pitchFamily="34" charset="0"/>
              <a:buChar char="•"/>
            </a:pPr>
            <a:r>
              <a:rPr lang="en-US" altLang="zh-CN">
                <a:solidFill>
                  <a:schemeClr val="tx1"/>
                </a:solidFill>
              </a:rPr>
              <a:t>Faster R-CNN </a:t>
            </a:r>
            <a:r>
              <a:rPr lang="en-US" altLang="zh-CN" err="1">
                <a:solidFill>
                  <a:schemeClr val="tx1"/>
                </a:solidFill>
              </a:rPr>
              <a:t>Shaoqing</a:t>
            </a:r>
            <a:r>
              <a:rPr lang="en-US" altLang="zh-CN">
                <a:solidFill>
                  <a:schemeClr val="tx1"/>
                </a:solidFill>
              </a:rPr>
              <a:t> Ren, </a:t>
            </a:r>
            <a:r>
              <a:rPr lang="en-US" altLang="zh-CN" err="1">
                <a:solidFill>
                  <a:schemeClr val="tx1"/>
                </a:solidFill>
              </a:rPr>
              <a:t>Kaiming</a:t>
            </a:r>
            <a:r>
              <a:rPr lang="en-US" altLang="zh-CN">
                <a:solidFill>
                  <a:schemeClr val="tx1"/>
                </a:solidFill>
              </a:rPr>
              <a:t> He, Ross </a:t>
            </a:r>
            <a:r>
              <a:rPr lang="en-US" altLang="zh-CN" err="1">
                <a:solidFill>
                  <a:schemeClr val="tx1"/>
                </a:solidFill>
              </a:rPr>
              <a:t>Girshick</a:t>
            </a:r>
            <a:r>
              <a:rPr lang="en-US" altLang="zh-CN">
                <a:solidFill>
                  <a:schemeClr val="tx1"/>
                </a:solidFill>
              </a:rPr>
              <a:t>, Jian Sun </a:t>
            </a:r>
            <a:r>
              <a:rPr lang="en-US" altLang="zh-CN">
                <a:solidFill>
                  <a:schemeClr val="tx1"/>
                </a:solidFill>
                <a:hlinkClick r:id="rId4">
                  <a:extLst>
                    <a:ext uri="{A12FA001-AC4F-418D-AE19-62706E023703}">
                      <ahyp:hlinkClr xmlns:ahyp="http://schemas.microsoft.com/office/drawing/2018/hyperlinkcolor" val="tx"/>
                    </a:ext>
                  </a:extLst>
                </a:hlinkClick>
              </a:rPr>
              <a:t>https://arxiv.org/abs/1506.01497</a:t>
            </a:r>
            <a:endParaRPr lang="en-US" altLang="zh-CN">
              <a:solidFill>
                <a:schemeClr val="tx1"/>
              </a:solidFill>
            </a:endParaRPr>
          </a:p>
          <a:p>
            <a:pPr marL="342900" indent="-342900" algn="just">
              <a:buFont typeface="Arial" panose="020B0604020202020204" pitchFamily="34" charset="0"/>
              <a:buChar char="•"/>
            </a:pPr>
            <a:r>
              <a:rPr lang="en-US" altLang="zh-CN">
                <a:solidFill>
                  <a:schemeClr val="tx1"/>
                </a:solidFill>
              </a:rPr>
              <a:t>Data Source: </a:t>
            </a:r>
            <a:r>
              <a:rPr lang="en-US" altLang="zh-CN" sz="1200">
                <a:solidFill>
                  <a:schemeClr val="tx1"/>
                </a:solidFill>
              </a:rPr>
              <a:t>https://www.kaggle.com/alexattia/the-simpsons-characters-dataset</a:t>
            </a:r>
            <a:endParaRPr lang="en-US" altLang="zh-CN">
              <a:solidFill>
                <a:schemeClr val="tx1"/>
              </a:solidFill>
            </a:endParaRPr>
          </a:p>
          <a:p>
            <a:pPr marL="342900" indent="-342900" algn="just">
              <a:buFont typeface="Arial" panose="020B0604020202020204" pitchFamily="34" charset="0"/>
              <a:buChar char="•"/>
            </a:pPr>
            <a:endParaRPr lang="en-US" altLang="zh-CN"/>
          </a:p>
          <a:p>
            <a:pPr algn="just"/>
            <a:endParaRPr lang="en-US" altLang="zh-CN"/>
          </a:p>
          <a:p>
            <a:pPr marL="342900" indent="-342900" algn="just">
              <a:buFont typeface="Arial" panose="020B0604020202020204" pitchFamily="34" charset="0"/>
              <a:buChar char="•"/>
            </a:pPr>
            <a:endParaRPr lang="zh-CN" altLang="en-US"/>
          </a:p>
        </p:txBody>
      </p:sp>
    </p:spTree>
    <p:extLst>
      <p:ext uri="{BB962C8B-B14F-4D97-AF65-F5344CB8AC3E}">
        <p14:creationId xmlns:p14="http://schemas.microsoft.com/office/powerpoint/2010/main" val="2332201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Backup</a:t>
            </a:r>
          </a:p>
        </p:txBody>
      </p:sp>
      <p:sp>
        <p:nvSpPr>
          <p:cNvPr id="3" name="Text Placeholder 2"/>
          <p:cNvSpPr>
            <a:spLocks noGrp="1"/>
          </p:cNvSpPr>
          <p:nvPr>
            <p:ph type="body" idx="1"/>
          </p:nvPr>
        </p:nvSpPr>
        <p:spPr/>
        <p:txBody>
          <a:bodyPr/>
          <a:lstStyle/>
          <a:p>
            <a:r>
              <a:rPr lang="en-US"/>
              <a:t>Enter at your own risk</a:t>
            </a:r>
          </a:p>
        </p:txBody>
      </p:sp>
    </p:spTree>
    <p:extLst>
      <p:ext uri="{BB962C8B-B14F-4D97-AF65-F5344CB8AC3E}">
        <p14:creationId xmlns:p14="http://schemas.microsoft.com/office/powerpoint/2010/main" val="1872853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952500"/>
          </a:xfrm>
        </p:spPr>
        <p:txBody>
          <a:bodyPr/>
          <a:lstStyle/>
          <a:p>
            <a:r>
              <a:rPr lang="en-US"/>
              <a:t>Have some back up slides just in case!</a:t>
            </a:r>
          </a:p>
        </p:txBody>
      </p:sp>
      <p:pic>
        <p:nvPicPr>
          <p:cNvPr id="3" name="Picture 2" descr="old testament passion: all's well and up running"/>
          <p:cNvPicPr>
            <a:picLocks noChangeAspect="1"/>
          </p:cNvPicPr>
          <p:nvPr/>
        </p:nvPicPr>
        <p:blipFill>
          <a:blip r:embed="rId2"/>
          <a:stretch>
            <a:fillRect/>
          </a:stretch>
        </p:blipFill>
        <p:spPr>
          <a:xfrm>
            <a:off x="3480485" y="4010024"/>
            <a:ext cx="1894703" cy="1805889"/>
          </a:xfrm>
          <a:prstGeom prst="rect">
            <a:avLst/>
          </a:prstGeom>
        </p:spPr>
      </p:pic>
    </p:spTree>
    <p:extLst>
      <p:ext uri="{BB962C8B-B14F-4D97-AF65-F5344CB8AC3E}">
        <p14:creationId xmlns:p14="http://schemas.microsoft.com/office/powerpoint/2010/main" val="200028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0167"/>
            <a:ext cx="8686800" cy="1025611"/>
          </a:xfrm>
        </p:spPr>
        <p:txBody>
          <a:bodyPr anchor="ctr"/>
          <a:lstStyle/>
          <a:p>
            <a:r>
              <a:rPr lang="en-US"/>
              <a:t>Image Detection - Simpsons</a:t>
            </a:r>
          </a:p>
        </p:txBody>
      </p:sp>
      <p:sp>
        <p:nvSpPr>
          <p:cNvPr id="3" name="Content Placeholder 2"/>
          <p:cNvSpPr>
            <a:spLocks noGrp="1"/>
          </p:cNvSpPr>
          <p:nvPr>
            <p:ph idx="1"/>
          </p:nvPr>
        </p:nvSpPr>
        <p:spPr/>
        <p:txBody>
          <a:bodyPr anchor="ctr">
            <a:normAutofit/>
          </a:bodyPr>
          <a:lstStyle/>
          <a:p>
            <a:pPr marL="0" indent="0">
              <a:buNone/>
            </a:pPr>
            <a:r>
              <a:rPr lang="en-US" sz="3200"/>
              <a:t>Team Members:</a:t>
            </a:r>
          </a:p>
          <a:p>
            <a:pPr marL="0" indent="0">
              <a:buNone/>
            </a:pPr>
            <a:r>
              <a:rPr lang="en-US" sz="3200"/>
              <a:t>                                Manju Prasad</a:t>
            </a:r>
          </a:p>
          <a:p>
            <a:pPr marL="0" indent="0">
              <a:buNone/>
            </a:pPr>
            <a:r>
              <a:rPr lang="en-US" sz="3200"/>
              <a:t>                                Ravi Rane</a:t>
            </a:r>
          </a:p>
          <a:p>
            <a:pPr marL="0" indent="0">
              <a:buNone/>
            </a:pPr>
            <a:r>
              <a:rPr lang="en-US" sz="3200"/>
              <a:t>                                </a:t>
            </a:r>
            <a:r>
              <a:rPr lang="en-US" sz="3200" err="1"/>
              <a:t>Zegang</a:t>
            </a:r>
            <a:r>
              <a:rPr lang="en-US" sz="3200"/>
              <a:t> Liu</a:t>
            </a:r>
          </a:p>
          <a:p>
            <a:pPr marL="0" indent="0">
              <a:buNone/>
            </a:pPr>
            <a:r>
              <a:rPr lang="en-US" sz="3200"/>
              <a:t>                                Yinchen Niu</a:t>
            </a:r>
          </a:p>
          <a:p>
            <a:pPr marL="0" indent="0">
              <a:buNone/>
            </a:pPr>
            <a:r>
              <a:rPr lang="en-US" sz="3200"/>
              <a:t>                </a:t>
            </a:r>
          </a:p>
        </p:txBody>
      </p:sp>
    </p:spTree>
    <p:extLst>
      <p:ext uri="{BB962C8B-B14F-4D97-AF65-F5344CB8AC3E}">
        <p14:creationId xmlns:p14="http://schemas.microsoft.com/office/powerpoint/2010/main" val="80675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65591" y="4943308"/>
            <a:ext cx="8812820" cy="619761"/>
            <a:chOff x="165590" y="1331029"/>
            <a:chExt cx="8812820" cy="619761"/>
          </a:xfrm>
          <a:solidFill>
            <a:srgbClr val="FD979B"/>
          </a:solidFill>
        </p:grpSpPr>
        <p:sp>
          <p:nvSpPr>
            <p:cNvPr id="28" name="Rectangle 27"/>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a:latin typeface="Arial Narrow"/>
                  <a:cs typeface="Arial Narrow"/>
                </a:rPr>
                <a:t>Final Presentations</a:t>
              </a:r>
            </a:p>
          </p:txBody>
        </p:sp>
        <p:sp>
          <p:nvSpPr>
            <p:cNvPr id="29" name="Rectangle 28"/>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a:latin typeface="Arial Narrow"/>
                  <a:cs typeface="Arial Narrow"/>
                </a:rPr>
                <a:t>Project components completed</a:t>
              </a:r>
            </a:p>
            <a:p>
              <a:pPr marL="112710" indent="-112710">
                <a:buFont typeface="Arial"/>
                <a:buChar char="•"/>
              </a:pPr>
              <a:r>
                <a:rPr lang="en-US" sz="1600">
                  <a:latin typeface="Arial Narrow"/>
                  <a:cs typeface="Arial Narrow"/>
                </a:rPr>
                <a:t>Project components integrated</a:t>
              </a:r>
            </a:p>
            <a:p>
              <a:pPr marL="112710" indent="-112710">
                <a:buFont typeface="Arial"/>
                <a:buChar char="•"/>
              </a:pPr>
              <a:r>
                <a:rPr lang="en-US" sz="1600">
                  <a:latin typeface="Arial Narrow"/>
                  <a:cs typeface="Arial Narrow"/>
                </a:rPr>
                <a:t>Project supports final decision</a:t>
              </a:r>
            </a:p>
            <a:p>
              <a:pPr marL="112710" indent="-112710">
                <a:buFont typeface="Arial"/>
                <a:buChar char="•"/>
              </a:pPr>
              <a:r>
                <a:rPr lang="en-US" sz="1600">
                  <a:latin typeface="Arial Narrow"/>
                  <a:cs typeface="Arial Narrow"/>
                </a:rPr>
                <a:t>Presentation made</a:t>
              </a:r>
            </a:p>
          </p:txBody>
        </p:sp>
        <p:sp>
          <p:nvSpPr>
            <p:cNvPr id="30" name="Rectangle 29"/>
            <p:cNvSpPr/>
            <p:nvPr/>
          </p:nvSpPr>
          <p:spPr>
            <a:xfrm>
              <a:off x="7538720" y="1331029"/>
              <a:ext cx="1439690" cy="619761"/>
            </a:xfrm>
            <a:prstGeom prst="rect">
              <a:avLst/>
            </a:prstGeom>
            <a:grpFill/>
            <a:ln>
              <a:solidFill>
                <a:srgbClr val="000000"/>
              </a:solidFill>
            </a:ln>
          </p:spPr>
          <p:txBody>
            <a:bodyPr wrap="square">
              <a:noAutofit/>
            </a:bodyPr>
            <a:lstStyle/>
            <a:p>
              <a:r>
                <a:rPr lang="en-US" sz="1200">
                  <a:solidFill>
                    <a:srgbClr val="000000"/>
                  </a:solidFill>
                  <a:latin typeface="Arial Narrow"/>
                </a:rPr>
                <a:t>Mid-Sprint 30 July;</a:t>
              </a:r>
            </a:p>
            <a:p>
              <a:r>
                <a:rPr lang="en-US" sz="1200">
                  <a:solidFill>
                    <a:srgbClr val="000000"/>
                  </a:solidFill>
                  <a:latin typeface="Arial Narrow"/>
                  <a:cs typeface="Arial Narrow"/>
                </a:rPr>
                <a:t>Full Sprint 6 Aug</a:t>
              </a:r>
              <a:endParaRPr lang="en-US" sz="1600">
                <a:latin typeface="Arial Narrow"/>
                <a:cs typeface="Arial Narrow"/>
              </a:endParaRPr>
            </a:p>
          </p:txBody>
        </p:sp>
      </p:grpSp>
      <p:sp>
        <p:nvSpPr>
          <p:cNvPr id="2" name="Title 1"/>
          <p:cNvSpPr>
            <a:spLocks noGrp="1"/>
          </p:cNvSpPr>
          <p:nvPr>
            <p:ph type="title"/>
          </p:nvPr>
        </p:nvSpPr>
        <p:spPr>
          <a:xfrm>
            <a:off x="457200" y="0"/>
            <a:ext cx="8229600" cy="1024128"/>
          </a:xfrm>
        </p:spPr>
        <p:txBody>
          <a:bodyPr anchor="ctr" anchorCtr="0"/>
          <a:lstStyle/>
          <a:p>
            <a:pPr fontAlgn="t">
              <a:spcBef>
                <a:spcPts val="0"/>
              </a:spcBef>
            </a:pPr>
            <a:r>
              <a:rPr lang="en-US"/>
              <a:t>DAEN 690</a:t>
            </a:r>
          </a:p>
        </p:txBody>
      </p:sp>
      <p:sp>
        <p:nvSpPr>
          <p:cNvPr id="16" name="Rectangle 15"/>
          <p:cNvSpPr/>
          <p:nvPr/>
        </p:nvSpPr>
        <p:spPr>
          <a:xfrm>
            <a:off x="3484982" y="1076829"/>
            <a:ext cx="2174073" cy="424829"/>
          </a:xfrm>
          <a:prstGeom prst="rect">
            <a:avLst/>
          </a:prstGeom>
        </p:spPr>
        <p:txBody>
          <a:bodyPr wrap="none" lIns="54967" tIns="27480" rIns="54967" bIns="27480">
            <a:spAutoFit/>
          </a:bodyPr>
          <a:lstStyle/>
          <a:p>
            <a:pPr algn="ctr">
              <a:defRPr/>
            </a:pPr>
            <a:r>
              <a:rPr lang="en-US" sz="2400" b="1" i="1" kern="0">
                <a:solidFill>
                  <a:srgbClr val="00B0F0"/>
                </a:solidFill>
              </a:rPr>
              <a:t>Project Sprints</a:t>
            </a:r>
          </a:p>
        </p:txBody>
      </p:sp>
      <p:grpSp>
        <p:nvGrpSpPr>
          <p:cNvPr id="4" name="Group 3"/>
          <p:cNvGrpSpPr/>
          <p:nvPr/>
        </p:nvGrpSpPr>
        <p:grpSpPr>
          <a:xfrm>
            <a:off x="165591" y="1607869"/>
            <a:ext cx="8812820" cy="399265"/>
            <a:chOff x="165590" y="931764"/>
            <a:chExt cx="8812820" cy="399265"/>
          </a:xfrm>
        </p:grpSpPr>
        <p:sp>
          <p:nvSpPr>
            <p:cNvPr id="6" name="Rectangle 5"/>
            <p:cNvSpPr/>
            <p:nvPr/>
          </p:nvSpPr>
          <p:spPr>
            <a:xfrm>
              <a:off x="165590" y="931764"/>
              <a:ext cx="1802420" cy="399265"/>
            </a:xfrm>
            <a:prstGeom prst="rect">
              <a:avLst/>
            </a:prstGeom>
            <a:solidFill>
              <a:srgbClr val="3D637E"/>
            </a:solidFill>
            <a:ln>
              <a:solidFill>
                <a:srgbClr val="000000"/>
              </a:solidFill>
            </a:ln>
          </p:spPr>
          <p:txBody>
            <a:bodyPr wrap="square">
              <a:noAutofit/>
            </a:bodyPr>
            <a:lstStyle/>
            <a:p>
              <a:pPr eaLnBrk="0" fontAlgn="base" hangingPunct="0"/>
              <a:r>
                <a:rPr lang="en-US" sz="1600" b="1">
                  <a:solidFill>
                    <a:schemeClr val="bg1"/>
                  </a:solidFill>
                  <a:effectLst>
                    <a:outerShdw blurRad="38100" dist="38100" dir="2700000" algn="tl">
                      <a:srgbClr val="000000">
                        <a:alpha val="43137"/>
                      </a:srgbClr>
                    </a:outerShdw>
                  </a:effectLst>
                  <a:latin typeface="Arial" charset="0"/>
                </a:rPr>
                <a:t>Sprint</a:t>
              </a:r>
            </a:p>
            <a:p>
              <a:pPr marL="174621" eaLnBrk="0" hangingPunct="0"/>
              <a:endParaRPr lang="en-US" sz="1600">
                <a:solidFill>
                  <a:schemeClr val="bg1"/>
                </a:solidFill>
                <a:effectLst>
                  <a:outerShdw blurRad="38100" dist="38100" dir="2700000" algn="tl">
                    <a:srgbClr val="000000">
                      <a:alpha val="43137"/>
                    </a:srgbClr>
                  </a:outerShdw>
                </a:effectLst>
                <a:latin typeface="Arial" charset="0"/>
              </a:endParaRPr>
            </a:p>
          </p:txBody>
        </p:sp>
        <p:sp>
          <p:nvSpPr>
            <p:cNvPr id="8" name="Rectangle 7"/>
            <p:cNvSpPr/>
            <p:nvPr/>
          </p:nvSpPr>
          <p:spPr>
            <a:xfrm>
              <a:off x="1968010" y="931764"/>
              <a:ext cx="5570710" cy="399265"/>
            </a:xfrm>
            <a:prstGeom prst="rect">
              <a:avLst/>
            </a:prstGeom>
            <a:solidFill>
              <a:srgbClr val="3D637E"/>
            </a:solidFill>
            <a:ln>
              <a:solidFill>
                <a:srgbClr val="000000"/>
              </a:solidFill>
            </a:ln>
          </p:spPr>
          <p:txBody>
            <a:bodyPr wrap="square">
              <a:noAutofit/>
            </a:bodyPr>
            <a:lstStyle/>
            <a:p>
              <a:pPr eaLnBrk="0" fontAlgn="base" hangingPunct="0"/>
              <a:r>
                <a:rPr lang="en-US" sz="1600" b="1">
                  <a:solidFill>
                    <a:schemeClr val="bg1"/>
                  </a:solidFill>
                  <a:effectLst>
                    <a:outerShdw blurRad="38100" dist="38100" dir="2700000" algn="tl">
                      <a:srgbClr val="000000">
                        <a:alpha val="43137"/>
                      </a:srgbClr>
                    </a:outerShdw>
                  </a:effectLst>
                  <a:latin typeface="Arial" charset="0"/>
                </a:rPr>
                <a:t>Milestone Goals</a:t>
              </a:r>
            </a:p>
            <a:p>
              <a:pPr marL="174621" eaLnBrk="0" hangingPunct="0"/>
              <a:endParaRPr lang="en-US" sz="1600">
                <a:solidFill>
                  <a:schemeClr val="bg1"/>
                </a:solidFill>
                <a:effectLst>
                  <a:outerShdw blurRad="38100" dist="38100" dir="2700000" algn="tl">
                    <a:srgbClr val="000000">
                      <a:alpha val="43137"/>
                    </a:srgbClr>
                  </a:outerShdw>
                </a:effectLst>
                <a:latin typeface="Arial" charset="0"/>
              </a:endParaRPr>
            </a:p>
          </p:txBody>
        </p:sp>
        <p:sp>
          <p:nvSpPr>
            <p:cNvPr id="11" name="Rectangle 10"/>
            <p:cNvSpPr/>
            <p:nvPr/>
          </p:nvSpPr>
          <p:spPr>
            <a:xfrm>
              <a:off x="7538720" y="931764"/>
              <a:ext cx="1439690" cy="399265"/>
            </a:xfrm>
            <a:prstGeom prst="rect">
              <a:avLst/>
            </a:prstGeom>
            <a:solidFill>
              <a:srgbClr val="3D637E"/>
            </a:solidFill>
            <a:ln>
              <a:solidFill>
                <a:srgbClr val="000000"/>
              </a:solidFill>
            </a:ln>
          </p:spPr>
          <p:txBody>
            <a:bodyPr wrap="square">
              <a:noAutofit/>
            </a:bodyPr>
            <a:lstStyle/>
            <a:p>
              <a:pPr eaLnBrk="0" fontAlgn="base" hangingPunct="0"/>
              <a:r>
                <a:rPr lang="en-US" sz="1600" b="1">
                  <a:solidFill>
                    <a:schemeClr val="bg1"/>
                  </a:solidFill>
                  <a:effectLst>
                    <a:outerShdw blurRad="38100" dist="38100" dir="2700000" algn="tl">
                      <a:srgbClr val="000000">
                        <a:alpha val="43137"/>
                      </a:srgbClr>
                    </a:outerShdw>
                  </a:effectLst>
                  <a:latin typeface="Arial" charset="0"/>
                </a:rPr>
                <a:t>Presentation </a:t>
              </a:r>
            </a:p>
            <a:p>
              <a:pPr marL="174621" eaLnBrk="0" hangingPunct="0"/>
              <a:endParaRPr lang="en-US" sz="1600">
                <a:solidFill>
                  <a:schemeClr val="bg1"/>
                </a:solidFill>
                <a:effectLst>
                  <a:outerShdw blurRad="38100" dist="38100" dir="2700000" algn="tl">
                    <a:srgbClr val="000000">
                      <a:alpha val="43137"/>
                    </a:srgbClr>
                  </a:outerShdw>
                </a:effectLst>
                <a:latin typeface="Arial" charset="0"/>
              </a:endParaRPr>
            </a:p>
          </p:txBody>
        </p:sp>
      </p:grpSp>
      <p:grpSp>
        <p:nvGrpSpPr>
          <p:cNvPr id="3" name="Group 2"/>
          <p:cNvGrpSpPr/>
          <p:nvPr/>
        </p:nvGrpSpPr>
        <p:grpSpPr>
          <a:xfrm>
            <a:off x="165591" y="2007134"/>
            <a:ext cx="8812820" cy="1076891"/>
            <a:chOff x="165590" y="1331029"/>
            <a:chExt cx="8812820" cy="1076891"/>
          </a:xfrm>
          <a:solidFill>
            <a:schemeClr val="accent2">
              <a:lumMod val="60000"/>
              <a:lumOff val="40000"/>
            </a:schemeClr>
          </a:solidFill>
        </p:grpSpPr>
        <p:sp>
          <p:nvSpPr>
            <p:cNvPr id="9" name="Rectangle 8"/>
            <p:cNvSpPr/>
            <p:nvPr/>
          </p:nvSpPr>
          <p:spPr>
            <a:xfrm>
              <a:off x="165590" y="1331029"/>
              <a:ext cx="1802420" cy="1076891"/>
            </a:xfrm>
            <a:prstGeom prst="rect">
              <a:avLst/>
            </a:prstGeom>
            <a:grpFill/>
            <a:ln>
              <a:solidFill>
                <a:srgbClr val="000000"/>
              </a:solidFill>
            </a:ln>
          </p:spPr>
          <p:txBody>
            <a:bodyPr wrap="square">
              <a:noAutofit/>
            </a:bodyPr>
            <a:lstStyle/>
            <a:p>
              <a:pPr eaLnBrk="0" fontAlgn="base" hangingPunct="0"/>
              <a:r>
                <a:rPr lang="en-US" sz="1600">
                  <a:latin typeface="Arial Narrow"/>
                  <a:cs typeface="Arial Narrow"/>
                </a:rPr>
                <a:t>Problem Definition and Project Plans</a:t>
              </a:r>
            </a:p>
          </p:txBody>
        </p:sp>
        <p:sp>
          <p:nvSpPr>
            <p:cNvPr id="10" name="Rectangle 9"/>
            <p:cNvSpPr/>
            <p:nvPr/>
          </p:nvSpPr>
          <p:spPr>
            <a:xfrm>
              <a:off x="1968010" y="1331029"/>
              <a:ext cx="5570710" cy="1076891"/>
            </a:xfrm>
            <a:prstGeom prst="rect">
              <a:avLst/>
            </a:prstGeom>
            <a:grpFill/>
            <a:ln>
              <a:solidFill>
                <a:srgbClr val="000000"/>
              </a:solidFill>
            </a:ln>
          </p:spPr>
          <p:txBody>
            <a:bodyPr wrap="square" numCol="2">
              <a:noAutofit/>
            </a:bodyPr>
            <a:lstStyle/>
            <a:p>
              <a:pPr marL="112710" indent="-112710">
                <a:buFont typeface="Arial"/>
                <a:buChar char="•"/>
              </a:pPr>
              <a:r>
                <a:rPr lang="en-US" sz="1600">
                  <a:solidFill>
                    <a:srgbClr val="000000"/>
                  </a:solidFill>
                  <a:latin typeface="Arial Narrow"/>
                  <a:cs typeface="Arial Narrow"/>
                </a:rPr>
                <a:t>Problem (decision) defined</a:t>
              </a:r>
              <a:endParaRPr lang="en-US" sz="1600">
                <a:solidFill>
                  <a:schemeClr val="dk1"/>
                </a:solidFill>
              </a:endParaRPr>
            </a:p>
            <a:p>
              <a:pPr marL="112710" indent="-112710">
                <a:buFont typeface="Arial"/>
                <a:buChar char="•"/>
              </a:pPr>
              <a:r>
                <a:rPr lang="en-US" sz="1600">
                  <a:solidFill>
                    <a:srgbClr val="000000"/>
                  </a:solidFill>
                  <a:latin typeface="Arial Narrow"/>
                  <a:cs typeface="Arial Narrow"/>
                </a:rPr>
                <a:t>Understanding of complexity</a:t>
              </a:r>
            </a:p>
            <a:p>
              <a:pPr marL="112710" indent="-112710">
                <a:buFont typeface="Arial"/>
                <a:buChar char="•"/>
              </a:pPr>
              <a:r>
                <a:rPr lang="en-US" sz="1600">
                  <a:solidFill>
                    <a:srgbClr val="000000"/>
                  </a:solidFill>
                  <a:latin typeface="Arial Narrow"/>
                  <a:cs typeface="Arial Narrow"/>
                </a:rPr>
                <a:t>Potential data source identified</a:t>
              </a:r>
              <a:endParaRPr lang="en-US" sz="1600">
                <a:solidFill>
                  <a:schemeClr val="dk1"/>
                </a:solidFill>
              </a:endParaRPr>
            </a:p>
            <a:p>
              <a:pPr marL="112710" indent="-112710">
                <a:buFont typeface="Arial"/>
                <a:buChar char="•"/>
              </a:pPr>
              <a:r>
                <a:rPr lang="en-US" sz="1600">
                  <a:solidFill>
                    <a:srgbClr val="000000"/>
                  </a:solidFill>
                  <a:latin typeface="Arial Narrow"/>
                  <a:cs typeface="Arial Narrow"/>
                </a:rPr>
                <a:t>Potential analytics identified</a:t>
              </a:r>
              <a:endParaRPr lang="en-US" sz="1600">
                <a:solidFill>
                  <a:schemeClr val="dk1"/>
                </a:solidFill>
              </a:endParaRPr>
            </a:p>
            <a:p>
              <a:pPr marL="112710" indent="-112710">
                <a:buFont typeface="Arial"/>
                <a:buChar char="•"/>
              </a:pPr>
              <a:r>
                <a:rPr lang="en-US" sz="1600">
                  <a:solidFill>
                    <a:srgbClr val="000000"/>
                  </a:solidFill>
                  <a:latin typeface="Arial Narrow"/>
                  <a:cs typeface="Arial Narrow"/>
                </a:rPr>
                <a:t>Project schedule defined</a:t>
              </a:r>
              <a:endParaRPr lang="en-US" sz="1600">
                <a:solidFill>
                  <a:schemeClr val="dk1"/>
                </a:solidFill>
              </a:endParaRPr>
            </a:p>
            <a:p>
              <a:pPr marL="112710" indent="-112710">
                <a:buFont typeface="Arial"/>
                <a:buChar char="•"/>
              </a:pPr>
              <a:r>
                <a:rPr lang="en-US" sz="1600">
                  <a:solidFill>
                    <a:srgbClr val="000000"/>
                  </a:solidFill>
                  <a:latin typeface="Arial Narrow"/>
                  <a:cs typeface="Arial Narrow"/>
                </a:rPr>
                <a:t>Participant roles assigned</a:t>
              </a:r>
            </a:p>
            <a:p>
              <a:pPr marL="112710" indent="-112710">
                <a:buFont typeface="Arial"/>
                <a:buChar char="•"/>
              </a:pPr>
              <a:r>
                <a:rPr lang="en-US" sz="1600">
                  <a:solidFill>
                    <a:srgbClr val="000000"/>
                  </a:solidFill>
                  <a:latin typeface="Arial Narrow"/>
                  <a:cs typeface="Arial Narrow"/>
                </a:rPr>
                <a:t>Risks identified and mitigation plan</a:t>
              </a:r>
              <a:endParaRPr lang="en-US" sz="1600">
                <a:latin typeface="Arial Narrow"/>
                <a:cs typeface="Arial Narrow"/>
              </a:endParaRPr>
            </a:p>
          </p:txBody>
        </p:sp>
        <p:sp>
          <p:nvSpPr>
            <p:cNvPr id="12" name="Rectangle 11"/>
            <p:cNvSpPr/>
            <p:nvPr/>
          </p:nvSpPr>
          <p:spPr>
            <a:xfrm>
              <a:off x="7538720" y="1331029"/>
              <a:ext cx="1439690" cy="1076891"/>
            </a:xfrm>
            <a:prstGeom prst="rect">
              <a:avLst/>
            </a:prstGeom>
            <a:grpFill/>
            <a:ln>
              <a:solidFill>
                <a:srgbClr val="000000"/>
              </a:solidFill>
            </a:ln>
          </p:spPr>
          <p:txBody>
            <a:bodyPr wrap="square">
              <a:noAutofit/>
            </a:bodyPr>
            <a:lstStyle/>
            <a:p>
              <a:r>
                <a:rPr lang="en-US" sz="1200">
                  <a:solidFill>
                    <a:srgbClr val="000000"/>
                  </a:solidFill>
                  <a:latin typeface="Arial Narrow"/>
                </a:rPr>
                <a:t>Mid-Sprint 28 May; Full Sprint 4 Jun</a:t>
              </a:r>
            </a:p>
            <a:p>
              <a:endParaRPr lang="en-US" sz="1600"/>
            </a:p>
            <a:p>
              <a:pPr algn="ctr" eaLnBrk="0" fontAlgn="base" hangingPunct="0"/>
              <a:endParaRPr lang="en-US" sz="1600">
                <a:latin typeface="Arial Narrow"/>
                <a:cs typeface="Arial Narrow"/>
              </a:endParaRPr>
            </a:p>
          </p:txBody>
        </p:sp>
      </p:grpSp>
      <p:grpSp>
        <p:nvGrpSpPr>
          <p:cNvPr id="13" name="Group 12"/>
          <p:cNvGrpSpPr/>
          <p:nvPr/>
        </p:nvGrpSpPr>
        <p:grpSpPr>
          <a:xfrm>
            <a:off x="165591" y="3173408"/>
            <a:ext cx="8812820" cy="619761"/>
            <a:chOff x="165590" y="1331029"/>
            <a:chExt cx="8812820" cy="619761"/>
          </a:xfrm>
          <a:solidFill>
            <a:srgbClr val="FFA0FE"/>
          </a:solidFill>
        </p:grpSpPr>
        <p:sp>
          <p:nvSpPr>
            <p:cNvPr id="14" name="Rectangle 13"/>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a:latin typeface="Arial Narrow"/>
                  <a:cs typeface="Arial Narrow"/>
                </a:rPr>
                <a:t>Data Sets</a:t>
              </a:r>
            </a:p>
          </p:txBody>
        </p:sp>
        <p:sp>
          <p:nvSpPr>
            <p:cNvPr id="17" name="Rectangle 16"/>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a:latin typeface="Arial Narrow"/>
                  <a:cs typeface="Arial Narrow"/>
                </a:rPr>
                <a:t>Data located and accessed</a:t>
              </a:r>
            </a:p>
            <a:p>
              <a:pPr marL="112710" indent="-112710">
                <a:buFont typeface="Arial"/>
                <a:buChar char="•"/>
              </a:pPr>
              <a:r>
                <a:rPr lang="en-US" sz="1600">
                  <a:latin typeface="Arial Narrow"/>
                  <a:cs typeface="Arial Narrow"/>
                </a:rPr>
                <a:t>Initial processing underway</a:t>
              </a:r>
            </a:p>
            <a:p>
              <a:pPr marL="112710" indent="-112710">
                <a:buFont typeface="Arial"/>
                <a:buChar char="•"/>
              </a:pPr>
              <a:r>
                <a:rPr lang="en-US" sz="1600">
                  <a:solidFill>
                    <a:srgbClr val="000000"/>
                  </a:solidFill>
                  <a:latin typeface="Arial Narrow"/>
                  <a:cs typeface="Arial Narrow"/>
                </a:rPr>
                <a:t>Risks identified and mitigated</a:t>
              </a:r>
              <a:endParaRPr lang="en-US" sz="1600">
                <a:latin typeface="Arial Narrow"/>
                <a:cs typeface="Arial Narrow"/>
              </a:endParaRPr>
            </a:p>
          </p:txBody>
        </p:sp>
        <p:sp>
          <p:nvSpPr>
            <p:cNvPr id="18" name="Rectangle 17"/>
            <p:cNvSpPr/>
            <p:nvPr/>
          </p:nvSpPr>
          <p:spPr>
            <a:xfrm>
              <a:off x="7538720" y="1331029"/>
              <a:ext cx="1439690" cy="619761"/>
            </a:xfrm>
            <a:prstGeom prst="rect">
              <a:avLst/>
            </a:prstGeom>
            <a:grpFill/>
            <a:ln>
              <a:solidFill>
                <a:srgbClr val="000000"/>
              </a:solidFill>
            </a:ln>
          </p:spPr>
          <p:txBody>
            <a:bodyPr wrap="square">
              <a:noAutofit/>
            </a:bodyPr>
            <a:lstStyle/>
            <a:p>
              <a:r>
                <a:rPr lang="en-US" sz="1200">
                  <a:solidFill>
                    <a:srgbClr val="000000"/>
                  </a:solidFill>
                  <a:latin typeface="Arial Narrow"/>
                </a:rPr>
                <a:t>Mid-sprint 11 Jun; </a:t>
              </a:r>
            </a:p>
            <a:p>
              <a:r>
                <a:rPr lang="en-US" sz="1200">
                  <a:solidFill>
                    <a:srgbClr val="000000"/>
                  </a:solidFill>
                  <a:latin typeface="Arial Narrow"/>
                </a:rPr>
                <a:t>Full Sprint 18 Jun</a:t>
              </a:r>
              <a:endParaRPr lang="en-US" sz="1200"/>
            </a:p>
            <a:p>
              <a:pPr algn="ctr" eaLnBrk="0" fontAlgn="base" hangingPunct="0"/>
              <a:endParaRPr lang="en-US" sz="1600">
                <a:latin typeface="Arial Narrow"/>
                <a:cs typeface="Arial Narrow"/>
              </a:endParaRPr>
            </a:p>
          </p:txBody>
        </p:sp>
      </p:grpSp>
      <p:grpSp>
        <p:nvGrpSpPr>
          <p:cNvPr id="19" name="Group 18"/>
          <p:cNvGrpSpPr/>
          <p:nvPr/>
        </p:nvGrpSpPr>
        <p:grpSpPr>
          <a:xfrm>
            <a:off x="165591" y="3703786"/>
            <a:ext cx="8812820" cy="619761"/>
            <a:chOff x="165590" y="1331029"/>
            <a:chExt cx="8812820" cy="619761"/>
          </a:xfrm>
          <a:solidFill>
            <a:srgbClr val="FFFF88"/>
          </a:solidFill>
        </p:grpSpPr>
        <p:sp>
          <p:nvSpPr>
            <p:cNvPr id="20" name="Rectangle 19"/>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a:latin typeface="Arial Narrow"/>
                  <a:cs typeface="Arial Narrow"/>
                </a:rPr>
                <a:t>Analytics/algorithms</a:t>
              </a:r>
            </a:p>
          </p:txBody>
        </p:sp>
        <p:sp>
          <p:nvSpPr>
            <p:cNvPr id="21" name="Rectangle 20"/>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a:latin typeface="Arial Narrow"/>
                  <a:cs typeface="Arial Narrow"/>
                </a:rPr>
                <a:t>Algorithms defined and coded</a:t>
              </a:r>
            </a:p>
            <a:p>
              <a:pPr marL="112710" indent="-112710">
                <a:buFont typeface="Arial"/>
                <a:buChar char="•"/>
              </a:pPr>
              <a:r>
                <a:rPr lang="en-US" sz="1600">
                  <a:latin typeface="Arial Narrow"/>
                  <a:cs typeface="Arial Narrow"/>
                </a:rPr>
                <a:t>Initial applications completed</a:t>
              </a:r>
            </a:p>
            <a:p>
              <a:pPr marL="112710" indent="-112710">
                <a:buFont typeface="Arial"/>
                <a:buChar char="•"/>
              </a:pPr>
              <a:r>
                <a:rPr lang="en-US" sz="1600">
                  <a:solidFill>
                    <a:srgbClr val="000000"/>
                  </a:solidFill>
                  <a:latin typeface="Arial Narrow"/>
                  <a:cs typeface="Arial Narrow"/>
                </a:rPr>
                <a:t>Risks identified and mitigated</a:t>
              </a:r>
              <a:endParaRPr lang="en-US" sz="1600">
                <a:latin typeface="Arial Narrow"/>
                <a:cs typeface="Arial Narrow"/>
              </a:endParaRPr>
            </a:p>
          </p:txBody>
        </p:sp>
        <p:sp>
          <p:nvSpPr>
            <p:cNvPr id="22" name="Rectangle 21"/>
            <p:cNvSpPr/>
            <p:nvPr/>
          </p:nvSpPr>
          <p:spPr>
            <a:xfrm>
              <a:off x="7538720" y="1331029"/>
              <a:ext cx="1439690" cy="619761"/>
            </a:xfrm>
            <a:prstGeom prst="rect">
              <a:avLst/>
            </a:prstGeom>
            <a:grpFill/>
            <a:ln>
              <a:solidFill>
                <a:srgbClr val="000000"/>
              </a:solidFill>
            </a:ln>
          </p:spPr>
          <p:txBody>
            <a:bodyPr wrap="square">
              <a:noAutofit/>
            </a:bodyPr>
            <a:lstStyle/>
            <a:p>
              <a:pPr eaLnBrk="0" fontAlgn="base" hangingPunct="0"/>
              <a:r>
                <a:rPr lang="en-US" sz="1200">
                  <a:latin typeface="Arial Narrow"/>
                  <a:cs typeface="Arial Narrow"/>
                </a:rPr>
                <a:t>Mid-sprint 25 Jun </a:t>
              </a:r>
            </a:p>
            <a:p>
              <a:pPr eaLnBrk="0" fontAlgn="base" hangingPunct="0"/>
              <a:r>
                <a:rPr lang="en-US" sz="1200">
                  <a:latin typeface="Arial Narrow"/>
                  <a:cs typeface="Arial Narrow"/>
                </a:rPr>
                <a:t>&amp; 2 Jul; </a:t>
              </a:r>
            </a:p>
            <a:p>
              <a:pPr eaLnBrk="0" fontAlgn="base" hangingPunct="0"/>
              <a:r>
                <a:rPr lang="en-US" sz="1200">
                  <a:latin typeface="Arial Narrow"/>
                  <a:cs typeface="Arial Narrow"/>
                </a:rPr>
                <a:t>Full Sprint 9 Jul</a:t>
              </a:r>
            </a:p>
          </p:txBody>
        </p:sp>
      </p:grpSp>
      <p:grpSp>
        <p:nvGrpSpPr>
          <p:cNvPr id="23" name="Group 22"/>
          <p:cNvGrpSpPr/>
          <p:nvPr/>
        </p:nvGrpSpPr>
        <p:grpSpPr>
          <a:xfrm>
            <a:off x="165591" y="4323547"/>
            <a:ext cx="8812820" cy="619761"/>
            <a:chOff x="165590" y="1331029"/>
            <a:chExt cx="8812820" cy="619761"/>
          </a:xfrm>
          <a:solidFill>
            <a:srgbClr val="99CCFF"/>
          </a:solidFill>
        </p:grpSpPr>
        <p:sp>
          <p:nvSpPr>
            <p:cNvPr id="24" name="Rectangle 23"/>
            <p:cNvSpPr/>
            <p:nvPr/>
          </p:nvSpPr>
          <p:spPr>
            <a:xfrm>
              <a:off x="165590" y="1331029"/>
              <a:ext cx="1802420" cy="619761"/>
            </a:xfrm>
            <a:prstGeom prst="rect">
              <a:avLst/>
            </a:prstGeom>
            <a:grpFill/>
            <a:ln>
              <a:solidFill>
                <a:srgbClr val="000000"/>
              </a:solidFill>
            </a:ln>
          </p:spPr>
          <p:txBody>
            <a:bodyPr wrap="square">
              <a:noAutofit/>
            </a:bodyPr>
            <a:lstStyle/>
            <a:p>
              <a:pPr eaLnBrk="0" fontAlgn="base" hangingPunct="0"/>
              <a:r>
                <a:rPr lang="en-US" sz="1600">
                  <a:latin typeface="Arial Narrow"/>
                  <a:cs typeface="Arial Narrow"/>
                </a:rPr>
                <a:t>Visualizations</a:t>
              </a:r>
            </a:p>
          </p:txBody>
        </p:sp>
        <p:sp>
          <p:nvSpPr>
            <p:cNvPr id="25" name="Rectangle 24"/>
            <p:cNvSpPr/>
            <p:nvPr/>
          </p:nvSpPr>
          <p:spPr>
            <a:xfrm>
              <a:off x="1968010" y="1331030"/>
              <a:ext cx="5570710" cy="619760"/>
            </a:xfrm>
            <a:prstGeom prst="rect">
              <a:avLst/>
            </a:prstGeom>
            <a:grpFill/>
            <a:ln>
              <a:solidFill>
                <a:srgbClr val="000000"/>
              </a:solidFill>
            </a:ln>
          </p:spPr>
          <p:txBody>
            <a:bodyPr wrap="square" numCol="2">
              <a:noAutofit/>
            </a:bodyPr>
            <a:lstStyle/>
            <a:p>
              <a:pPr marL="112710" indent="-112710">
                <a:buFont typeface="Arial"/>
                <a:buChar char="•"/>
              </a:pPr>
              <a:r>
                <a:rPr lang="en-US" sz="1600">
                  <a:latin typeface="Arial Narrow"/>
                  <a:cs typeface="Arial Narrow"/>
                </a:rPr>
                <a:t>Visualization concepts defined</a:t>
              </a:r>
            </a:p>
            <a:p>
              <a:pPr marL="112710" indent="-112710">
                <a:buFont typeface="Arial"/>
                <a:buChar char="•"/>
              </a:pPr>
              <a:r>
                <a:rPr lang="en-US" sz="1600">
                  <a:latin typeface="Arial Narrow"/>
                  <a:cs typeface="Arial Narrow"/>
                </a:rPr>
                <a:t>Visualization implemented</a:t>
              </a:r>
            </a:p>
            <a:p>
              <a:pPr marL="112710" indent="-112710">
                <a:buFont typeface="Arial"/>
                <a:buChar char="•"/>
              </a:pPr>
              <a:r>
                <a:rPr lang="en-US" sz="1600">
                  <a:solidFill>
                    <a:srgbClr val="000000"/>
                  </a:solidFill>
                  <a:latin typeface="Arial Narrow"/>
                  <a:cs typeface="Arial Narrow"/>
                </a:rPr>
                <a:t>Risks identified and mitigated</a:t>
              </a:r>
              <a:endParaRPr lang="en-US" sz="1600">
                <a:latin typeface="Arial Narrow"/>
                <a:cs typeface="Arial Narrow"/>
              </a:endParaRPr>
            </a:p>
          </p:txBody>
        </p:sp>
        <p:sp>
          <p:nvSpPr>
            <p:cNvPr id="26" name="Rectangle 25"/>
            <p:cNvSpPr/>
            <p:nvPr/>
          </p:nvSpPr>
          <p:spPr>
            <a:xfrm>
              <a:off x="7538720" y="1331029"/>
              <a:ext cx="1439690" cy="619761"/>
            </a:xfrm>
            <a:prstGeom prst="rect">
              <a:avLst/>
            </a:prstGeom>
            <a:grpFill/>
            <a:ln>
              <a:solidFill>
                <a:srgbClr val="000000"/>
              </a:solidFill>
            </a:ln>
          </p:spPr>
          <p:txBody>
            <a:bodyPr wrap="square">
              <a:noAutofit/>
            </a:bodyPr>
            <a:lstStyle/>
            <a:p>
              <a:pPr eaLnBrk="0" fontAlgn="base" hangingPunct="0"/>
              <a:r>
                <a:rPr lang="en-US" sz="1200">
                  <a:latin typeface="Arial Narrow"/>
                  <a:cs typeface="Arial Narrow"/>
                </a:rPr>
                <a:t>Mid-sprint 16 Jul; </a:t>
              </a:r>
            </a:p>
            <a:p>
              <a:pPr eaLnBrk="0" fontAlgn="base" hangingPunct="0"/>
              <a:r>
                <a:rPr lang="en-US" sz="1200">
                  <a:latin typeface="Arial Narrow"/>
                  <a:cs typeface="Arial Narrow"/>
                </a:rPr>
                <a:t>Full Sprint 23 Jul</a:t>
              </a:r>
            </a:p>
          </p:txBody>
        </p:sp>
      </p:grpSp>
      <p:sp>
        <p:nvSpPr>
          <p:cNvPr id="31" name="TextBox 30"/>
          <p:cNvSpPr txBox="1"/>
          <p:nvPr/>
        </p:nvSpPr>
        <p:spPr>
          <a:xfrm>
            <a:off x="2628993" y="6172200"/>
            <a:ext cx="3865161"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a:solidFill>
                  <a:srgbClr val="000000"/>
                </a:solidFill>
                <a:latin typeface="Arial Narrow"/>
                <a:cs typeface="Arial Narrow"/>
              </a:rPr>
              <a:t>Project schedule defined</a:t>
            </a:r>
            <a:endParaRPr lang="en-US" sz="2800">
              <a:solidFill>
                <a:schemeClr val="dk1"/>
              </a:solidFill>
            </a:endParaRPr>
          </a:p>
        </p:txBody>
      </p:sp>
    </p:spTree>
    <p:extLst>
      <p:ext uri="{BB962C8B-B14F-4D97-AF65-F5344CB8AC3E}">
        <p14:creationId xmlns:p14="http://schemas.microsoft.com/office/powerpoint/2010/main" val="348020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sz="6000"/>
              <a:t>Image Detection – Simpsons:</a:t>
            </a:r>
            <a:br>
              <a:rPr lang="en-US" sz="6000"/>
            </a:br>
            <a:r>
              <a:rPr lang="en-US" sz="6000"/>
              <a:t>Problem Definition and Planning</a:t>
            </a:r>
            <a:br>
              <a:rPr lang="en-US" sz="6000"/>
            </a:br>
            <a:endParaRPr lang="en-US" sz="6000"/>
          </a:p>
        </p:txBody>
      </p:sp>
      <p:sp>
        <p:nvSpPr>
          <p:cNvPr id="3" name="Subtitle 2"/>
          <p:cNvSpPr>
            <a:spLocks noGrp="1"/>
          </p:cNvSpPr>
          <p:nvPr>
            <p:ph type="subTitle" idx="1"/>
          </p:nvPr>
        </p:nvSpPr>
        <p:spPr/>
        <p:txBody>
          <a:bodyPr anchor="ctr">
            <a:noAutofit/>
          </a:bodyPr>
          <a:lstStyle/>
          <a:p>
            <a:r>
              <a:rPr lang="en-US"/>
              <a:t>Mid-Sprint 1 Presentation</a:t>
            </a:r>
          </a:p>
          <a:p>
            <a:r>
              <a:rPr lang="en-US"/>
              <a:t>28 May 2019</a:t>
            </a:r>
          </a:p>
        </p:txBody>
      </p:sp>
    </p:spTree>
    <p:extLst>
      <p:ext uri="{BB962C8B-B14F-4D97-AF65-F5344CB8AC3E}">
        <p14:creationId xmlns:p14="http://schemas.microsoft.com/office/powerpoint/2010/main" val="111554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a:t>Sprint Goals</a:t>
            </a:r>
          </a:p>
        </p:txBody>
      </p:sp>
      <p:sp>
        <p:nvSpPr>
          <p:cNvPr id="3" name="Content Placeholder 2"/>
          <p:cNvSpPr>
            <a:spLocks noGrp="1"/>
          </p:cNvSpPr>
          <p:nvPr>
            <p:ph idx="1"/>
          </p:nvPr>
        </p:nvSpPr>
        <p:spPr/>
        <p:txBody>
          <a:bodyPr/>
          <a:lstStyle/>
          <a:p>
            <a:r>
              <a:rPr lang="en-US"/>
              <a:t>Participant roles assigned -</a:t>
            </a:r>
          </a:p>
          <a:p>
            <a:r>
              <a:rPr lang="en-US"/>
              <a:t>Project schedule defined</a:t>
            </a:r>
          </a:p>
          <a:p>
            <a:r>
              <a:rPr lang="en-US"/>
              <a:t>Problem (decision) defined</a:t>
            </a:r>
          </a:p>
          <a:p>
            <a:r>
              <a:rPr lang="en-US"/>
              <a:t>Understanding of complexity</a:t>
            </a:r>
          </a:p>
          <a:p>
            <a:r>
              <a:rPr lang="en-US"/>
              <a:t>Risks identified and mitigation plan</a:t>
            </a:r>
          </a:p>
          <a:p>
            <a:r>
              <a:rPr lang="en-US"/>
              <a:t>Github repository setup</a:t>
            </a:r>
          </a:p>
          <a:p>
            <a:endParaRPr lang="en-US"/>
          </a:p>
        </p:txBody>
      </p:sp>
    </p:spTree>
    <p:extLst>
      <p:ext uri="{BB962C8B-B14F-4D97-AF65-F5344CB8AC3E}">
        <p14:creationId xmlns:p14="http://schemas.microsoft.com/office/powerpoint/2010/main" val="396643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23" y="162580"/>
            <a:ext cx="8229600" cy="1025611"/>
          </a:xfrm>
        </p:spPr>
        <p:txBody>
          <a:bodyPr anchor="ctr"/>
          <a:lstStyle/>
          <a:p>
            <a:r>
              <a:rPr lang="en-US" sz="4800"/>
              <a:t>Image Detection – Simpsons: Organization </a:t>
            </a:r>
          </a:p>
        </p:txBody>
      </p:sp>
      <p:sp>
        <p:nvSpPr>
          <p:cNvPr id="3" name="Content Placeholder 2"/>
          <p:cNvSpPr>
            <a:spLocks noGrp="1"/>
          </p:cNvSpPr>
          <p:nvPr>
            <p:ph idx="1"/>
          </p:nvPr>
        </p:nvSpPr>
        <p:spPr>
          <a:xfrm>
            <a:off x="456923" y="1469182"/>
            <a:ext cx="8229600" cy="4964628"/>
          </a:xfrm>
        </p:spPr>
        <p:txBody>
          <a:bodyPr>
            <a:normAutofit/>
          </a:bodyPr>
          <a:lstStyle/>
          <a:p>
            <a:pPr lvl="0"/>
            <a:r>
              <a:rPr lang="en-US" b="1"/>
              <a:t>Team Roles:</a:t>
            </a:r>
          </a:p>
          <a:p>
            <a:pPr lvl="1"/>
            <a:r>
              <a:rPr lang="en-US"/>
              <a:t>Product Owner – Ravi Rane</a:t>
            </a:r>
          </a:p>
          <a:p>
            <a:pPr lvl="1"/>
            <a:r>
              <a:rPr lang="en-US"/>
              <a:t>Scrum Master – Manju Prasad</a:t>
            </a:r>
          </a:p>
          <a:p>
            <a:pPr lvl="1"/>
            <a:r>
              <a:rPr lang="en-US"/>
              <a:t>Developer – Yinchen Niu</a:t>
            </a:r>
          </a:p>
          <a:p>
            <a:pPr lvl="1"/>
            <a:r>
              <a:rPr lang="en-US"/>
              <a:t>Developer – </a:t>
            </a:r>
            <a:r>
              <a:rPr lang="en-US" err="1"/>
              <a:t>Zegang</a:t>
            </a:r>
            <a:r>
              <a:rPr lang="en-US"/>
              <a:t> Liu</a:t>
            </a:r>
          </a:p>
          <a:p>
            <a:pPr marL="457200" lvl="1" indent="0">
              <a:buNone/>
            </a:pPr>
            <a:endParaRPr lang="en-US" b="1"/>
          </a:p>
          <a:p>
            <a:pPr lvl="0"/>
            <a:r>
              <a:rPr lang="en-US" b="1"/>
              <a:t>Tools</a:t>
            </a:r>
          </a:p>
          <a:p>
            <a:pPr lvl="1"/>
            <a:r>
              <a:rPr lang="en-US"/>
              <a:t>Team will use GitHub, </a:t>
            </a:r>
            <a:r>
              <a:rPr lang="en-US" err="1"/>
              <a:t>Jupyter</a:t>
            </a:r>
            <a:r>
              <a:rPr lang="en-US"/>
              <a:t> as our development resource. </a:t>
            </a:r>
          </a:p>
          <a:p>
            <a:pPr lvl="1"/>
            <a:r>
              <a:rPr lang="en-US"/>
              <a:t>Will use </a:t>
            </a:r>
            <a:r>
              <a:rPr lang="en-US" err="1"/>
              <a:t>YouTrack</a:t>
            </a:r>
            <a:r>
              <a:rPr lang="en-US"/>
              <a:t> for tracking all Sprints.</a:t>
            </a:r>
          </a:p>
          <a:p>
            <a:pPr lvl="1"/>
            <a:r>
              <a:rPr lang="en-US"/>
              <a:t>Blackboard, Slack, OneDrive for Journal and File Sharing for collaboration.</a:t>
            </a:r>
          </a:p>
          <a:p>
            <a:pPr lvl="1"/>
            <a:endParaRPr lang="en-US" b="1"/>
          </a:p>
          <a:p>
            <a:pPr lvl="0"/>
            <a:r>
              <a:rPr lang="en-US" b="1"/>
              <a:t>Business Rhythm:</a:t>
            </a:r>
          </a:p>
          <a:p>
            <a:pPr lvl="0">
              <a:buFont typeface="Courier New" panose="02070309020205020404" pitchFamily="49" charset="0"/>
              <a:buChar char="o"/>
            </a:pPr>
            <a:r>
              <a:rPr lang="en-US" sz="1400"/>
              <a:t>Thursday evening – Collaborative session on dev task</a:t>
            </a:r>
          </a:p>
          <a:p>
            <a:pPr lvl="0">
              <a:buFont typeface="Courier New" panose="02070309020205020404" pitchFamily="49" charset="0"/>
              <a:buChar char="o"/>
            </a:pPr>
            <a:r>
              <a:rPr lang="en-US" sz="1400"/>
              <a:t>Saturday Afternoon – PPT and Report sync up</a:t>
            </a:r>
          </a:p>
          <a:p>
            <a:pPr lvl="0">
              <a:buFont typeface="Courier New" panose="02070309020205020404" pitchFamily="49" charset="0"/>
              <a:buChar char="o"/>
            </a:pPr>
            <a:endParaRPr lang="en-US" b="1"/>
          </a:p>
        </p:txBody>
      </p:sp>
      <p:sp>
        <p:nvSpPr>
          <p:cNvPr id="6" name="TextBox 5"/>
          <p:cNvSpPr txBox="1"/>
          <p:nvPr/>
        </p:nvSpPr>
        <p:spPr>
          <a:xfrm>
            <a:off x="2568611" y="6172200"/>
            <a:ext cx="4006225" cy="523220"/>
          </a:xfrm>
          <a:prstGeom prst="rect">
            <a:avLst/>
          </a:prstGeom>
          <a:noFill/>
          <a:ln>
            <a:solidFill>
              <a:schemeClr val="tx1"/>
            </a:solidFill>
          </a:ln>
          <a:effectLst/>
        </p:spPr>
        <p:txBody>
          <a:bodyPr wrap="none" rtlCol="0">
            <a:spAutoFit/>
          </a:bodyPr>
          <a:lstStyle>
            <a:defPPr>
              <a:defRPr lang="en-US"/>
            </a:defPPr>
            <a:lvl1pPr marL="457200" indent="-457200">
              <a:buFont typeface="Wingdings" charset="2"/>
              <a:buChar char="ü"/>
              <a:defRPr sz="2800">
                <a:solidFill>
                  <a:srgbClr val="000000"/>
                </a:solidFill>
                <a:latin typeface="Arial Narrow"/>
                <a:cs typeface="Arial Narrow"/>
              </a:defRPr>
            </a:lvl1pPr>
          </a:lstStyle>
          <a:p>
            <a:r>
              <a:rPr lang="en-US"/>
              <a:t>Participant roles assigned</a:t>
            </a:r>
          </a:p>
        </p:txBody>
      </p:sp>
    </p:spTree>
    <p:extLst>
      <p:ext uri="{BB962C8B-B14F-4D97-AF65-F5344CB8AC3E}">
        <p14:creationId xmlns:p14="http://schemas.microsoft.com/office/powerpoint/2010/main" val="306421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70"/>
            <a:ext cx="8229600" cy="1024128"/>
          </a:xfrm>
        </p:spPr>
        <p:txBody>
          <a:bodyPr anchor="ctr" anchorCtr="0"/>
          <a:lstStyle/>
          <a:p>
            <a:r>
              <a:rPr lang="en-US"/>
              <a:t>Sprint 1 Schedule</a:t>
            </a:r>
          </a:p>
        </p:txBody>
      </p:sp>
      <p:sp>
        <p:nvSpPr>
          <p:cNvPr id="4" name="Rectangle 3"/>
          <p:cNvSpPr/>
          <p:nvPr/>
        </p:nvSpPr>
        <p:spPr>
          <a:xfrm>
            <a:off x="568411" y="1196246"/>
            <a:ext cx="8328454" cy="5016758"/>
          </a:xfrm>
          <a:prstGeom prst="rect">
            <a:avLst/>
          </a:prstGeom>
        </p:spPr>
        <p:txBody>
          <a:bodyPr wrap="square">
            <a:spAutoFit/>
          </a:bodyPr>
          <a:lstStyle/>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 Combined Sprint Backlog and Planning meeting – May 21, 2019 Lecture </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a) Create initials set of stories</a:t>
            </a:r>
            <a:r>
              <a:rPr lang="en-US" sz="1600" b="1">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(Backlog)</a:t>
            </a:r>
          </a:p>
          <a:p>
            <a:r>
              <a:rPr lang="en-US" sz="1600">
                <a:latin typeface="Times New Roman" panose="02020603050405020304" pitchFamily="18" charset="0"/>
                <a:cs typeface="Times New Roman" panose="02020603050405020304" pitchFamily="18" charset="0"/>
              </a:rPr>
              <a:t>     b) Each story the team will define a set of tasks to complete the story</a:t>
            </a:r>
          </a:p>
          <a:p>
            <a:r>
              <a:rPr lang="en-US" sz="1600">
                <a:latin typeface="Times New Roman" panose="02020603050405020304" pitchFamily="18" charset="0"/>
                <a:cs typeface="Times New Roman" panose="02020603050405020304" pitchFamily="18" charset="0"/>
              </a:rPr>
              <a:t>     c) Each story will have evaluation criteria for exiting the story (basically we have a high degree confidence that it is complete)</a:t>
            </a:r>
          </a:p>
          <a:p>
            <a:r>
              <a:rPr lang="en-US" sz="1600">
                <a:latin typeface="Times New Roman" panose="02020603050405020304" pitchFamily="18" charset="0"/>
                <a:cs typeface="Times New Roman" panose="02020603050405020304" pitchFamily="18" charset="0"/>
              </a:rPr>
              <a:t>     d) These stories will be </a:t>
            </a:r>
            <a:r>
              <a:rPr lang="en-US" sz="1600" b="1">
                <a:latin typeface="Times New Roman" panose="02020603050405020304" pitchFamily="18" charset="0"/>
                <a:cs typeface="Times New Roman" panose="02020603050405020304" pitchFamily="18" charset="0"/>
              </a:rPr>
              <a:t>entered into </a:t>
            </a:r>
            <a:r>
              <a:rPr lang="en-US" sz="1600" b="1" err="1">
                <a:latin typeface="Times New Roman" panose="02020603050405020304" pitchFamily="18" charset="0"/>
                <a:cs typeface="Times New Roman" panose="02020603050405020304" pitchFamily="18" charset="0"/>
              </a:rPr>
              <a:t>YouTrack</a:t>
            </a:r>
            <a:r>
              <a:rPr lang="en-US" sz="1600" b="1">
                <a:latin typeface="Times New Roman" panose="02020603050405020304" pitchFamily="18" charset="0"/>
                <a:cs typeface="Times New Roman" panose="02020603050405020304" pitchFamily="18" charset="0"/>
              </a:rPr>
              <a:t> Tool</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e) At this point has </a:t>
            </a:r>
            <a:r>
              <a:rPr lang="en-US" sz="1600" b="1">
                <a:latin typeface="Times New Roman" panose="02020603050405020304" pitchFamily="18" charset="0"/>
                <a:cs typeface="Times New Roman" panose="02020603050405020304" pitchFamily="18" charset="0"/>
              </a:rPr>
              <a:t>created a set of stories for Sprint 1 </a:t>
            </a:r>
            <a:r>
              <a:rPr lang="en-US" sz="1600">
                <a:latin typeface="Times New Roman" panose="02020603050405020304" pitchFamily="18" charset="0"/>
                <a:cs typeface="Times New Roman" panose="02020603050405020304" pitchFamily="18" charset="0"/>
              </a:rPr>
              <a:t>(most likely this will be all the stories since they will be focused Problem Definition for the Project Team)</a:t>
            </a:r>
          </a:p>
          <a:p>
            <a:r>
              <a:rPr lang="en-US" sz="1600">
                <a:latin typeface="Times New Roman" panose="02020603050405020304" pitchFamily="18" charset="0"/>
                <a:cs typeface="Times New Roman" panose="02020603050405020304" pitchFamily="18" charset="0"/>
              </a:rPr>
              <a:t>     f)  The Business Owner (DAEN 690 Instructors) will provide questions and feedback.</a:t>
            </a:r>
          </a:p>
          <a:p>
            <a:r>
              <a:rPr lang="en-US" sz="1600">
                <a:latin typeface="Times New Roman" panose="02020603050405020304" pitchFamily="18" charset="0"/>
                <a:cs typeface="Times New Roman" panose="02020603050405020304" pitchFamily="18" charset="0"/>
              </a:rPr>
              <a:t>     g) The </a:t>
            </a:r>
            <a:r>
              <a:rPr lang="en-US" sz="1600" b="1">
                <a:latin typeface="Times New Roman" panose="02020603050405020304" pitchFamily="18" charset="0"/>
                <a:cs typeface="Times New Roman" panose="02020603050405020304" pitchFamily="18" charset="0"/>
              </a:rPr>
              <a:t>Project Team should be creating Sprint 2 stories and entering them in the Project Backlog on </a:t>
            </a:r>
            <a:r>
              <a:rPr lang="en-US" sz="1600" b="1" err="1">
                <a:latin typeface="Times New Roman" panose="02020603050405020304" pitchFamily="18" charset="0"/>
                <a:cs typeface="Times New Roman" panose="02020603050405020304" pitchFamily="18" charset="0"/>
              </a:rPr>
              <a:t>YouTrack</a:t>
            </a:r>
            <a:endParaRPr lang="en-US" sz="1600" b="1">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a:latin typeface="Times New Roman" panose="02020603050405020304" pitchFamily="18" charset="0"/>
                <a:cs typeface="Times New Roman" panose="02020603050405020304" pitchFamily="18" charset="0"/>
              </a:rPr>
              <a:t>Mid-Sprint – May 28, 2019. </a:t>
            </a:r>
            <a:r>
              <a:rPr lang="en-US" sz="1600" b="1">
                <a:latin typeface="Times New Roman" panose="02020603050405020304" pitchFamily="18" charset="0"/>
                <a:cs typeface="Times New Roman" panose="02020603050405020304" pitchFamily="18" charset="0"/>
              </a:rPr>
              <a:t>status and presentation </a:t>
            </a:r>
            <a:r>
              <a:rPr lang="en-US" sz="1600">
                <a:latin typeface="Times New Roman" panose="02020603050405020304" pitchFamily="18" charset="0"/>
                <a:cs typeface="Times New Roman" panose="02020603050405020304" pitchFamily="18" charset="0"/>
              </a:rPr>
              <a:t>is by the Team.  The Business Owner will provide questions and feedback.</a:t>
            </a:r>
          </a:p>
          <a:p>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Sprint 1 – Demo — June 4, 2019. </a:t>
            </a:r>
          </a:p>
          <a:p>
            <a:pPr marL="800100" lvl="1" indent="-342900">
              <a:buFont typeface="+mj-lt"/>
              <a:buAutoNum type="alphaLcParenR"/>
            </a:pPr>
            <a:r>
              <a:rPr lang="en-US" sz="1600">
                <a:latin typeface="Times New Roman" panose="02020603050405020304" pitchFamily="18" charset="0"/>
                <a:cs typeface="Times New Roman" panose="02020603050405020304" pitchFamily="18" charset="0"/>
              </a:rPr>
              <a:t>Product Owner - </a:t>
            </a:r>
            <a:r>
              <a:rPr lang="en-US" sz="1600" b="1">
                <a:latin typeface="Times New Roman" panose="02020603050405020304" pitchFamily="18" charset="0"/>
                <a:cs typeface="Times New Roman" panose="02020603050405020304" pitchFamily="18" charset="0"/>
              </a:rPr>
              <a:t>initial overview of the stories and each story will be briefed by a combination of Product Owner and Product Team Members</a:t>
            </a:r>
          </a:p>
          <a:p>
            <a:pPr marL="800100" lvl="1" indent="-342900">
              <a:buFont typeface="+mj-lt"/>
              <a:buAutoNum type="alphaLcParenR"/>
            </a:pPr>
            <a:r>
              <a:rPr lang="en-US" sz="1600">
                <a:latin typeface="Times New Roman" panose="02020603050405020304" pitchFamily="18" charset="0"/>
                <a:cs typeface="Times New Roman" panose="02020603050405020304" pitchFamily="18" charset="0"/>
              </a:rPr>
              <a:t>Business Owner - questions and feedback. </a:t>
            </a:r>
          </a:p>
        </p:txBody>
      </p:sp>
      <p:sp>
        <p:nvSpPr>
          <p:cNvPr id="7" name="TextBox 6"/>
          <p:cNvSpPr txBox="1"/>
          <p:nvPr/>
        </p:nvSpPr>
        <p:spPr>
          <a:xfrm>
            <a:off x="2585863" y="6172200"/>
            <a:ext cx="3954929"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a:solidFill>
                  <a:srgbClr val="000000"/>
                </a:solidFill>
                <a:latin typeface="Arial Narrow"/>
                <a:cs typeface="Arial Narrow"/>
              </a:rPr>
              <a:t>Sprint 1 schedule defined</a:t>
            </a:r>
            <a:endParaRPr lang="en-US" sz="2800">
              <a:solidFill>
                <a:schemeClr val="dk1"/>
              </a:solidFill>
            </a:endParaRPr>
          </a:p>
        </p:txBody>
      </p:sp>
    </p:spTree>
    <p:extLst>
      <p:ext uri="{BB962C8B-B14F-4D97-AF65-F5344CB8AC3E}">
        <p14:creationId xmlns:p14="http://schemas.microsoft.com/office/powerpoint/2010/main" val="106591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29"/>
            <a:ext cx="8229600" cy="1024128"/>
          </a:xfrm>
        </p:spPr>
        <p:txBody>
          <a:bodyPr anchor="ctr" anchorCtr="0"/>
          <a:lstStyle/>
          <a:p>
            <a:r>
              <a:rPr lang="en-US"/>
              <a:t>Problem Definition</a:t>
            </a:r>
          </a:p>
        </p:txBody>
      </p:sp>
      <p:sp>
        <p:nvSpPr>
          <p:cNvPr id="3" name="Content Placeholder 2"/>
          <p:cNvSpPr>
            <a:spLocks noGrp="1"/>
          </p:cNvSpPr>
          <p:nvPr>
            <p:ph idx="1"/>
          </p:nvPr>
        </p:nvSpPr>
        <p:spPr>
          <a:xfrm>
            <a:off x="566057" y="1007799"/>
            <a:ext cx="7794172" cy="5049498"/>
          </a:xfrm>
        </p:spPr>
        <p:txBody>
          <a:bodyPr>
            <a:noAutofit/>
          </a:bodyPr>
          <a:lstStyle/>
          <a:p>
            <a:endParaRPr lang="en-US" sz="1500">
              <a:solidFill>
                <a:srgbClr val="000000"/>
              </a:solidFill>
            </a:endParaRPr>
          </a:p>
          <a:p>
            <a:pPr marL="0" indent="0">
              <a:buNone/>
            </a:pPr>
            <a:r>
              <a:rPr lang="en-US"/>
              <a:t>We want to classify Simpson characters from images and from videos. We also want to extend this functionality when we have multiple characters in an image. We should be able to recognize each individual character and draw bounding box around each. We need to have good interface to perform the classification.</a:t>
            </a:r>
          </a:p>
        </p:txBody>
      </p:sp>
      <p:sp>
        <p:nvSpPr>
          <p:cNvPr id="5" name="TextBox 4"/>
          <p:cNvSpPr txBox="1"/>
          <p:nvPr/>
        </p:nvSpPr>
        <p:spPr>
          <a:xfrm>
            <a:off x="3181057" y="6302824"/>
            <a:ext cx="2775119"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a:solidFill>
                  <a:srgbClr val="000000"/>
                </a:solidFill>
                <a:latin typeface="Arial Narrow"/>
                <a:cs typeface="Arial Narrow"/>
              </a:rPr>
              <a:t>Problem defined</a:t>
            </a:r>
            <a:endParaRPr lang="en-US" sz="2800">
              <a:solidFill>
                <a:schemeClr val="dk1"/>
              </a:solidFill>
            </a:endParaRPr>
          </a:p>
        </p:txBody>
      </p:sp>
    </p:spTree>
    <p:extLst>
      <p:ext uri="{BB962C8B-B14F-4D97-AF65-F5344CB8AC3E}">
        <p14:creationId xmlns:p14="http://schemas.microsoft.com/office/powerpoint/2010/main" val="194724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16" y="414421"/>
            <a:ext cx="8229600" cy="1024128"/>
          </a:xfrm>
        </p:spPr>
        <p:txBody>
          <a:bodyPr anchor="ctr" anchorCtr="0"/>
          <a:lstStyle/>
          <a:p>
            <a:r>
              <a:rPr lang="en-US"/>
              <a:t>Problem Definition - Additional</a:t>
            </a:r>
          </a:p>
        </p:txBody>
      </p:sp>
      <p:sp>
        <p:nvSpPr>
          <p:cNvPr id="3" name="Content Placeholder 2"/>
          <p:cNvSpPr>
            <a:spLocks noGrp="1"/>
          </p:cNvSpPr>
          <p:nvPr>
            <p:ph idx="1"/>
          </p:nvPr>
        </p:nvSpPr>
        <p:spPr>
          <a:xfrm>
            <a:off x="566057" y="1438549"/>
            <a:ext cx="7794172" cy="4433525"/>
          </a:xfrm>
        </p:spPr>
        <p:txBody>
          <a:bodyPr>
            <a:noAutofit/>
          </a:bodyPr>
          <a:lstStyle/>
          <a:p>
            <a:endParaRPr lang="en-US" sz="1800">
              <a:solidFill>
                <a:srgbClr val="000000"/>
              </a:solidFill>
            </a:endParaRPr>
          </a:p>
          <a:p>
            <a:pPr marL="0" indent="0">
              <a:buNone/>
            </a:pPr>
            <a:r>
              <a:rPr lang="en-US" sz="2000"/>
              <a:t>Simpson is a very popular cartoon and our team was interested in working on an image analytics related project.  On seeing the Kaggle dataset related to image detection of Simpson’s characters (as proposed in the Suggested Projects by our Professor), our team decided to work on this. The image dataset available on Kaggle.com has 20 folders (one for each Simpson character) with 400-2000 pictures in each folder.  This image dataset is a collection of video frame captures from Simpson’s episodes. Dataset includes images that feature multiple characters in a single frame. We would like to build a model to distinguish between Simpson characters</a:t>
            </a:r>
            <a:endParaRPr lang="en-US" sz="1400">
              <a:solidFill>
                <a:srgbClr val="000000"/>
              </a:solidFill>
            </a:endParaRPr>
          </a:p>
          <a:p>
            <a:pPr marL="0" indent="0">
              <a:buNone/>
            </a:pPr>
            <a:endParaRPr lang="en-US" sz="1800">
              <a:solidFill>
                <a:srgbClr val="000000"/>
              </a:solidFill>
            </a:endParaRPr>
          </a:p>
          <a:p>
            <a:endParaRPr lang="en-US" sz="1800">
              <a:solidFill>
                <a:srgbClr val="000000"/>
              </a:solidFill>
            </a:endParaRPr>
          </a:p>
          <a:p>
            <a:endParaRPr lang="en-US" sz="1800">
              <a:solidFill>
                <a:srgbClr val="000000"/>
              </a:solidFill>
            </a:endParaRPr>
          </a:p>
          <a:p>
            <a:endParaRPr lang="en-US" sz="1800">
              <a:solidFill>
                <a:srgbClr val="000000"/>
              </a:solidFill>
            </a:endParaRPr>
          </a:p>
          <a:p>
            <a:endParaRPr lang="en-US" sz="1800">
              <a:solidFill>
                <a:srgbClr val="000000"/>
              </a:solidFill>
            </a:endParaRPr>
          </a:p>
          <a:p>
            <a:endParaRPr lang="en-US" sz="1800">
              <a:solidFill>
                <a:srgbClr val="000000"/>
              </a:solidFill>
            </a:endParaRPr>
          </a:p>
          <a:p>
            <a:pPr marL="0" indent="0">
              <a:buNone/>
            </a:pPr>
            <a:endParaRPr lang="en-US" sz="1800">
              <a:solidFill>
                <a:srgbClr val="000000"/>
              </a:solidFill>
            </a:endParaRPr>
          </a:p>
        </p:txBody>
      </p:sp>
      <p:sp>
        <p:nvSpPr>
          <p:cNvPr id="5" name="TextBox 4"/>
          <p:cNvSpPr txBox="1"/>
          <p:nvPr/>
        </p:nvSpPr>
        <p:spPr>
          <a:xfrm>
            <a:off x="3181057" y="6302824"/>
            <a:ext cx="2775119" cy="523220"/>
          </a:xfrm>
          <a:prstGeom prst="rect">
            <a:avLst/>
          </a:prstGeom>
          <a:noFill/>
          <a:ln>
            <a:solidFill>
              <a:schemeClr val="tx1"/>
            </a:solidFill>
          </a:ln>
          <a:effectLst/>
        </p:spPr>
        <p:txBody>
          <a:bodyPr wrap="none" rtlCol="0">
            <a:spAutoFit/>
          </a:bodyPr>
          <a:lstStyle/>
          <a:p>
            <a:pPr marL="457200" indent="-457200">
              <a:buFont typeface="Wingdings" charset="2"/>
              <a:buChar char="ü"/>
            </a:pPr>
            <a:r>
              <a:rPr lang="en-US" sz="2800">
                <a:solidFill>
                  <a:srgbClr val="000000"/>
                </a:solidFill>
                <a:latin typeface="Arial Narrow"/>
                <a:cs typeface="Arial Narrow"/>
              </a:rPr>
              <a:t>Problem defined</a:t>
            </a:r>
            <a:endParaRPr lang="en-US" sz="2800">
              <a:solidFill>
                <a:schemeClr val="dk1"/>
              </a:solidFill>
            </a:endParaRPr>
          </a:p>
        </p:txBody>
      </p:sp>
    </p:spTree>
    <p:extLst>
      <p:ext uri="{BB962C8B-B14F-4D97-AF65-F5344CB8AC3E}">
        <p14:creationId xmlns:p14="http://schemas.microsoft.com/office/powerpoint/2010/main" val="3894722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Executive.thmx</Template>
  <TotalTime>0</TotalTime>
  <Words>1259</Words>
  <Application>Microsoft Office PowerPoint</Application>
  <PresentationFormat>On-screen Show (4:3)</PresentationFormat>
  <Paragraphs>165</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Narrow</vt:lpstr>
      <vt:lpstr>Calibri</vt:lpstr>
      <vt:lpstr>Century Gothic</vt:lpstr>
      <vt:lpstr>Courier New</vt:lpstr>
      <vt:lpstr>Palatino Linotype</vt:lpstr>
      <vt:lpstr>Times New Roman</vt:lpstr>
      <vt:lpstr>Wingdings</vt:lpstr>
      <vt:lpstr>Executive</vt:lpstr>
      <vt:lpstr>Image Detection of the Simpsons Characters</vt:lpstr>
      <vt:lpstr>Image Detection - Simpsons</vt:lpstr>
      <vt:lpstr>DAEN 690</vt:lpstr>
      <vt:lpstr>Image Detection – Simpsons: Problem Definition and Planning </vt:lpstr>
      <vt:lpstr>Sprint Goals</vt:lpstr>
      <vt:lpstr>Image Detection – Simpsons: Organization </vt:lpstr>
      <vt:lpstr>Sprint 1 Schedule</vt:lpstr>
      <vt:lpstr>Problem Definition</vt:lpstr>
      <vt:lpstr>Problem Definition - Additional</vt:lpstr>
      <vt:lpstr>Potential Data sources</vt:lpstr>
      <vt:lpstr>Potential Analytics</vt:lpstr>
      <vt:lpstr>Complexity [Team’s assessment of Project Complexity]</vt:lpstr>
      <vt:lpstr>Risks and Planned Mitigations</vt:lpstr>
      <vt:lpstr>Assumptions</vt:lpstr>
      <vt:lpstr>Reference</vt:lpstr>
      <vt:lpstr>Backup</vt:lpstr>
      <vt:lpstr>Have some back up slides just in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Template</dc:title>
  <dc:creator>James Baldo</dc:creator>
  <cp:keywords>DAEN 690 Spring 2018</cp:keywords>
  <dc:description>This can be used for both Mid- and Full-Sprints</dc:description>
  <cp:lastModifiedBy>mprasad4</cp:lastModifiedBy>
  <cp:revision>1</cp:revision>
  <dcterms:created xsi:type="dcterms:W3CDTF">2017-01-28T14:45:17Z</dcterms:created>
  <dcterms:modified xsi:type="dcterms:W3CDTF">2019-06-01T23:53:29Z</dcterms:modified>
</cp:coreProperties>
</file>