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82" r:id="rId5"/>
    <p:sldId id="259" r:id="rId6"/>
    <p:sldId id="260" r:id="rId7"/>
    <p:sldId id="261" r:id="rId8"/>
    <p:sldId id="262" r:id="rId9"/>
    <p:sldId id="272" r:id="rId10"/>
    <p:sldId id="263" r:id="rId11"/>
    <p:sldId id="264" r:id="rId12"/>
    <p:sldId id="265" r:id="rId13"/>
    <p:sldId id="273" r:id="rId14"/>
    <p:sldId id="266" r:id="rId15"/>
    <p:sldId id="268" r:id="rId16"/>
    <p:sldId id="269" r:id="rId17"/>
    <p:sldId id="270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5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A752F-CD59-4D7C-8F38-B22380037965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865B1-2060-4475-9545-1D4BE52E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7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92;p1:notes">
            <a:extLst>
              <a:ext uri="{FF2B5EF4-FFF2-40B4-BE49-F238E27FC236}">
                <a16:creationId xmlns:a16="http://schemas.microsoft.com/office/drawing/2014/main" id="{BDE98094-D70A-4DE3-BA2A-40BE2391628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99" name="Google Shape;93;p1:notes">
            <a:extLst>
              <a:ext uri="{FF2B5EF4-FFF2-40B4-BE49-F238E27FC236}">
                <a16:creationId xmlns:a16="http://schemas.microsoft.com/office/drawing/2014/main" id="{6A8FA406-224F-4F6B-BEA0-3545EB9A384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219;p9:notes">
            <a:extLst>
              <a:ext uri="{FF2B5EF4-FFF2-40B4-BE49-F238E27FC236}">
                <a16:creationId xmlns:a16="http://schemas.microsoft.com/office/drawing/2014/main" id="{082614C7-5387-4973-A28D-76CAF96EC55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507" name="Google Shape;220;p9:notes">
            <a:extLst>
              <a:ext uri="{FF2B5EF4-FFF2-40B4-BE49-F238E27FC236}">
                <a16:creationId xmlns:a16="http://schemas.microsoft.com/office/drawing/2014/main" id="{D61047F5-2C2E-4A1B-BC4D-1701D5E9DB3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227;p10:notes">
            <a:extLst>
              <a:ext uri="{FF2B5EF4-FFF2-40B4-BE49-F238E27FC236}">
                <a16:creationId xmlns:a16="http://schemas.microsoft.com/office/drawing/2014/main" id="{03663823-5664-4597-A9EE-3FE3B44EFF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3555" name="Google Shape;228;p10:notes">
            <a:extLst>
              <a:ext uri="{FF2B5EF4-FFF2-40B4-BE49-F238E27FC236}">
                <a16:creationId xmlns:a16="http://schemas.microsoft.com/office/drawing/2014/main" id="{5ABEF0FE-55C1-43A0-B9C1-BE59F1DA849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227;p10:notes">
            <a:extLst>
              <a:ext uri="{FF2B5EF4-FFF2-40B4-BE49-F238E27FC236}">
                <a16:creationId xmlns:a16="http://schemas.microsoft.com/office/drawing/2014/main" id="{A6A1326B-036C-4A0F-845C-695E52F5B2A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603" name="Google Shape;228;p10:notes">
            <a:extLst>
              <a:ext uri="{FF2B5EF4-FFF2-40B4-BE49-F238E27FC236}">
                <a16:creationId xmlns:a16="http://schemas.microsoft.com/office/drawing/2014/main" id="{B4572AFB-85D1-4EC8-815A-0529FB69AB4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235;p11:notes">
            <a:extLst>
              <a:ext uri="{FF2B5EF4-FFF2-40B4-BE49-F238E27FC236}">
                <a16:creationId xmlns:a16="http://schemas.microsoft.com/office/drawing/2014/main" id="{7965FF1C-9187-4225-9595-A1A0CD08966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7651" name="Google Shape;236;p11:notes">
            <a:extLst>
              <a:ext uri="{FF2B5EF4-FFF2-40B4-BE49-F238E27FC236}">
                <a16:creationId xmlns:a16="http://schemas.microsoft.com/office/drawing/2014/main" id="{42B6DF80-7A3A-4459-BA6A-CA6A1FDADA2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03;p2:notes">
            <a:extLst>
              <a:ext uri="{FF2B5EF4-FFF2-40B4-BE49-F238E27FC236}">
                <a16:creationId xmlns:a16="http://schemas.microsoft.com/office/drawing/2014/main" id="{4EC62C2F-8487-41A9-987C-F0F637598A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147" name="Google Shape;104;p2:notes">
            <a:extLst>
              <a:ext uri="{FF2B5EF4-FFF2-40B4-BE49-F238E27FC236}">
                <a16:creationId xmlns:a16="http://schemas.microsoft.com/office/drawing/2014/main" id="{F2273CC4-CA34-4EB1-8C2B-E8CB52F7DC1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112;p3:notes">
            <a:extLst>
              <a:ext uri="{FF2B5EF4-FFF2-40B4-BE49-F238E27FC236}">
                <a16:creationId xmlns:a16="http://schemas.microsoft.com/office/drawing/2014/main" id="{3CF172BA-62C3-4463-8F09-A9DFC7E133F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195" name="Google Shape;113;p3:notes">
            <a:extLst>
              <a:ext uri="{FF2B5EF4-FFF2-40B4-BE49-F238E27FC236}">
                <a16:creationId xmlns:a16="http://schemas.microsoft.com/office/drawing/2014/main" id="{AA8E65ED-BDB8-4BC5-B3F5-3F70F13B609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Suggest we concentrate on Metadata and NLP and NOT Externals other than what results from associations between metadata and content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F7350-8B16-47C9-9CA1-63AAAACE87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7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44;p4:notes">
            <a:extLst>
              <a:ext uri="{FF2B5EF4-FFF2-40B4-BE49-F238E27FC236}">
                <a16:creationId xmlns:a16="http://schemas.microsoft.com/office/drawing/2014/main" id="{F21DF3B7-E291-43FB-BAC0-44FF919741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43" name="Google Shape;145;p4:notes">
            <a:extLst>
              <a:ext uri="{FF2B5EF4-FFF2-40B4-BE49-F238E27FC236}">
                <a16:creationId xmlns:a16="http://schemas.microsoft.com/office/drawing/2014/main" id="{9496C58B-C023-49F0-84B1-7D65B533509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164;p6:notes">
            <a:extLst>
              <a:ext uri="{FF2B5EF4-FFF2-40B4-BE49-F238E27FC236}">
                <a16:creationId xmlns:a16="http://schemas.microsoft.com/office/drawing/2014/main" id="{F8B1A104-2C6B-45C6-A477-CA48C68068A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339" name="Google Shape;165;p6:notes">
            <a:extLst>
              <a:ext uri="{FF2B5EF4-FFF2-40B4-BE49-F238E27FC236}">
                <a16:creationId xmlns:a16="http://schemas.microsoft.com/office/drawing/2014/main" id="{9D85DE2D-0D9E-4A96-950A-FEF3FDFFBC3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175;p7:notes">
            <a:extLst>
              <a:ext uri="{FF2B5EF4-FFF2-40B4-BE49-F238E27FC236}">
                <a16:creationId xmlns:a16="http://schemas.microsoft.com/office/drawing/2014/main" id="{CEBD191B-6897-49AF-A3B3-3F9B4CF54F0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387" name="Google Shape;176;p7:notes">
            <a:extLst>
              <a:ext uri="{FF2B5EF4-FFF2-40B4-BE49-F238E27FC236}">
                <a16:creationId xmlns:a16="http://schemas.microsoft.com/office/drawing/2014/main" id="{C9C70064-6BC3-4BF1-959F-D6E4F4A9E22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191;p8:notes">
            <a:extLst>
              <a:ext uri="{FF2B5EF4-FFF2-40B4-BE49-F238E27FC236}">
                <a16:creationId xmlns:a16="http://schemas.microsoft.com/office/drawing/2014/main" id="{70DE0AD8-8EFC-46E1-BBD6-82CEBCFB7A3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459" name="Google Shape;192;p8:notes">
            <a:extLst>
              <a:ext uri="{FF2B5EF4-FFF2-40B4-BE49-F238E27FC236}">
                <a16:creationId xmlns:a16="http://schemas.microsoft.com/office/drawing/2014/main" id="{A1C780B2-7AFF-41DE-AB06-5D8920EE0CB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FB19-4199-4710-BBA6-5AF707758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A5465-D421-413C-A3C7-E72542193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C3A6C-A36C-4685-9F9C-AE3C6CFB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F9F3E-D455-47AD-997F-52C3EF86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9D511-60C4-4DAF-82B4-1F30AE49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D1C-FB65-4FE4-AE2A-ED7FB30B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FE754-5B95-494C-B2DC-C87A6534F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99CC0-7BD3-4ACE-9591-BAB14ADA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203C-52E5-4D8F-817A-A5F231B0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6B7BC-902E-4205-95B1-5FDA1B32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9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CCD78-29CD-4793-AD13-D148CF7AF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AE212-31CE-4752-A011-684DB4B2F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427D7-FE6E-423B-8044-781EFC1C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D06D2-2D53-4696-8A93-BC85665B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8B90E-B30A-4022-B413-7771D1AD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3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C524-1F5F-4073-B8BD-A6C48D2F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C41A-174F-4AFD-8CD8-34C87F82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75579-A38A-45B1-AF4E-B10C5A83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52F63-9348-4381-9783-670CB2FA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87749-5AAE-4D4C-AFC8-384FDE32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8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DB3D-C9B7-43CC-88E8-B26C8E59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33E05-766B-44F4-9B26-173B9B2BF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C9DF2-940F-4475-9132-731E9386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8E35-4C9F-4D32-ADDB-5D5F04BB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E0FFE-7DA8-4304-A68B-93F0D994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9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ADA8-E368-4229-B18C-27A9A6B6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9A1A-5878-4EDA-8675-EC7EF88E6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3DA28-B575-41F4-8043-7B3329D4F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B0C08-5F1B-48B8-A13C-DBDE86BA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4EC5E-2A3C-4B9A-8745-7DF00751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CBF59-263C-4AD5-A679-27E5407E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FFA5-6669-4457-8C04-E58D1962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8AAA0-BE95-4C6B-ACF5-FBD2A069B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D8DDC-4E0C-465C-8049-97D2A8776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76605-21B1-472F-B37E-BED2EE064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0D612-4DB2-49D2-998E-A5FFC430F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6E8D4-C6E9-466B-BD7B-F1ECE02E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6241F-76FB-4E67-9282-842F4F71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251FB-44A0-4C09-8313-70FB94C1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0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56E0-8487-4F6B-B9AF-4B17854C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979D1-B8A3-42CA-AE87-67A76A53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A5504-4A7D-4F37-95F0-1F63FB57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E2A2F-4AFC-415C-8549-99ABC82B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EB239-CC09-43B3-A4AD-74AB0E1A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E80BD-D24C-4BA8-8796-8B63E4A7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977C1-DE9A-4030-A93B-24C8E2A1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BF88-7EC4-4980-95DC-FFBF9D55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99319-417D-4C44-B5A6-27B496708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68D28-F397-4D73-B2EE-8F59C93D4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7112D-AC3B-4830-AD26-9A141979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3944F-10C3-482A-A865-1566EE8D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5D7BE-A510-4705-81C7-3579378F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9C0B-B101-4BD6-8C17-A098696A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B9590-8EF5-4574-AC93-B39534FFC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07C64-3BDE-4FDB-94D7-4578EC2CD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D1D0C-8D5F-43D8-885E-6B8C86E2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96722-A65B-470C-B2CC-1EE17D20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740A9-7905-41A9-A7AE-07085E75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1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82849-B7E2-48F0-B217-0340FA0C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68528-8BA4-474F-AADD-BF0D1DBCB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C8AA-DDF4-4928-A479-9CE4F5B71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4C841-81B7-4F68-B48E-82E3C3A4E0D4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AA41-E723-45F9-BF1C-8AF3F4B55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638-7BBA-4F7B-9E96-E1CEC56E2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7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512.03385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link.springer.com/chapter/10.1007/978-3-030-01424-7_2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log.algorithmia.com/introduction-to-deep-learning/" TargetMode="External"/><Relationship Id="rId5" Type="http://schemas.openxmlformats.org/officeDocument/2006/relationships/hyperlink" Target="https://machinelearningmastery.com/cnn-long-short-term-memory-networks/" TargetMode="External"/><Relationship Id="rId4" Type="http://schemas.openxmlformats.org/officeDocument/2006/relationships/hyperlink" Target="https://blog.keras.io/building-powerful-image-classification-models-using-very-little-data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978ADDA3-6B4D-40F7-BE97-06A22C423B75}"/>
              </a:ext>
            </a:extLst>
          </p:cNvPr>
          <p:cNvSpPr/>
          <p:nvPr/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7" name="Google Shape;96;p14">
            <a:extLst>
              <a:ext uri="{FF2B5EF4-FFF2-40B4-BE49-F238E27FC236}">
                <a16:creationId xmlns:a16="http://schemas.microsoft.com/office/drawing/2014/main" id="{CAB62983-D3F8-4F1C-9D30-6B3C937AE34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81F7BA1F-82EF-491B-94ED-0CA7356006A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6538" y="4267200"/>
            <a:ext cx="4805362" cy="1401763"/>
          </a:xfrm>
        </p:spPr>
        <p:txBody>
          <a:bodyPr anchor="t">
            <a:noAutofit/>
          </a:bodyPr>
          <a:lstStyle/>
          <a:p>
            <a:pPr algn="l" eaLnBrk="1" fontAlgn="auto" hangingPunct="1">
              <a:buSzPts val="3959"/>
              <a:defRPr/>
            </a:pPr>
            <a:r>
              <a:rPr lang="en-US" sz="3959" b="1">
                <a:solidFill>
                  <a:schemeClr val="dk1"/>
                </a:solidFill>
                <a:sym typeface="Arial"/>
              </a:rPr>
              <a:t>Image Detection of  Simpsons Characters</a:t>
            </a:r>
            <a:endParaRPr sz="3959">
              <a:sym typeface="Arial"/>
            </a:endParaRPr>
          </a:p>
        </p:txBody>
      </p:sp>
      <p:sp>
        <p:nvSpPr>
          <p:cNvPr id="98" name="Google Shape;98;p14">
            <a:extLst>
              <a:ext uri="{FF2B5EF4-FFF2-40B4-BE49-F238E27FC236}">
                <a16:creationId xmlns:a16="http://schemas.microsoft.com/office/drawing/2014/main" id="{B4FB1B12-BF53-4DBF-BE06-973D84676D1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586538" y="3398838"/>
            <a:ext cx="4805362" cy="839787"/>
          </a:xfrm>
        </p:spPr>
        <p:txBody>
          <a:bodyPr anchor="b">
            <a:noAutofit/>
          </a:bodyPr>
          <a:lstStyle/>
          <a:p>
            <a:pPr algn="l" eaLnBrk="1" fontAlgn="auto" hangingPunct="1">
              <a:lnSpc>
                <a:spcPct val="70000"/>
              </a:lnSpc>
              <a:spcBef>
                <a:spcPts val="0"/>
              </a:spcBef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DAEN 690 Project</a:t>
            </a:r>
            <a:endParaRPr dirty="0">
              <a:solidFill>
                <a:schemeClr val="dk1"/>
              </a:solidFill>
              <a:sym typeface="Arial"/>
            </a:endParaRPr>
          </a:p>
          <a:p>
            <a:pPr algn="l" eaLnBrk="1" fontAlgn="auto" hangingPunct="1">
              <a:lnSpc>
                <a:spcPct val="70000"/>
              </a:lnSpc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Summer 2019</a:t>
            </a:r>
            <a:endParaRPr dirty="0">
              <a:solidFill>
                <a:schemeClr val="dk1"/>
              </a:solidFill>
              <a:sym typeface="Arial"/>
            </a:endParaRPr>
          </a:p>
          <a:p>
            <a:pPr algn="l" eaLnBrk="1" fontAlgn="auto" hangingPunct="1">
              <a:lnSpc>
                <a:spcPct val="70000"/>
              </a:lnSpc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Manju Prasad, Ravi Rane, </a:t>
            </a:r>
            <a:r>
              <a:rPr lang="en-US" sz="1530" dirty="0" err="1">
                <a:sym typeface="Arial"/>
              </a:rPr>
              <a:t>Zegang</a:t>
            </a:r>
            <a:r>
              <a:rPr lang="en-US" sz="1530" dirty="0">
                <a:sym typeface="Arial"/>
              </a:rPr>
              <a:t> Liu, </a:t>
            </a:r>
            <a:r>
              <a:rPr lang="en-US" sz="1530" dirty="0" err="1">
                <a:sym typeface="Arial"/>
              </a:rPr>
              <a:t>Yinchen</a:t>
            </a:r>
            <a:r>
              <a:rPr lang="en-US" sz="1530" dirty="0">
                <a:sym typeface="Arial"/>
              </a:rPr>
              <a:t> </a:t>
            </a:r>
            <a:r>
              <a:rPr lang="en-US" sz="1530" dirty="0" err="1">
                <a:sym typeface="Arial"/>
              </a:rPr>
              <a:t>Niu</a:t>
            </a:r>
            <a:endParaRPr sz="1530" dirty="0">
              <a:sym typeface="Arial"/>
            </a:endParaRPr>
          </a:p>
        </p:txBody>
      </p:sp>
      <p:sp>
        <p:nvSpPr>
          <p:cNvPr id="3080" name="Google Shape;99;p14">
            <a:extLst>
              <a:ext uri="{FF2B5EF4-FFF2-40B4-BE49-F238E27FC236}">
                <a16:creationId xmlns:a16="http://schemas.microsoft.com/office/drawing/2014/main" id="{5818EFC4-57E6-4E57-AEAE-C16CEEC8109E}"/>
              </a:ext>
            </a:extLst>
          </p:cNvPr>
          <p:cNvSpPr>
            <a:spLocks/>
          </p:cNvSpPr>
          <p:nvPr/>
        </p:nvSpPr>
        <p:spPr bwMode="auto">
          <a:xfrm>
            <a:off x="0" y="590550"/>
            <a:ext cx="5478463" cy="6276975"/>
          </a:xfrm>
          <a:custGeom>
            <a:avLst/>
            <a:gdLst>
              <a:gd name="T0" fmla="*/ 2178305 w 5478085"/>
              <a:gd name="T1" fmla="*/ 0 h 6276841"/>
              <a:gd name="T2" fmla="*/ 5478463 w 5478085"/>
              <a:gd name="T3" fmla="*/ 3300000 h 6276841"/>
              <a:gd name="T4" fmla="*/ 3751357 w 5478085"/>
              <a:gd name="T5" fmla="*/ 6201709 h 6276841"/>
              <a:gd name="T6" fmla="*/ 3595106 w 5478085"/>
              <a:gd name="T7" fmla="*/ 6276975 h 6276841"/>
              <a:gd name="T8" fmla="*/ 761506 w 5478085"/>
              <a:gd name="T9" fmla="*/ 6276975 h 6276841"/>
              <a:gd name="T10" fmla="*/ 605255 w 5478085"/>
              <a:gd name="T11" fmla="*/ 6201709 h 6276841"/>
              <a:gd name="T12" fmla="*/ 79098 w 5478085"/>
              <a:gd name="T13" fmla="*/ 5846442 h 6276841"/>
              <a:gd name="T14" fmla="*/ 0 w 5478085"/>
              <a:gd name="T15" fmla="*/ 5774555 h 6276841"/>
              <a:gd name="T16" fmla="*/ 0 w 5478085"/>
              <a:gd name="T17" fmla="*/ 825447 h 6276841"/>
              <a:gd name="T18" fmla="*/ 79098 w 5478085"/>
              <a:gd name="T19" fmla="*/ 753560 h 6276841"/>
              <a:gd name="T20" fmla="*/ 2178305 w 5478085"/>
              <a:gd name="T21" fmla="*/ 0 h 627684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478085" h="6276841" extrusionOk="0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/>
          <a:p>
            <a:endParaRPr lang="en-US"/>
          </a:p>
        </p:txBody>
      </p:sp>
      <p:pic>
        <p:nvPicPr>
          <p:cNvPr id="100" name="Google Shape;100;p14">
            <a:extLst>
              <a:ext uri="{FF2B5EF4-FFF2-40B4-BE49-F238E27FC236}">
                <a16:creationId xmlns:a16="http://schemas.microsoft.com/office/drawing/2014/main" id="{223E6B68-16AD-41BB-BBF1-93105AC83C8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8834" r="23378" b="1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 extrusionOk="0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3082" name="Google Shape;101;p14">
            <a:extLst>
              <a:ext uri="{FF2B5EF4-FFF2-40B4-BE49-F238E27FC236}">
                <a16:creationId xmlns:a16="http://schemas.microsoft.com/office/drawing/2014/main" id="{D217C8D2-5DA2-4251-AD42-9DC8768E3EBE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6EA31BA-289D-4F4D-A62F-93702F571BE5}" type="slidenum">
              <a:rPr lang="en-US" altLang="en-US" smtClean="0"/>
              <a:pPr>
                <a:defRPr/>
              </a:pPr>
              <a:t>1</a:t>
            </a:fld>
            <a:endParaRPr lang="en-US" alt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194;p21">
            <a:extLst>
              <a:ext uri="{FF2B5EF4-FFF2-40B4-BE49-F238E27FC236}">
                <a16:creationId xmlns:a16="http://schemas.microsoft.com/office/drawing/2014/main" id="{A681AB19-7B96-4973-9A6F-88BE823ACEB9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FB91C40-FCB9-4641-83DA-0013B503C4F6}" type="slidenum">
              <a:rPr lang="en-US" altLang="en-US" smtClean="0"/>
              <a:pPr>
                <a:defRPr/>
              </a:pPr>
              <a:t>10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sp>
        <p:nvSpPr>
          <p:cNvPr id="18435" name="Google Shape;195;p21">
            <a:extLst>
              <a:ext uri="{FF2B5EF4-FFF2-40B4-BE49-F238E27FC236}">
                <a16:creationId xmlns:a16="http://schemas.microsoft.com/office/drawing/2014/main" id="{A7DBE7B3-89F1-494F-9785-2F00829E8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2843212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Data Context</a:t>
            </a:r>
            <a:endParaRPr lang="en-US" altLang="en-US">
              <a:cs typeface="Helvetica Neue" charset="0"/>
            </a:endParaRPr>
          </a:p>
        </p:txBody>
      </p:sp>
      <p:sp>
        <p:nvSpPr>
          <p:cNvPr id="18436" name="Google Shape;196;p21">
            <a:extLst>
              <a:ext uri="{FF2B5EF4-FFF2-40B4-BE49-F238E27FC236}">
                <a16:creationId xmlns:a16="http://schemas.microsoft.com/office/drawing/2014/main" id="{FEC6E605-2C55-4951-BCA3-22E720AEE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2971800"/>
            <a:ext cx="1462088" cy="9525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1538F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FFFF"/>
                </a:solidFill>
              </a:rPr>
              <a:t>Data set was downloaded from Kaggle.com</a:t>
            </a:r>
            <a:endParaRPr lang="en-US" altLang="en-US" dirty="0"/>
          </a:p>
          <a:p>
            <a:pPr algn="ctr" eaLnBrk="1" hangingPunct="1"/>
            <a:r>
              <a:rPr lang="en-US" altLang="en-US" sz="1200" dirty="0">
                <a:solidFill>
                  <a:srgbClr val="FFFFFF"/>
                </a:solidFill>
              </a:rPr>
              <a:t>(How)</a:t>
            </a:r>
            <a:endParaRPr lang="en-US" altLang="en-US" dirty="0"/>
          </a:p>
        </p:txBody>
      </p:sp>
      <p:sp>
        <p:nvSpPr>
          <p:cNvPr id="18437" name="Google Shape;197;p21">
            <a:extLst>
              <a:ext uri="{FF2B5EF4-FFF2-40B4-BE49-F238E27FC236}">
                <a16:creationId xmlns:a16="http://schemas.microsoft.com/office/drawing/2014/main" id="{9E1977B9-0563-4735-A76F-013E8D763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588" y="3155950"/>
            <a:ext cx="1282700" cy="5715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31538F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Cause</a:t>
            </a:r>
          </a:p>
        </p:txBody>
      </p:sp>
      <p:cxnSp>
        <p:nvCxnSpPr>
          <p:cNvPr id="18438" name="Google Shape;198;p21">
            <a:extLst>
              <a:ext uri="{FF2B5EF4-FFF2-40B4-BE49-F238E27FC236}">
                <a16:creationId xmlns:a16="http://schemas.microsoft.com/office/drawing/2014/main" id="{D29C41F2-013F-4427-81A0-B1A6C8AC43E5}"/>
              </a:ext>
            </a:extLst>
          </p:cNvPr>
          <p:cNvCxnSpPr>
            <a:cxnSpLocks noChangeShapeType="1"/>
            <a:stCxn id="18436" idx="3"/>
            <a:endCxn id="18437" idx="1"/>
          </p:cNvCxnSpPr>
          <p:nvPr/>
        </p:nvCxnSpPr>
        <p:spPr bwMode="auto">
          <a:xfrm flipV="1">
            <a:off x="2319338" y="3441700"/>
            <a:ext cx="476250" cy="635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9" name="Google Shape;199;p21">
            <a:extLst>
              <a:ext uri="{FF2B5EF4-FFF2-40B4-BE49-F238E27FC236}">
                <a16:creationId xmlns:a16="http://schemas.microsoft.com/office/drawing/2014/main" id="{4308E553-B76E-49C9-84A2-16569CCD2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2836863"/>
            <a:ext cx="1841499" cy="119777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1538F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FFFF"/>
                </a:solidFill>
              </a:rPr>
              <a:t>Dataset has grown since it was initiated because author has added new images over a period of time.</a:t>
            </a:r>
            <a:endParaRPr lang="en-US" altLang="en-US" dirty="0"/>
          </a:p>
          <a:p>
            <a:pPr algn="ctr" eaLnBrk="1" hangingPunct="1"/>
            <a:r>
              <a:rPr lang="en-US" altLang="en-US" sz="1200" dirty="0">
                <a:solidFill>
                  <a:srgbClr val="FFFFFF"/>
                </a:solidFill>
              </a:rPr>
              <a:t>(What)</a:t>
            </a:r>
            <a:endParaRPr lang="en-US" altLang="en-US" dirty="0"/>
          </a:p>
        </p:txBody>
      </p:sp>
      <p:sp>
        <p:nvSpPr>
          <p:cNvPr id="18440" name="Google Shape;200;p21">
            <a:extLst>
              <a:ext uri="{FF2B5EF4-FFF2-40B4-BE49-F238E27FC236}">
                <a16:creationId xmlns:a16="http://schemas.microsoft.com/office/drawing/2014/main" id="{09150C0C-8B07-4EB9-B27C-07B5C7A2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663" y="3148012"/>
            <a:ext cx="1282700" cy="5715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31538F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dirty="0">
                <a:solidFill>
                  <a:schemeClr val="tx1"/>
                </a:solidFill>
              </a:rPr>
              <a:t>Reason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8441" name="Google Shape;201;p21">
            <a:extLst>
              <a:ext uri="{FF2B5EF4-FFF2-40B4-BE49-F238E27FC236}">
                <a16:creationId xmlns:a16="http://schemas.microsoft.com/office/drawing/2014/main" id="{AB993653-EE17-45EC-8CAE-F22368222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0162" y="2950368"/>
            <a:ext cx="1460500" cy="966788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1538F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FFFF"/>
                </a:solidFill>
              </a:rPr>
              <a:t>Interest in image analytics, deep learning.</a:t>
            </a:r>
            <a:endParaRPr lang="en-US" altLang="en-US" dirty="0"/>
          </a:p>
          <a:p>
            <a:pPr algn="ctr" eaLnBrk="1" hangingPunct="1"/>
            <a:r>
              <a:rPr lang="en-US" altLang="en-US" sz="1200" dirty="0">
                <a:solidFill>
                  <a:srgbClr val="FFFFFF"/>
                </a:solidFill>
              </a:rPr>
              <a:t>(Why)</a:t>
            </a:r>
            <a:endParaRPr lang="en-US" altLang="en-US" dirty="0"/>
          </a:p>
        </p:txBody>
      </p:sp>
      <p:cxnSp>
        <p:nvCxnSpPr>
          <p:cNvPr id="18442" name="Google Shape;202;p21">
            <a:extLst>
              <a:ext uri="{FF2B5EF4-FFF2-40B4-BE49-F238E27FC236}">
                <a16:creationId xmlns:a16="http://schemas.microsoft.com/office/drawing/2014/main" id="{A5EC70FB-C247-456F-919F-C6C1C05467D5}"/>
              </a:ext>
            </a:extLst>
          </p:cNvPr>
          <p:cNvCxnSpPr>
            <a:cxnSpLocks noChangeShapeType="1"/>
            <a:stCxn id="18437" idx="3"/>
            <a:endCxn id="18439" idx="1"/>
          </p:cNvCxnSpPr>
          <p:nvPr/>
        </p:nvCxnSpPr>
        <p:spPr bwMode="auto">
          <a:xfrm flipV="1">
            <a:off x="4078288" y="3435748"/>
            <a:ext cx="728662" cy="5952"/>
          </a:xfrm>
          <a:prstGeom prst="straightConnector1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Google Shape;203;p21">
            <a:extLst>
              <a:ext uri="{FF2B5EF4-FFF2-40B4-BE49-F238E27FC236}">
                <a16:creationId xmlns:a16="http://schemas.microsoft.com/office/drawing/2014/main" id="{4FF6AEDE-294E-4796-9039-BBE325CBDE5A}"/>
              </a:ext>
            </a:extLst>
          </p:cNvPr>
          <p:cNvCxnSpPr>
            <a:cxnSpLocks noChangeShapeType="1"/>
            <a:stCxn id="18440" idx="3"/>
            <a:endCxn id="18441" idx="1"/>
          </p:cNvCxnSpPr>
          <p:nvPr/>
        </p:nvCxnSpPr>
        <p:spPr bwMode="auto">
          <a:xfrm>
            <a:off x="8361363" y="3433762"/>
            <a:ext cx="558799" cy="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4" name="Google Shape;204;p21">
            <a:extLst>
              <a:ext uri="{FF2B5EF4-FFF2-40B4-BE49-F238E27FC236}">
                <a16:creationId xmlns:a16="http://schemas.microsoft.com/office/drawing/2014/main" id="{8891F0F5-AB42-4633-A202-D097323771F5}"/>
              </a:ext>
            </a:extLst>
          </p:cNvPr>
          <p:cNvCxnSpPr>
            <a:cxnSpLocks noChangeShapeType="1"/>
            <a:stCxn id="18439" idx="3"/>
            <a:endCxn id="18440" idx="1"/>
          </p:cNvCxnSpPr>
          <p:nvPr/>
        </p:nvCxnSpPr>
        <p:spPr bwMode="auto">
          <a:xfrm flipV="1">
            <a:off x="6648449" y="3433762"/>
            <a:ext cx="430214" cy="1986"/>
          </a:xfrm>
          <a:prstGeom prst="straightConnector1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5" name="Google Shape;205;p21">
            <a:extLst>
              <a:ext uri="{FF2B5EF4-FFF2-40B4-BE49-F238E27FC236}">
                <a16:creationId xmlns:a16="http://schemas.microsoft.com/office/drawing/2014/main" id="{0C0EB2F2-653B-4692-8446-E574C209C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650" y="1916113"/>
            <a:ext cx="1282700" cy="5715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31538F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Agent</a:t>
            </a:r>
          </a:p>
        </p:txBody>
      </p:sp>
      <p:sp>
        <p:nvSpPr>
          <p:cNvPr id="18446" name="Google Shape;206;p21">
            <a:extLst>
              <a:ext uri="{FF2B5EF4-FFF2-40B4-BE49-F238E27FC236}">
                <a16:creationId xmlns:a16="http://schemas.microsoft.com/office/drawing/2014/main" id="{A928C5EE-F205-490B-A5E1-86376F50B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850901"/>
            <a:ext cx="1816100" cy="809625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1538F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FFFF"/>
                </a:solidFill>
              </a:rPr>
              <a:t> License CC BY-NC-SA 4.0  (Creative Commons License)</a:t>
            </a:r>
            <a:endParaRPr lang="en-US" altLang="en-US"/>
          </a:p>
          <a:p>
            <a:pPr algn="ctr" eaLnBrk="1" hangingPunct="1"/>
            <a:r>
              <a:rPr lang="en-US" altLang="en-US" sz="1200">
                <a:solidFill>
                  <a:srgbClr val="FFFFFF"/>
                </a:solidFill>
              </a:rPr>
              <a:t>(Who)</a:t>
            </a:r>
            <a:endParaRPr lang="en-US" altLang="en-US"/>
          </a:p>
        </p:txBody>
      </p:sp>
      <p:sp>
        <p:nvSpPr>
          <p:cNvPr id="18447" name="Google Shape;207;p21">
            <a:extLst>
              <a:ext uri="{FF2B5EF4-FFF2-40B4-BE49-F238E27FC236}">
                <a16:creationId xmlns:a16="http://schemas.microsoft.com/office/drawing/2014/main" id="{FCE28DD5-78D7-4240-BC91-3ED369709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0" y="5414963"/>
            <a:ext cx="1460500" cy="61912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1538F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FFFFFF"/>
                </a:solidFill>
              </a:rPr>
              <a:t>Simson’s seasons 4-24</a:t>
            </a:r>
            <a:endParaRPr lang="en-US" altLang="en-US" dirty="0"/>
          </a:p>
          <a:p>
            <a:pPr algn="ctr" eaLnBrk="1" hangingPunct="1"/>
            <a:r>
              <a:rPr lang="en-US" altLang="en-US" sz="1200" dirty="0">
                <a:solidFill>
                  <a:srgbClr val="FFFFFF"/>
                </a:solidFill>
              </a:rPr>
              <a:t>(When)</a:t>
            </a:r>
            <a:endParaRPr lang="en-US" altLang="en-US" dirty="0"/>
          </a:p>
        </p:txBody>
      </p:sp>
      <p:sp>
        <p:nvSpPr>
          <p:cNvPr id="18448" name="Google Shape;208;p21">
            <a:extLst>
              <a:ext uri="{FF2B5EF4-FFF2-40B4-BE49-F238E27FC236}">
                <a16:creationId xmlns:a16="http://schemas.microsoft.com/office/drawing/2014/main" id="{28A7D9A6-D643-43A5-A7DC-5E324BED3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225" y="5345113"/>
            <a:ext cx="1460500" cy="45878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31538F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rgbClr val="FFFFFF"/>
                </a:solidFill>
              </a:rPr>
              <a:t>In Kaggle.com</a:t>
            </a:r>
            <a:endParaRPr lang="en-US" altLang="en-US"/>
          </a:p>
          <a:p>
            <a:pPr algn="ctr" eaLnBrk="1" hangingPunct="1"/>
            <a:r>
              <a:rPr lang="en-US" altLang="en-US" sz="1200">
                <a:solidFill>
                  <a:srgbClr val="FFFFFF"/>
                </a:solidFill>
              </a:rPr>
              <a:t>(Where)</a:t>
            </a:r>
            <a:endParaRPr lang="en-US" altLang="en-US"/>
          </a:p>
        </p:txBody>
      </p:sp>
      <p:sp>
        <p:nvSpPr>
          <p:cNvPr id="18449" name="Google Shape;209;p21">
            <a:extLst>
              <a:ext uri="{FF2B5EF4-FFF2-40B4-BE49-F238E27FC236}">
                <a16:creationId xmlns:a16="http://schemas.microsoft.com/office/drawing/2014/main" id="{C92E04C5-1D31-471F-97BC-09A208C7D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76" y="4034632"/>
            <a:ext cx="1282700" cy="5715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31538F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 dirty="0"/>
              <a:t>Location</a:t>
            </a:r>
          </a:p>
        </p:txBody>
      </p:sp>
      <p:sp>
        <p:nvSpPr>
          <p:cNvPr id="18450" name="Google Shape;210;p21">
            <a:extLst>
              <a:ext uri="{FF2B5EF4-FFF2-40B4-BE49-F238E27FC236}">
                <a16:creationId xmlns:a16="http://schemas.microsoft.com/office/drawing/2014/main" id="{5646129F-2589-4F4A-BD27-61B607A67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650" y="4494213"/>
            <a:ext cx="1282700" cy="571500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rgbClr val="31538F"/>
            </a:solidFill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Time</a:t>
            </a:r>
          </a:p>
        </p:txBody>
      </p:sp>
      <p:cxnSp>
        <p:nvCxnSpPr>
          <p:cNvPr id="18451" name="Google Shape;211;p21">
            <a:extLst>
              <a:ext uri="{FF2B5EF4-FFF2-40B4-BE49-F238E27FC236}">
                <a16:creationId xmlns:a16="http://schemas.microsoft.com/office/drawing/2014/main" id="{0CB8CA8D-6CC2-4580-9ABA-713D888644E7}"/>
              </a:ext>
            </a:extLst>
          </p:cNvPr>
          <p:cNvCxnSpPr>
            <a:cxnSpLocks noChangeShapeType="1"/>
            <a:endCxn id="18445" idx="2"/>
          </p:cNvCxnSpPr>
          <p:nvPr/>
        </p:nvCxnSpPr>
        <p:spPr bwMode="auto">
          <a:xfrm flipV="1">
            <a:off x="5715000" y="2487613"/>
            <a:ext cx="0" cy="280988"/>
          </a:xfrm>
          <a:prstGeom prst="straightConnector1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Google Shape;212;p21">
            <a:extLst>
              <a:ext uri="{FF2B5EF4-FFF2-40B4-BE49-F238E27FC236}">
                <a16:creationId xmlns:a16="http://schemas.microsoft.com/office/drawing/2014/main" id="{A3EE6BB4-AFAF-4CF4-8910-2F13B6DCCE42}"/>
              </a:ext>
            </a:extLst>
          </p:cNvPr>
          <p:cNvCxnSpPr>
            <a:cxnSpLocks noChangeShapeType="1"/>
            <a:stCxn id="18445" idx="0"/>
            <a:endCxn id="18446" idx="2"/>
          </p:cNvCxnSpPr>
          <p:nvPr/>
        </p:nvCxnSpPr>
        <p:spPr bwMode="auto">
          <a:xfrm flipV="1">
            <a:off x="5715000" y="1660526"/>
            <a:ext cx="0" cy="255587"/>
          </a:xfrm>
          <a:prstGeom prst="straightConnector1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Google Shape;213;p21">
            <a:extLst>
              <a:ext uri="{FF2B5EF4-FFF2-40B4-BE49-F238E27FC236}">
                <a16:creationId xmlns:a16="http://schemas.microsoft.com/office/drawing/2014/main" id="{11FE80F0-D4E9-4564-8D9C-B0A9B18538D4}"/>
              </a:ext>
            </a:extLst>
          </p:cNvPr>
          <p:cNvCxnSpPr>
            <a:cxnSpLocks noChangeShapeType="1"/>
            <a:stCxn id="18439" idx="2"/>
            <a:endCxn id="18450" idx="0"/>
          </p:cNvCxnSpPr>
          <p:nvPr/>
        </p:nvCxnSpPr>
        <p:spPr bwMode="auto">
          <a:xfrm flipH="1">
            <a:off x="5715000" y="4034633"/>
            <a:ext cx="12700" cy="45958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4" name="Google Shape;214;p21">
            <a:extLst>
              <a:ext uri="{FF2B5EF4-FFF2-40B4-BE49-F238E27FC236}">
                <a16:creationId xmlns:a16="http://schemas.microsoft.com/office/drawing/2014/main" id="{B9A1F83B-4378-4201-87B9-3BF1B677CF5A}"/>
              </a:ext>
            </a:extLst>
          </p:cNvPr>
          <p:cNvCxnSpPr>
            <a:cxnSpLocks noChangeShapeType="1"/>
            <a:stCxn id="18450" idx="2"/>
            <a:endCxn id="18447" idx="0"/>
          </p:cNvCxnSpPr>
          <p:nvPr/>
        </p:nvCxnSpPr>
        <p:spPr bwMode="auto">
          <a:xfrm>
            <a:off x="5715000" y="5065713"/>
            <a:ext cx="0" cy="349250"/>
          </a:xfrm>
          <a:prstGeom prst="straightConnector1">
            <a:avLst/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5" name="Google Shape;215;p21">
            <a:extLst>
              <a:ext uri="{FF2B5EF4-FFF2-40B4-BE49-F238E27FC236}">
                <a16:creationId xmlns:a16="http://schemas.microsoft.com/office/drawing/2014/main" id="{17D27A74-2ABB-4B63-8C29-851897392F0E}"/>
              </a:ext>
            </a:extLst>
          </p:cNvPr>
          <p:cNvCxnSpPr>
            <a:cxnSpLocks noChangeShapeType="1"/>
            <a:endCxn id="18449" idx="3"/>
          </p:cNvCxnSpPr>
          <p:nvPr/>
        </p:nvCxnSpPr>
        <p:spPr bwMode="auto">
          <a:xfrm rot="10800000" flipV="1">
            <a:off x="4105276" y="3706812"/>
            <a:ext cx="879474" cy="61356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6" name="Google Shape;216;p21">
            <a:extLst>
              <a:ext uri="{FF2B5EF4-FFF2-40B4-BE49-F238E27FC236}">
                <a16:creationId xmlns:a16="http://schemas.microsoft.com/office/drawing/2014/main" id="{A1B70E82-D420-42D2-9A53-5CB9AE527A11}"/>
              </a:ext>
            </a:extLst>
          </p:cNvPr>
          <p:cNvCxnSpPr>
            <a:cxnSpLocks noChangeShapeType="1"/>
            <a:stCxn id="18450" idx="1"/>
            <a:endCxn id="18448" idx="3"/>
          </p:cNvCxnSpPr>
          <p:nvPr/>
        </p:nvCxnSpPr>
        <p:spPr bwMode="auto">
          <a:xfrm rot="10800000" flipV="1">
            <a:off x="3895726" y="4779962"/>
            <a:ext cx="1177925" cy="79454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accent1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8457" name="Google Shape;217;p21" descr="ç¸å³å¾ç">
            <a:extLst>
              <a:ext uri="{FF2B5EF4-FFF2-40B4-BE49-F238E27FC236}">
                <a16:creationId xmlns:a16="http://schemas.microsoft.com/office/drawing/2014/main" id="{C725800C-56E4-4CFF-A4D7-E7727F78139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300" y="77788"/>
            <a:ext cx="2679700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Google Shape;222;p22" descr="ç¸å³å¾ç">
            <a:extLst>
              <a:ext uri="{FF2B5EF4-FFF2-40B4-BE49-F238E27FC236}">
                <a16:creationId xmlns:a16="http://schemas.microsoft.com/office/drawing/2014/main" id="{6AB54358-4C4E-4762-A50A-CC803C1837A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300" y="77788"/>
            <a:ext cx="2679700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" name="Google Shape;223;p22">
            <a:extLst>
              <a:ext uri="{FF2B5EF4-FFF2-40B4-BE49-F238E27FC236}">
                <a16:creationId xmlns:a16="http://schemas.microsoft.com/office/drawing/2014/main" id="{7A3322F6-3A8E-4C50-BC3B-D7DF446864D1}"/>
              </a:ext>
            </a:extLst>
          </p:cNvPr>
          <p:cNvSpPr txBox="1"/>
          <p:nvPr/>
        </p:nvSpPr>
        <p:spPr>
          <a:xfrm>
            <a:off x="495300" y="869951"/>
            <a:ext cx="9613900" cy="416877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  <a:defRPr/>
            </a:pP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Individual laptop setup includes:</a:t>
            </a:r>
            <a:endParaRPr kern="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pPr>
            <a:r>
              <a:rPr lang="en-US" sz="18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Jupyter</a:t>
            </a: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notebook or Visual Studio code</a:t>
            </a:r>
            <a:endParaRPr kern="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pP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Setup </a:t>
            </a:r>
            <a:r>
              <a:rPr lang="en-US" sz="18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Keras</a:t>
            </a: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PyTorch</a:t>
            </a:r>
            <a:endParaRPr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pP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3.6x</a:t>
            </a:r>
            <a:endParaRPr kern="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pP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Successfully run sample programs with </a:t>
            </a:r>
            <a:r>
              <a:rPr lang="en-US" sz="18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Keras</a:t>
            </a: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PyTorch</a:t>
            </a:r>
            <a:endParaRPr lang="en-US"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  <a:defRPr/>
            </a:pPr>
            <a:endParaRPr lang="en-US"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  <a:defRPr/>
            </a:pP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Connectivity to GMU GitLab (replacing original plan of using GitHub) – using Git command line or GitHub Desktop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  <a:defRPr/>
            </a:pPr>
            <a:endParaRPr lang="en-US"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  <a:defRPr/>
            </a:pP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Putty to connect to GMU ARGO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  <a:defRPr/>
            </a:pPr>
            <a:endParaRPr lang="en-US"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  <a:defRPr/>
            </a:pP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WinSCP </a:t>
            </a:r>
            <a:r>
              <a:rPr lang="en-US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command line </a:t>
            </a:r>
            <a:r>
              <a:rPr lang="en-US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scp</a:t>
            </a:r>
            <a:r>
              <a:rPr lang="en-US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secure copy files to ARGO cluster</a:t>
            </a:r>
            <a:endParaRPr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84" name="Google Shape;224;p22">
            <a:extLst>
              <a:ext uri="{FF2B5EF4-FFF2-40B4-BE49-F238E27FC236}">
                <a16:creationId xmlns:a16="http://schemas.microsoft.com/office/drawing/2014/main" id="{5CD99F63-CE23-4BAD-8744-2B79717D08C0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FB91C40-FCB9-4641-83DA-0013B503C4F6}" type="slidenum">
              <a:rPr lang="en-US" altLang="en-US" smtClean="0"/>
              <a:pPr>
                <a:defRPr/>
              </a:pPr>
              <a:t>11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sp>
        <p:nvSpPr>
          <p:cNvPr id="20485" name="Google Shape;225;p22">
            <a:extLst>
              <a:ext uri="{FF2B5EF4-FFF2-40B4-BE49-F238E27FC236}">
                <a16:creationId xmlns:a16="http://schemas.microsoft.com/office/drawing/2014/main" id="{DD893ABE-FBED-4931-846E-7CF919B9B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2843212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Laptop Setup</a:t>
            </a:r>
            <a:endParaRPr lang="en-US" altLang="en-US">
              <a:cs typeface="Helvetica Neue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Google Shape;230;p23" descr="ç¸å³å¾ç">
            <a:extLst>
              <a:ext uri="{FF2B5EF4-FFF2-40B4-BE49-F238E27FC236}">
                <a16:creationId xmlns:a16="http://schemas.microsoft.com/office/drawing/2014/main" id="{D093C4FB-5F3C-4D71-90C8-2CB9054A8DE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300" y="77788"/>
            <a:ext cx="2679700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Google Shape;231;p23">
            <a:extLst>
              <a:ext uri="{FF2B5EF4-FFF2-40B4-BE49-F238E27FC236}">
                <a16:creationId xmlns:a16="http://schemas.microsoft.com/office/drawing/2014/main" id="{48C3D1E6-CD07-412D-9DB3-8801B7555090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FB91C40-FCB9-4641-83DA-0013B503C4F6}" type="slidenum">
              <a:rPr lang="en-US" altLang="en-US" smtClean="0"/>
              <a:pPr>
                <a:defRPr/>
              </a:pPr>
              <a:t>12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sp>
        <p:nvSpPr>
          <p:cNvPr id="22532" name="Google Shape;232;p23">
            <a:extLst>
              <a:ext uri="{FF2B5EF4-FFF2-40B4-BE49-F238E27FC236}">
                <a16:creationId xmlns:a16="http://schemas.microsoft.com/office/drawing/2014/main" id="{7E5A19B2-42D5-4BCB-8262-CFEB10F74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2843212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Argo Exploration</a:t>
            </a:r>
            <a:endParaRPr lang="en-US" altLang="en-US">
              <a:cs typeface="Helvetica Neue" charset="0"/>
            </a:endParaRPr>
          </a:p>
        </p:txBody>
      </p:sp>
      <p:sp>
        <p:nvSpPr>
          <p:cNvPr id="233" name="Google Shape;233;p23">
            <a:extLst>
              <a:ext uri="{FF2B5EF4-FFF2-40B4-BE49-F238E27FC236}">
                <a16:creationId xmlns:a16="http://schemas.microsoft.com/office/drawing/2014/main" id="{5DDB50DE-F9D5-4A62-AB96-36CC529C12F6}"/>
              </a:ext>
            </a:extLst>
          </p:cNvPr>
          <p:cNvSpPr txBox="1"/>
          <p:nvPr/>
        </p:nvSpPr>
        <p:spPr>
          <a:xfrm>
            <a:off x="533400" y="1247775"/>
            <a:ext cx="9085263" cy="175418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  <a:defRPr/>
            </a:pPr>
            <a:r>
              <a:rPr lang="en-US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base built on GMU’s GitLab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  <a:defRPr/>
            </a:pPr>
            <a:r>
              <a:rPr lang="en-US" kern="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Repository setup for code base and project directory structure created.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  <a:defRPr/>
            </a:pPr>
            <a:r>
              <a:rPr lang="en-US" kern="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Built SLURM scripts to run on cluster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  <a:defRPr/>
            </a:pPr>
            <a:r>
              <a:rPr lang="en-US" kern="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Ran SLURM scripts in ARGO cluster</a:t>
            </a:r>
          </a:p>
          <a:p>
            <a:pPr marL="742950" lvl="1" indent="-285750"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Included Python libraries</a:t>
            </a:r>
          </a:p>
          <a:p>
            <a:pPr marL="285750" indent="-285750">
              <a:buClr>
                <a:srgbClr val="000000"/>
              </a:buClr>
              <a:buFont typeface="Wingdings" panose="05000000000000000000" pitchFamily="2" charset="2"/>
              <a:buChar char="q"/>
              <a:defRPr/>
            </a:pPr>
            <a:r>
              <a:rPr lang="en-US" kern="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GitHub </a:t>
            </a:r>
            <a:r>
              <a:rPr lang="en-US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Desktop based connectivity to update Git repo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Google Shape;230;p23" descr="ç¸å³å¾ç">
            <a:extLst>
              <a:ext uri="{FF2B5EF4-FFF2-40B4-BE49-F238E27FC236}">
                <a16:creationId xmlns:a16="http://schemas.microsoft.com/office/drawing/2014/main" id="{030ED4E1-DD86-4E1A-9213-CE107A4D2AD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300" y="77788"/>
            <a:ext cx="2679700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Google Shape;231;p23">
            <a:extLst>
              <a:ext uri="{FF2B5EF4-FFF2-40B4-BE49-F238E27FC236}">
                <a16:creationId xmlns:a16="http://schemas.microsoft.com/office/drawing/2014/main" id="{350C80A0-B832-4796-B1DE-EE8C917973E9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FB91C40-FCB9-4641-83DA-0013B503C4F6}" type="slidenum">
              <a:rPr lang="en-US" altLang="en-US" smtClean="0"/>
              <a:pPr>
                <a:defRPr/>
              </a:pPr>
              <a:t>13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sp>
        <p:nvSpPr>
          <p:cNvPr id="24580" name="Google Shape;232;p23">
            <a:extLst>
              <a:ext uri="{FF2B5EF4-FFF2-40B4-BE49-F238E27FC236}">
                <a16:creationId xmlns:a16="http://schemas.microsoft.com/office/drawing/2014/main" id="{B8E31E7C-867A-47AA-9946-1E677A8F0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6608762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Understanding of Potential Algorithms</a:t>
            </a:r>
            <a:endParaRPr lang="en-US" altLang="en-US">
              <a:cs typeface="Helvetica Neue" charset="0"/>
            </a:endParaRPr>
          </a:p>
        </p:txBody>
      </p:sp>
      <p:sp>
        <p:nvSpPr>
          <p:cNvPr id="233" name="Google Shape;233;p23">
            <a:extLst>
              <a:ext uri="{FF2B5EF4-FFF2-40B4-BE49-F238E27FC236}">
                <a16:creationId xmlns:a16="http://schemas.microsoft.com/office/drawing/2014/main" id="{5DDB50DE-F9D5-4A62-AB96-36CC529C12F6}"/>
              </a:ext>
            </a:extLst>
          </p:cNvPr>
          <p:cNvSpPr txBox="1"/>
          <p:nvPr/>
        </p:nvSpPr>
        <p:spPr>
          <a:xfrm>
            <a:off x="431800" y="866775"/>
            <a:ext cx="8013700" cy="470217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marL="34290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SafariBooksOnline</a:t>
            </a:r>
            <a:endParaRPr lang="en-US" sz="21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2100"/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solidFill>
                  <a:schemeClr val="dk1"/>
                </a:solidFill>
                <a:cs typeface="Arial"/>
              </a:rPr>
              <a:t>Deep Learning with TensorFlow: Applications of Deep Neural Networks to Machine Learning Task – Jon </a:t>
            </a:r>
            <a:r>
              <a:rPr lang="en-US" kern="0" dirty="0" err="1">
                <a:solidFill>
                  <a:schemeClr val="dk1"/>
                </a:solidFill>
                <a:cs typeface="Arial"/>
              </a:rPr>
              <a:t>Krohn</a:t>
            </a:r>
            <a:endParaRPr lang="en-US" sz="21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Previous coursework material – GMU CS580 (attended by team member)</a:t>
            </a:r>
          </a:p>
          <a:p>
            <a:pPr marL="34290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>
                <a:ea typeface="Arial"/>
                <a:cs typeface="Arial"/>
                <a:sym typeface="Arial"/>
              </a:rPr>
              <a:t>Publication/Articles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r>
              <a:rPr lang="en-US" dirty="0">
                <a:hlinkClick r:id="rId4"/>
              </a:rPr>
              <a:t>https://blog.keras.io/building-powerful-image-classification-models-using-very-little-data.html</a:t>
            </a: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r>
              <a:rPr lang="en-US" dirty="0">
                <a:hlinkClick r:id="rId5"/>
              </a:rPr>
              <a:t>https://machinelearningmastery.com/cnn-long-short-term-memory-networks/</a:t>
            </a: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r>
              <a:rPr lang="en-US" dirty="0">
                <a:hlinkClick r:id="rId6"/>
              </a:rPr>
              <a:t>https://blog.algorithmia.com/introduction-to-deep-learning/</a:t>
            </a:r>
            <a:endParaRPr lang="en-US" dirty="0"/>
          </a:p>
          <a:p>
            <a:pPr>
              <a:buClr>
                <a:schemeClr val="dk1"/>
              </a:buClr>
              <a:buSzPts val="2100"/>
              <a:defRPr/>
            </a:pPr>
            <a:r>
              <a:rPr lang="en-US" dirty="0">
                <a:hlinkClick r:id="rId7"/>
              </a:rPr>
              <a:t>https://link.springer.com/chapter/10.1007/978-3-030-01424-7_25</a:t>
            </a:r>
            <a:endParaRPr lang="en-US" dirty="0"/>
          </a:p>
          <a:p>
            <a:pPr>
              <a:buClr>
                <a:schemeClr val="dk1"/>
              </a:buClr>
              <a:buSzPts val="2100"/>
              <a:defRPr/>
            </a:pPr>
            <a:r>
              <a:rPr lang="en-US" dirty="0">
                <a:hlinkClick r:id="rId8"/>
              </a:rPr>
              <a:t>https://arxiv.org/abs/1512.03385</a:t>
            </a:r>
            <a:endParaRPr lang="en-US" dirty="0"/>
          </a:p>
          <a:p>
            <a:pPr>
              <a:buClr>
                <a:schemeClr val="dk1"/>
              </a:buClr>
              <a:buSzPts val="2100"/>
              <a:defRPr/>
            </a:pPr>
            <a:endParaRPr lang="en-US" kern="0" dirty="0">
              <a:solidFill>
                <a:srgbClr val="FF0000"/>
              </a:solidFill>
              <a:ea typeface="Arial"/>
              <a:cs typeface="Arial"/>
              <a:sym typeface="Arial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sz="18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Google Shape;238;p24" descr="ç¸å³å¾ç">
            <a:extLst>
              <a:ext uri="{FF2B5EF4-FFF2-40B4-BE49-F238E27FC236}">
                <a16:creationId xmlns:a16="http://schemas.microsoft.com/office/drawing/2014/main" id="{D5E0B336-C2B0-402E-8314-BFA497925FD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300" y="77788"/>
            <a:ext cx="2679700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Google Shape;239;p24">
            <a:extLst>
              <a:ext uri="{FF2B5EF4-FFF2-40B4-BE49-F238E27FC236}">
                <a16:creationId xmlns:a16="http://schemas.microsoft.com/office/drawing/2014/main" id="{07258D8C-6811-4690-A4AB-EEA39BEFF963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FB91C40-FCB9-4641-83DA-0013B503C4F6}" type="slidenum">
              <a:rPr lang="en-US" altLang="en-US" smtClean="0"/>
              <a:pPr>
                <a:defRPr/>
              </a:pPr>
              <a:t>14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sp>
        <p:nvSpPr>
          <p:cNvPr id="240" name="Google Shape;240;p24">
            <a:extLst>
              <a:ext uri="{FF2B5EF4-FFF2-40B4-BE49-F238E27FC236}">
                <a16:creationId xmlns:a16="http://schemas.microsoft.com/office/drawing/2014/main" id="{068E87D2-AA52-4CF2-B4DB-B892AD4B1C88}"/>
              </a:ext>
            </a:extLst>
          </p:cNvPr>
          <p:cNvSpPr txBox="1"/>
          <p:nvPr/>
        </p:nvSpPr>
        <p:spPr>
          <a:xfrm>
            <a:off x="406400" y="1076325"/>
            <a:ext cx="80137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  <a:defRPr/>
            </a:pP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new risks since identified since Sprint 1</a:t>
            </a:r>
            <a:endParaRPr kern="0" dirty="0">
              <a:latin typeface="Arial"/>
              <a:ea typeface="Arial"/>
              <a:cs typeface="Arial"/>
              <a:sym typeface="Arial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29" name="Google Shape;241;p24">
            <a:extLst>
              <a:ext uri="{FF2B5EF4-FFF2-40B4-BE49-F238E27FC236}">
                <a16:creationId xmlns:a16="http://schemas.microsoft.com/office/drawing/2014/main" id="{971253D9-8B0B-485F-AFEE-839399F6D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4949825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Risks Identified and Mitigated</a:t>
            </a:r>
            <a:endParaRPr lang="en-US" altLang="en-US">
              <a:cs typeface="Helvetica Neue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>
            <a:extLst>
              <a:ext uri="{FF2B5EF4-FFF2-40B4-BE49-F238E27FC236}">
                <a16:creationId xmlns:a16="http://schemas.microsoft.com/office/drawing/2014/main" id="{AC554F12-117A-45F5-A67E-21F9825D1CA2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FB91C40-FCB9-4641-83DA-0013B503C4F6}" type="slidenum">
              <a:rPr lang="en-US" altLang="en-US" smtClean="0"/>
              <a:pPr>
                <a:defRPr/>
              </a:pPr>
              <a:t>15</a:t>
            </a:fld>
            <a:endParaRPr lang="uk-UA" altLang="en-US" sz="1200">
              <a:solidFill>
                <a:srgbClr val="888888"/>
              </a:solidFill>
            </a:endParaRPr>
          </a:p>
        </p:txBody>
      </p:sp>
      <p:pic>
        <p:nvPicPr>
          <p:cNvPr id="28675" name="Google Shape;238;p24" descr="ç¸å³å¾ç">
            <a:extLst>
              <a:ext uri="{FF2B5EF4-FFF2-40B4-BE49-F238E27FC236}">
                <a16:creationId xmlns:a16="http://schemas.microsoft.com/office/drawing/2014/main" id="{7AAA7E0A-C5A2-468D-9C2C-77552248397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300" y="77788"/>
            <a:ext cx="2679700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Google Shape;239;p24">
            <a:extLst>
              <a:ext uri="{FF2B5EF4-FFF2-40B4-BE49-F238E27FC236}">
                <a16:creationId xmlns:a16="http://schemas.microsoft.com/office/drawing/2014/main" id="{D4CE9F22-BD2E-4DBF-BF7B-F5E7039DD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/>
            <a:fld id="{B781E98A-38F4-49F6-B6D5-B5BE3CE25D8F}" type="slidenum">
              <a:rPr lang="cs-CZ" altLang="en-US" sz="1200">
                <a:solidFill>
                  <a:srgbClr val="888888"/>
                </a:solidFill>
              </a:rPr>
              <a:pPr algn="r" eaLnBrk="1" hangingPunct="1"/>
              <a:t>15</a:t>
            </a:fld>
            <a:endParaRPr lang="cs-CZ" altLang="en-US" sz="1200">
              <a:solidFill>
                <a:srgbClr val="888888"/>
              </a:solidFill>
            </a:endParaRPr>
          </a:p>
        </p:txBody>
      </p:sp>
      <p:sp>
        <p:nvSpPr>
          <p:cNvPr id="6" name="Google Shape;240;p24">
            <a:extLst>
              <a:ext uri="{FF2B5EF4-FFF2-40B4-BE49-F238E27FC236}">
                <a16:creationId xmlns:a16="http://schemas.microsoft.com/office/drawing/2014/main" id="{59CC3D6B-06F7-4EE9-8D77-37097800C43A}"/>
              </a:ext>
            </a:extLst>
          </p:cNvPr>
          <p:cNvSpPr txBox="1"/>
          <p:nvPr/>
        </p:nvSpPr>
        <p:spPr>
          <a:xfrm>
            <a:off x="596900" y="1336675"/>
            <a:ext cx="9767888" cy="307498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  <a:defRPr/>
            </a:pP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implementation of CNN with 4 convolution layer and one Dense layer.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  <a:defRPr/>
            </a:pP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Successfully ran on laptop for small dataset of Simpson images.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  <a:defRPr/>
            </a:pP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 setup for Argo is completed and tested.  This is running successfully.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pPr>
            <a:endParaRPr lang="en-US"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pPr>
            <a:endParaRPr lang="en-US"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pPr>
            <a:endParaRPr kern="0" dirty="0">
              <a:latin typeface="Arial"/>
              <a:ea typeface="Arial"/>
              <a:cs typeface="Arial"/>
              <a:sym typeface="Arial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78" name="Google Shape;241;p24">
            <a:extLst>
              <a:ext uri="{FF2B5EF4-FFF2-40B4-BE49-F238E27FC236}">
                <a16:creationId xmlns:a16="http://schemas.microsoft.com/office/drawing/2014/main" id="{03B7F70B-78CA-4C01-81DE-0EFFF0238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7539037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Core Goals - Algorithm Milestone Progress</a:t>
            </a:r>
            <a:endParaRPr lang="en-US" altLang="en-US">
              <a:cs typeface="Helvetica Neue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>
            <a:extLst>
              <a:ext uri="{FF2B5EF4-FFF2-40B4-BE49-F238E27FC236}">
                <a16:creationId xmlns:a16="http://schemas.microsoft.com/office/drawing/2014/main" id="{3B578A0B-78AB-4965-9DFF-98037219E692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FB91C40-FCB9-4641-83DA-0013B503C4F6}" type="slidenum">
              <a:rPr lang="en-US" altLang="en-US" smtClean="0"/>
              <a:pPr>
                <a:defRPr/>
              </a:pPr>
              <a:t>16</a:t>
            </a:fld>
            <a:endParaRPr lang="uk-UA" altLang="en-US" sz="1200">
              <a:solidFill>
                <a:srgbClr val="888888"/>
              </a:solidFill>
            </a:endParaRPr>
          </a:p>
        </p:txBody>
      </p:sp>
      <p:pic>
        <p:nvPicPr>
          <p:cNvPr id="29699" name="Picture 2" descr="Screen Shot 2019-06-09 at 3.47.39 PM.png">
            <a:extLst>
              <a:ext uri="{FF2B5EF4-FFF2-40B4-BE49-F238E27FC236}">
                <a16:creationId xmlns:a16="http://schemas.microsoft.com/office/drawing/2014/main" id="{3A39EDDA-4CB5-4C44-88BC-65D9C344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225675"/>
            <a:ext cx="11734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Google Shape;238;p24" descr="ç¸å³å¾ç">
            <a:extLst>
              <a:ext uri="{FF2B5EF4-FFF2-40B4-BE49-F238E27FC236}">
                <a16:creationId xmlns:a16="http://schemas.microsoft.com/office/drawing/2014/main" id="{339C3DCE-E710-4F0C-96F6-2BD57046144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300" y="77788"/>
            <a:ext cx="2679700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Google Shape;241;p24">
            <a:extLst>
              <a:ext uri="{FF2B5EF4-FFF2-40B4-BE49-F238E27FC236}">
                <a16:creationId xmlns:a16="http://schemas.microsoft.com/office/drawing/2014/main" id="{71154DE1-D377-4ADC-BC63-6AA306DA9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9063"/>
            <a:ext cx="753903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Core Goals - Execution Log </a:t>
            </a:r>
            <a:endParaRPr lang="en-US" altLang="en-US">
              <a:cs typeface="Helvetica Neue" charset="0"/>
            </a:endParaRPr>
          </a:p>
        </p:txBody>
      </p:sp>
      <p:sp>
        <p:nvSpPr>
          <p:cNvPr id="29702" name="TextBox 1">
            <a:extLst>
              <a:ext uri="{FF2B5EF4-FFF2-40B4-BE49-F238E27FC236}">
                <a16:creationId xmlns:a16="http://schemas.microsoft.com/office/drawing/2014/main" id="{0F1C3B5B-E3E8-49C7-9006-37A148F16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757363"/>
            <a:ext cx="5397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n-US" altLang="en-US" sz="1800"/>
              <a:t>From ARGO: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>
            <a:extLst>
              <a:ext uri="{FF2B5EF4-FFF2-40B4-BE49-F238E27FC236}">
                <a16:creationId xmlns:a16="http://schemas.microsoft.com/office/drawing/2014/main" id="{DA71B869-7DAA-4D17-B7DF-67CAF8248B0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FB91C40-FCB9-4641-83DA-0013B503C4F6}" type="slidenum">
              <a:rPr lang="en-US" altLang="en-US" smtClean="0"/>
              <a:pPr>
                <a:defRPr/>
              </a:pPr>
              <a:t>17</a:t>
            </a:fld>
            <a:endParaRPr lang="uk-UA" altLang="en-US" sz="1200">
              <a:solidFill>
                <a:srgbClr val="888888"/>
              </a:solidFill>
            </a:endParaRPr>
          </a:p>
        </p:txBody>
      </p:sp>
      <p:pic>
        <p:nvPicPr>
          <p:cNvPr id="30723" name="Picture 2" descr="Screen Shot 2019-06-09 at 3.46.55 PM.png">
            <a:extLst>
              <a:ext uri="{FF2B5EF4-FFF2-40B4-BE49-F238E27FC236}">
                <a16:creationId xmlns:a16="http://schemas.microsoft.com/office/drawing/2014/main" id="{FB2122C0-C0C1-48E8-BA3F-973458CF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1397000"/>
            <a:ext cx="6589712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Google Shape;238;p24" descr="ç¸å³å¾ç">
            <a:extLst>
              <a:ext uri="{FF2B5EF4-FFF2-40B4-BE49-F238E27FC236}">
                <a16:creationId xmlns:a16="http://schemas.microsoft.com/office/drawing/2014/main" id="{C43BD66F-1A7E-4A7A-B0EC-BBAAEBF189F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0" y="241300"/>
            <a:ext cx="2681288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Google Shape;241;p24">
            <a:extLst>
              <a:ext uri="{FF2B5EF4-FFF2-40B4-BE49-F238E27FC236}">
                <a16:creationId xmlns:a16="http://schemas.microsoft.com/office/drawing/2014/main" id="{4289BA5D-DE9D-40EB-9BA5-3AF236EE1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241300"/>
            <a:ext cx="7219950" cy="635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Core Goals - Performance for Small Dataset</a:t>
            </a:r>
            <a:endParaRPr lang="en-US" altLang="en-US">
              <a:cs typeface="Helvetica Neue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7CCB7-A491-4842-972C-98CE3C99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6E39-4156-F74F-A266-289F9D7958A6}" type="slidenum">
              <a:rPr lang="en-US" smtClean="0"/>
              <a:t>18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31F6D29-4D3B-4CC8-BC69-48295E9F6901}"/>
              </a:ext>
            </a:extLst>
          </p:cNvPr>
          <p:cNvSpPr txBox="1">
            <a:spLocks/>
          </p:cNvSpPr>
          <p:nvPr/>
        </p:nvSpPr>
        <p:spPr>
          <a:xfrm>
            <a:off x="335021" y="216750"/>
            <a:ext cx="3721819" cy="714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 fontScale="92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>
              <a:spcBef>
                <a:spcPts val="0"/>
              </a:spcBef>
            </a:pPr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Agile update: YouTrack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44DA58-14D4-480D-A8D6-2CEDE93EB089}"/>
              </a:ext>
            </a:extLst>
          </p:cNvPr>
          <p:cNvSpPr txBox="1"/>
          <p:nvPr/>
        </p:nvSpPr>
        <p:spPr>
          <a:xfrm>
            <a:off x="570002" y="1115014"/>
            <a:ext cx="392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Agile report</a:t>
            </a:r>
            <a:r>
              <a:rPr lang="en-US" dirty="0"/>
              <a:t>: Task distribution by Sprint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22091-FF07-4D48-81AB-D7EBC5B131AC}"/>
              </a:ext>
            </a:extLst>
          </p:cNvPr>
          <p:cNvSpPr txBox="1"/>
          <p:nvPr/>
        </p:nvSpPr>
        <p:spPr>
          <a:xfrm>
            <a:off x="628650" y="4435369"/>
            <a:ext cx="392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Agile report</a:t>
            </a:r>
            <a:r>
              <a:rPr lang="en-US" dirty="0"/>
              <a:t>: Count of Issues by State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3B74F2-6E49-4217-A34F-B9580C893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24946"/>
            <a:ext cx="2965450" cy="24930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BE7B2B-C14D-4F40-B3DF-47AD6F611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871816"/>
            <a:ext cx="10185400" cy="1048087"/>
          </a:xfrm>
          <a:prstGeom prst="rect">
            <a:avLst/>
          </a:prstGeom>
        </p:spPr>
      </p:pic>
      <p:pic>
        <p:nvPicPr>
          <p:cNvPr id="12" name="Google Shape;238;p24" descr="ç¸å³å¾ç">
            <a:extLst>
              <a:ext uri="{FF2B5EF4-FFF2-40B4-BE49-F238E27FC236}">
                <a16:creationId xmlns:a16="http://schemas.microsoft.com/office/drawing/2014/main" id="{52EC766B-16E7-46DB-B473-BF93110C1D4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300" y="67353"/>
            <a:ext cx="2679700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95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Google Shape;106;p15" descr="ç¸å³å¾ç">
            <a:extLst>
              <a:ext uri="{FF2B5EF4-FFF2-40B4-BE49-F238E27FC236}">
                <a16:creationId xmlns:a16="http://schemas.microsoft.com/office/drawing/2014/main" id="{C6C859F0-6911-4C46-A05E-97A9799405C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1427163"/>
            <a:ext cx="4848225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Google Shape;107;p15">
            <a:extLst>
              <a:ext uri="{FF2B5EF4-FFF2-40B4-BE49-F238E27FC236}">
                <a16:creationId xmlns:a16="http://schemas.microsoft.com/office/drawing/2014/main" id="{5A2AB89B-34DD-4AA3-AFAD-4A056A061CD5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2784475" y="2944813"/>
            <a:ext cx="6858000" cy="815975"/>
          </a:xfrm>
        </p:spPr>
        <p:txBody>
          <a:bodyPr anchor="t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zh-CN" sz="36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Sets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4" name="Google Shape;108;p15">
            <a:extLst>
              <a:ext uri="{FF2B5EF4-FFF2-40B4-BE49-F238E27FC236}">
                <a16:creationId xmlns:a16="http://schemas.microsoft.com/office/drawing/2014/main" id="{A77A25F5-E93D-427A-94F7-C92D1BECD02A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/>
        <p:txBody>
          <a:bodyPr anchor="ctr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Sprint 2 – Week 2 Presentation</a:t>
            </a:r>
          </a:p>
          <a:p>
            <a:pPr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18 June 2019</a:t>
            </a:r>
          </a:p>
        </p:txBody>
      </p:sp>
      <p:sp>
        <p:nvSpPr>
          <p:cNvPr id="5125" name="Google Shape;109;p15">
            <a:extLst>
              <a:ext uri="{FF2B5EF4-FFF2-40B4-BE49-F238E27FC236}">
                <a16:creationId xmlns:a16="http://schemas.microsoft.com/office/drawing/2014/main" id="{D20BD99F-B1A6-4773-A745-857E422DEDBD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6EA31BA-289D-4F4D-A62F-93702F571BE5}" type="slidenum">
              <a:rPr lang="en-US" altLang="en-US" smtClean="0"/>
              <a:pPr>
                <a:defRPr/>
              </a:pPr>
              <a:t>2</a:t>
            </a:fld>
            <a:endParaRPr lang="en-US" alt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oogle Shape;115;p16">
            <a:extLst>
              <a:ext uri="{FF2B5EF4-FFF2-40B4-BE49-F238E27FC236}">
                <a16:creationId xmlns:a16="http://schemas.microsoft.com/office/drawing/2014/main" id="{A4A7B894-F324-4AC3-B93B-139255AA91E2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5040313"/>
            <a:ext cx="8812212" cy="1271587"/>
            <a:chOff x="165590" y="1331029"/>
            <a:chExt cx="8812820" cy="619761"/>
          </a:xfrm>
        </p:grpSpPr>
        <p:sp>
          <p:nvSpPr>
            <p:cNvPr id="7195" name="Google Shape;116;p16">
              <a:extLst>
                <a:ext uri="{FF2B5EF4-FFF2-40B4-BE49-F238E27FC236}">
                  <a16:creationId xmlns:a16="http://schemas.microsoft.com/office/drawing/2014/main" id="{2409B5AB-426F-4D01-B423-5743DDC28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435124"/>
              <a:ext cx="1802420" cy="515666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Final Presentations</a:t>
              </a:r>
              <a:endParaRPr lang="en-US" altLang="en-US"/>
            </a:p>
          </p:txBody>
        </p:sp>
        <p:sp>
          <p:nvSpPr>
            <p:cNvPr id="7196" name="Google Shape;117;p16">
              <a:extLst>
                <a:ext uri="{FF2B5EF4-FFF2-40B4-BE49-F238E27FC236}">
                  <a16:creationId xmlns:a16="http://schemas.microsoft.com/office/drawing/2014/main" id="{09ABE4AC-98D8-44F2-8596-8DE51CDC6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435125"/>
              <a:ext cx="5570710" cy="515665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components completed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components integrated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supports final decision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Presentation made</a:t>
              </a:r>
              <a:endParaRPr lang="en-US" altLang="en-US"/>
            </a:p>
          </p:txBody>
        </p:sp>
        <p:sp>
          <p:nvSpPr>
            <p:cNvPr id="7197" name="Google Shape;118;p16">
              <a:extLst>
                <a:ext uri="{FF2B5EF4-FFF2-40B4-BE49-F238E27FC236}">
                  <a16:creationId xmlns:a16="http://schemas.microsoft.com/office/drawing/2014/main" id="{8C82DEE9-03CA-4061-8745-29FF63A3E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619761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30 July;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6 Aug</a:t>
              </a:r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1" name="Google Shape;119;p16">
            <a:extLst>
              <a:ext uri="{FF2B5EF4-FFF2-40B4-BE49-F238E27FC236}">
                <a16:creationId xmlns:a16="http://schemas.microsoft.com/office/drawing/2014/main" id="{9DF3ABE3-FA55-4DFE-B71D-8158A548EF8A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1074738"/>
            <a:ext cx="8812212" cy="369887"/>
            <a:chOff x="165590" y="931764"/>
            <a:chExt cx="8812820" cy="399265"/>
          </a:xfrm>
        </p:grpSpPr>
        <p:sp>
          <p:nvSpPr>
            <p:cNvPr id="120" name="Google Shape;120;p16">
              <a:extLst>
                <a:ext uri="{FF2B5EF4-FFF2-40B4-BE49-F238E27FC236}">
                  <a16:creationId xmlns:a16="http://schemas.microsoft.com/office/drawing/2014/main" id="{91F3AF09-F81A-45FD-98FD-C1B24D2B8039}"/>
                </a:ext>
              </a:extLst>
            </p:cNvPr>
            <p:cNvSpPr/>
            <p:nvPr/>
          </p:nvSpPr>
          <p:spPr>
            <a:xfrm>
              <a:off x="165590" y="931764"/>
              <a:ext cx="1801936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Sprint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>
              <a:extLst>
                <a:ext uri="{FF2B5EF4-FFF2-40B4-BE49-F238E27FC236}">
                  <a16:creationId xmlns:a16="http://schemas.microsoft.com/office/drawing/2014/main" id="{16D50D40-C483-4153-8BAD-6B9F2357DC0A}"/>
                </a:ext>
              </a:extLst>
            </p:cNvPr>
            <p:cNvSpPr/>
            <p:nvPr/>
          </p:nvSpPr>
          <p:spPr>
            <a:xfrm>
              <a:off x="1967526" y="931764"/>
              <a:ext cx="5570922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Milestone Goals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>
              <a:extLst>
                <a:ext uri="{FF2B5EF4-FFF2-40B4-BE49-F238E27FC236}">
                  <a16:creationId xmlns:a16="http://schemas.microsoft.com/office/drawing/2014/main" id="{39BAAD64-771A-4236-B294-C1E54B533964}"/>
                </a:ext>
              </a:extLst>
            </p:cNvPr>
            <p:cNvSpPr/>
            <p:nvPr/>
          </p:nvSpPr>
          <p:spPr>
            <a:xfrm>
              <a:off x="7538449" y="931764"/>
              <a:ext cx="1439961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Presentation 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72" name="Google Shape;123;p16">
            <a:extLst>
              <a:ext uri="{FF2B5EF4-FFF2-40B4-BE49-F238E27FC236}">
                <a16:creationId xmlns:a16="http://schemas.microsoft.com/office/drawing/2014/main" id="{36DB8148-8990-4FDC-A0CE-6969987360B5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1436688"/>
            <a:ext cx="8812212" cy="1328737"/>
            <a:chOff x="165590" y="1331029"/>
            <a:chExt cx="8812820" cy="1328231"/>
          </a:xfrm>
        </p:grpSpPr>
        <p:sp>
          <p:nvSpPr>
            <p:cNvPr id="7189" name="Google Shape;124;p16">
              <a:extLst>
                <a:ext uri="{FF2B5EF4-FFF2-40B4-BE49-F238E27FC236}">
                  <a16:creationId xmlns:a16="http://schemas.microsoft.com/office/drawing/2014/main" id="{8EB20211-138E-4B34-9DA2-42FBD7478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1303598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Problem Definition and Project Plans</a:t>
              </a:r>
              <a:endParaRPr lang="en-US" altLang="en-US"/>
            </a:p>
          </p:txBody>
        </p:sp>
        <p:sp>
          <p:nvSpPr>
            <p:cNvPr id="7190" name="Google Shape;125;p16">
              <a:extLst>
                <a:ext uri="{FF2B5EF4-FFF2-40B4-BE49-F238E27FC236}">
                  <a16:creationId xmlns:a16="http://schemas.microsoft.com/office/drawing/2014/main" id="{A3290B3D-EB70-4713-860E-B3E23614D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29"/>
              <a:ext cx="5570710" cy="1303598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Problem (decision) defined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Understanding of complexity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Potential data source identified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Potential analytics identified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schedule defined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Participant roles assigned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mitigation plan</a:t>
              </a:r>
            </a:p>
          </p:txBody>
        </p:sp>
        <p:sp>
          <p:nvSpPr>
            <p:cNvPr id="7191" name="Google Shape;126;p16">
              <a:extLst>
                <a:ext uri="{FF2B5EF4-FFF2-40B4-BE49-F238E27FC236}">
                  <a16:creationId xmlns:a16="http://schemas.microsoft.com/office/drawing/2014/main" id="{5DBE2515-0A26-4332-9E6A-77ABEBADB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1328231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28 May; Full Sprint 4 Jun</a:t>
              </a:r>
              <a:endParaRPr lang="en-US" altLang="en-US"/>
            </a:p>
            <a:p>
              <a:pPr eaLnBrk="1" hangingPunct="1"/>
              <a:endParaRPr lang="en-US" altLang="en-US" sz="1600"/>
            </a:p>
            <a:p>
              <a:pPr algn="ctr" eaLnBrk="1" hangingPunct="1"/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3" name="Google Shape;127;p16">
            <a:extLst>
              <a:ext uri="{FF2B5EF4-FFF2-40B4-BE49-F238E27FC236}">
                <a16:creationId xmlns:a16="http://schemas.microsoft.com/office/drawing/2014/main" id="{04F18F3C-815B-496D-B0CB-3F0760DAFD72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2765425"/>
            <a:ext cx="8812212" cy="866775"/>
            <a:chOff x="165590" y="1331029"/>
            <a:chExt cx="8812820" cy="619761"/>
          </a:xfrm>
        </p:grpSpPr>
        <p:sp>
          <p:nvSpPr>
            <p:cNvPr id="7186" name="Google Shape;128;p16">
              <a:extLst>
                <a:ext uri="{FF2B5EF4-FFF2-40B4-BE49-F238E27FC236}">
                  <a16:creationId xmlns:a16="http://schemas.microsoft.com/office/drawing/2014/main" id="{2C3F992E-99C4-42B4-B793-0111FB517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619761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Data Sets</a:t>
              </a:r>
              <a:endParaRPr lang="en-US" altLang="en-US"/>
            </a:p>
          </p:txBody>
        </p:sp>
        <p:sp>
          <p:nvSpPr>
            <p:cNvPr id="7187" name="Google Shape;129;p16">
              <a:extLst>
                <a:ext uri="{FF2B5EF4-FFF2-40B4-BE49-F238E27FC236}">
                  <a16:creationId xmlns:a16="http://schemas.microsoft.com/office/drawing/2014/main" id="{78828B52-B68F-4D4A-9DEF-6EE3CA363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30"/>
              <a:ext cx="5570710" cy="587627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Data located and accessed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Initial processing underway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8" name="Google Shape;130;p16">
              <a:extLst>
                <a:ext uri="{FF2B5EF4-FFF2-40B4-BE49-F238E27FC236}">
                  <a16:creationId xmlns:a16="http://schemas.microsoft.com/office/drawing/2014/main" id="{10C39C13-EC33-4025-9058-BEC08C706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619761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11 Jun;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18 Jun</a:t>
              </a:r>
              <a:endParaRPr lang="en-US" altLang="en-US" sz="1200"/>
            </a:p>
            <a:p>
              <a:pPr algn="ctr" eaLnBrk="1" hangingPunct="1"/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4" name="Google Shape;131;p16">
            <a:extLst>
              <a:ext uri="{FF2B5EF4-FFF2-40B4-BE49-F238E27FC236}">
                <a16:creationId xmlns:a16="http://schemas.microsoft.com/office/drawing/2014/main" id="{5AAC4553-2C7F-4A3A-B986-50185553ED29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3589338"/>
            <a:ext cx="8812212" cy="804862"/>
            <a:chOff x="165590" y="1331029"/>
            <a:chExt cx="8812820" cy="874397"/>
          </a:xfrm>
        </p:grpSpPr>
        <p:sp>
          <p:nvSpPr>
            <p:cNvPr id="7183" name="Google Shape;132;p16">
              <a:extLst>
                <a:ext uri="{FF2B5EF4-FFF2-40B4-BE49-F238E27FC236}">
                  <a16:creationId xmlns:a16="http://schemas.microsoft.com/office/drawing/2014/main" id="{A245D2CC-7149-4619-8D8A-A39B77E16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860954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Analytics/algorithms</a:t>
              </a:r>
              <a:endParaRPr lang="en-US" altLang="en-US"/>
            </a:p>
          </p:txBody>
        </p:sp>
        <p:sp>
          <p:nvSpPr>
            <p:cNvPr id="7184" name="Google Shape;133;p16">
              <a:extLst>
                <a:ext uri="{FF2B5EF4-FFF2-40B4-BE49-F238E27FC236}">
                  <a16:creationId xmlns:a16="http://schemas.microsoft.com/office/drawing/2014/main" id="{D3C552CB-DF24-498D-B3BD-7E123812C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30"/>
              <a:ext cx="5570710" cy="874396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Algorithms defined and coded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Initial applications completed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5" name="Google Shape;134;p16">
              <a:extLst>
                <a:ext uri="{FF2B5EF4-FFF2-40B4-BE49-F238E27FC236}">
                  <a16:creationId xmlns:a16="http://schemas.microsoft.com/office/drawing/2014/main" id="{0C07D618-EFF8-493C-AE0E-5237552BC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860954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25 Jun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&amp; 2 Jul;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9 Jul</a:t>
              </a:r>
              <a:endParaRPr lang="en-US" altLang="en-US"/>
            </a:p>
          </p:txBody>
        </p:sp>
      </p:grpSp>
      <p:grpSp>
        <p:nvGrpSpPr>
          <p:cNvPr id="7175" name="Google Shape;135;p16">
            <a:extLst>
              <a:ext uri="{FF2B5EF4-FFF2-40B4-BE49-F238E27FC236}">
                <a16:creationId xmlns:a16="http://schemas.microsoft.com/office/drawing/2014/main" id="{42CE4B86-164C-4F9B-913D-65283973B92B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4381500"/>
            <a:ext cx="8812212" cy="852488"/>
            <a:chOff x="165590" y="1713870"/>
            <a:chExt cx="8812820" cy="839789"/>
          </a:xfrm>
        </p:grpSpPr>
        <p:sp>
          <p:nvSpPr>
            <p:cNvPr id="7180" name="Google Shape;136;p16">
              <a:extLst>
                <a:ext uri="{FF2B5EF4-FFF2-40B4-BE49-F238E27FC236}">
                  <a16:creationId xmlns:a16="http://schemas.microsoft.com/office/drawing/2014/main" id="{7492639C-BEC7-42C9-B772-A80CA0553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713870"/>
              <a:ext cx="1802420" cy="83400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Visualizations</a:t>
              </a:r>
              <a:endParaRPr lang="en-US" altLang="en-US"/>
            </a:p>
          </p:txBody>
        </p:sp>
        <p:sp>
          <p:nvSpPr>
            <p:cNvPr id="7181" name="Google Shape;137;p16">
              <a:extLst>
                <a:ext uri="{FF2B5EF4-FFF2-40B4-BE49-F238E27FC236}">
                  <a16:creationId xmlns:a16="http://schemas.microsoft.com/office/drawing/2014/main" id="{BAE4547F-60A2-4B10-B8E3-7A8DD06DF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744009"/>
              <a:ext cx="5570710" cy="80965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 concepts defined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 implemented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2" name="Google Shape;138;p16">
              <a:extLst>
                <a:ext uri="{FF2B5EF4-FFF2-40B4-BE49-F238E27FC236}">
                  <a16:creationId xmlns:a16="http://schemas.microsoft.com/office/drawing/2014/main" id="{C0600663-0B97-4E9D-BEC4-560638373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744009"/>
              <a:ext cx="1439690" cy="80965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16 Jul;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23 Jul</a:t>
              </a:r>
              <a:endParaRPr lang="en-US" altLang="en-US"/>
            </a:p>
          </p:txBody>
        </p:sp>
      </p:grpSp>
      <p:sp>
        <p:nvSpPr>
          <p:cNvPr id="7176" name="Google Shape;139;p16">
            <a:extLst>
              <a:ext uri="{FF2B5EF4-FFF2-40B4-BE49-F238E27FC236}">
                <a16:creationId xmlns:a16="http://schemas.microsoft.com/office/drawing/2014/main" id="{9E263C28-30A3-4993-A13C-D5CD79E32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2744788"/>
            <a:ext cx="8812212" cy="866775"/>
          </a:xfrm>
          <a:prstGeom prst="rect">
            <a:avLst/>
          </a:prstGeom>
          <a:noFill/>
          <a:ln w="539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7177" name="Google Shape;140;p16">
            <a:extLst>
              <a:ext uri="{FF2B5EF4-FFF2-40B4-BE49-F238E27FC236}">
                <a16:creationId xmlns:a16="http://schemas.microsoft.com/office/drawing/2014/main" id="{69058DFA-9C52-420F-A38E-E7ED7E371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117475"/>
            <a:ext cx="2587625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Project Sprints</a:t>
            </a:r>
            <a:endParaRPr lang="en-US" altLang="en-US">
              <a:cs typeface="Helvetica Neue" charset="0"/>
            </a:endParaRPr>
          </a:p>
        </p:txBody>
      </p:sp>
      <p:sp>
        <p:nvSpPr>
          <p:cNvPr id="7178" name="Google Shape;141;p16">
            <a:extLst>
              <a:ext uri="{FF2B5EF4-FFF2-40B4-BE49-F238E27FC236}">
                <a16:creationId xmlns:a16="http://schemas.microsoft.com/office/drawing/2014/main" id="{7D71D5D1-40DB-44A7-A140-7495D2C74DE6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E00C117-8E48-4E98-AD36-034E6B5F8512}" type="slidenum">
              <a:rPr lang="en-US" altLang="en-US" smtClean="0"/>
              <a:pPr>
                <a:defRPr/>
              </a:pPr>
              <a:t>3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7179" name="Google Shape;142;p16" descr="ç¸å³å¾ç">
            <a:extLst>
              <a:ext uri="{FF2B5EF4-FFF2-40B4-BE49-F238E27FC236}">
                <a16:creationId xmlns:a16="http://schemas.microsoft.com/office/drawing/2014/main" id="{EDDC47C0-C39C-4571-8DC4-FE6EC4800F1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300" y="77788"/>
            <a:ext cx="2679700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B29AB-AEC0-4AF5-8209-7DDD132A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6E39-4156-F74F-A266-289F9D7958A6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22624F-F0F0-4386-AD54-6B72323B4731}"/>
              </a:ext>
            </a:extLst>
          </p:cNvPr>
          <p:cNvSpPr txBox="1">
            <a:spLocks/>
          </p:cNvSpPr>
          <p:nvPr/>
        </p:nvSpPr>
        <p:spPr>
          <a:xfrm>
            <a:off x="235976" y="152608"/>
            <a:ext cx="2979388" cy="714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>
              <a:spcBef>
                <a:spcPts val="0"/>
              </a:spcBef>
            </a:pPr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Project Schedule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E41B89E-4E4E-4FA3-85EA-58E3EAA90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24" y="1280666"/>
            <a:ext cx="386022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latin typeface="Calibri" panose="020F0502020204030204" pitchFamily="34" charset="0"/>
                <a:cs typeface="Times New Roman" panose="02020603050405020304" pitchFamily="18" charset="0"/>
              </a:rPr>
              <a:t>Project Timeline:</a:t>
            </a:r>
            <a:endParaRPr lang="en-US" alt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 Data Exploration.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Continue Technology Exploration / Setup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Project Scope - Development</a:t>
            </a:r>
          </a:p>
        </p:txBody>
      </p:sp>
      <p:pic>
        <p:nvPicPr>
          <p:cNvPr id="11" name="Google Shape;142;p16" descr="ç¸å³å¾ç">
            <a:extLst>
              <a:ext uri="{FF2B5EF4-FFF2-40B4-BE49-F238E27FC236}">
                <a16:creationId xmlns:a16="http://schemas.microsoft.com/office/drawing/2014/main" id="{1566D8AA-3271-4FCA-A793-2B19AA0A6BC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300" y="77788"/>
            <a:ext cx="2679700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758C40-5B32-4A63-AF22-46A7BE3B5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24" y="2182716"/>
            <a:ext cx="10710022" cy="216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3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Google Shape;147;p17" descr="ç¸å³å¾ç">
            <a:extLst>
              <a:ext uri="{FF2B5EF4-FFF2-40B4-BE49-F238E27FC236}">
                <a16:creationId xmlns:a16="http://schemas.microsoft.com/office/drawing/2014/main" id="{D8DB2A95-1E2F-4205-B7BA-9B4ECAFEA83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300" y="77788"/>
            <a:ext cx="2679700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Google Shape;149;p17">
            <a:extLst>
              <a:ext uri="{FF2B5EF4-FFF2-40B4-BE49-F238E27FC236}">
                <a16:creationId xmlns:a16="http://schemas.microsoft.com/office/drawing/2014/main" id="{8C368AA8-7126-4CB9-9CC8-870334F46950}"/>
              </a:ext>
            </a:extLst>
          </p:cNvPr>
          <p:cNvSpPr/>
          <p:nvPr/>
        </p:nvSpPr>
        <p:spPr>
          <a:xfrm>
            <a:off x="550863" y="949325"/>
            <a:ext cx="9772650" cy="570388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marL="34290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exploration - Complete</a:t>
            </a:r>
          </a:p>
          <a:p>
            <a:pPr marL="34290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Laptop setup – Complete</a:t>
            </a:r>
            <a:endParaRPr sz="21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Argo exploration – Complete</a:t>
            </a:r>
            <a:endParaRPr sz="21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of potential algorithms – Ongoing</a:t>
            </a:r>
          </a:p>
          <a:p>
            <a:pPr marL="342900" indent="-342900" eaLnBrk="1" fontAlgn="auto" hangingPunct="1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>
                <a:latin typeface="Arial"/>
                <a:ea typeface="Arial"/>
                <a:cs typeface="Arial"/>
                <a:sym typeface="Arial"/>
              </a:rPr>
              <a:t>Risks identified and mitigated – Complete</a:t>
            </a:r>
          </a:p>
          <a:p>
            <a:pPr marL="342900" indent="-342900" eaLnBrk="1" fontAlgn="auto" hangingPunct="1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>
                <a:latin typeface="Arial"/>
                <a:ea typeface="Arial"/>
                <a:cs typeface="Arial"/>
                <a:sym typeface="Arial"/>
              </a:rPr>
              <a:t>Core Goals – Ongoing </a:t>
            </a:r>
            <a:endParaRPr kern="0" dirty="0">
              <a:latin typeface="Arial"/>
              <a:ea typeface="Arial"/>
              <a:cs typeface="Arial"/>
              <a:sym typeface="Arial"/>
            </a:endParaRPr>
          </a:p>
          <a:p>
            <a:pPr marL="342900" indent="-209550" eaLnBrk="1" fontAlgn="auto" hangingPunct="1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/>
            </a:pPr>
            <a:endParaRPr sz="21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0" name="Google Shape;150;p17">
            <a:extLst>
              <a:ext uri="{FF2B5EF4-FFF2-40B4-BE49-F238E27FC236}">
                <a16:creationId xmlns:a16="http://schemas.microsoft.com/office/drawing/2014/main" id="{E23CAF02-32E4-4262-9529-D97EC8020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2587625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Sprint Goals</a:t>
            </a:r>
            <a:endParaRPr lang="en-US" altLang="en-US">
              <a:cs typeface="Helvetica Neue" charset="0"/>
            </a:endParaRPr>
          </a:p>
        </p:txBody>
      </p:sp>
      <p:sp>
        <p:nvSpPr>
          <p:cNvPr id="9221" name="Google Shape;151;p17">
            <a:extLst>
              <a:ext uri="{FF2B5EF4-FFF2-40B4-BE49-F238E27FC236}">
                <a16:creationId xmlns:a16="http://schemas.microsoft.com/office/drawing/2014/main" id="{D68DE49A-9327-4E8C-8819-F55BD3A41A7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5</a:t>
            </a:fld>
            <a:endParaRPr lang="en-US" alt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Google Shape;156;p18" descr="ç¸å³å¾ç">
            <a:extLst>
              <a:ext uri="{FF2B5EF4-FFF2-40B4-BE49-F238E27FC236}">
                <a16:creationId xmlns:a16="http://schemas.microsoft.com/office/drawing/2014/main" id="{CA550C0C-5760-4E8B-A654-5D90D1B7831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300" y="26988"/>
            <a:ext cx="26797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Google Shape;157;p18">
            <a:extLst>
              <a:ext uri="{FF2B5EF4-FFF2-40B4-BE49-F238E27FC236}">
                <a16:creationId xmlns:a16="http://schemas.microsoft.com/office/drawing/2014/main" id="{9F8A54F1-65CC-43BC-AE75-9AEE1E3F74D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89"/>
          <a:stretch>
            <a:fillRect/>
          </a:stretch>
        </p:blipFill>
        <p:spPr bwMode="auto">
          <a:xfrm>
            <a:off x="6915150" y="1668463"/>
            <a:ext cx="4173538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Google Shape;158;p18">
            <a:extLst>
              <a:ext uri="{FF2B5EF4-FFF2-40B4-BE49-F238E27FC236}">
                <a16:creationId xmlns:a16="http://schemas.microsoft.com/office/drawing/2014/main" id="{94E1C0F4-EEFC-4C14-8AAF-B7C6FF5FF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54125"/>
            <a:ext cx="878998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Table showing all characters with over 100 images in the dataset.</a:t>
            </a:r>
          </a:p>
        </p:txBody>
      </p:sp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2843212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Data Exploration</a:t>
            </a:r>
            <a:endParaRPr lang="en-US" altLang="en-US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FB91C40-FCB9-4641-83DA-0013B503C4F6}" type="slidenum">
              <a:rPr lang="en-US" altLang="en-US" smtClean="0"/>
              <a:pPr>
                <a:defRPr/>
              </a:pPr>
              <a:t>6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11272" name="Google Shape;162;p18">
            <a:extLst>
              <a:ext uri="{FF2B5EF4-FFF2-40B4-BE49-F238E27FC236}">
                <a16:creationId xmlns:a16="http://schemas.microsoft.com/office/drawing/2014/main" id="{8D3CA0E1-751A-4904-8C93-E51281E9D48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592263"/>
            <a:ext cx="6310313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167;p19" descr="blob:https://web.whatsapp.com/d1de6a56-f9be-40a9-af1b-7bd0f5ac60c8">
            <a:extLst>
              <a:ext uri="{FF2B5EF4-FFF2-40B4-BE49-F238E27FC236}">
                <a16:creationId xmlns:a16="http://schemas.microsoft.com/office/drawing/2014/main" id="{19AB2FDC-D62F-4847-A0C9-5B55F3BE4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pic>
        <p:nvPicPr>
          <p:cNvPr id="13315" name="Google Shape;168;p19" descr="ç¸å³å¾ç">
            <a:extLst>
              <a:ext uri="{FF2B5EF4-FFF2-40B4-BE49-F238E27FC236}">
                <a16:creationId xmlns:a16="http://schemas.microsoft.com/office/drawing/2014/main" id="{128265A6-5457-4D76-83B5-D04659C0F648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300" y="77788"/>
            <a:ext cx="2679700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Google Shape;169;p19" descr="blob:https://web.whatsapp.com/d1de6a56-f9be-40a9-af1b-7bd0f5ac60c8">
            <a:extLst>
              <a:ext uri="{FF2B5EF4-FFF2-40B4-BE49-F238E27FC236}">
                <a16:creationId xmlns:a16="http://schemas.microsoft.com/office/drawing/2014/main" id="{FBB3EA53-ECD4-46C2-9EF5-A600E0203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3317" name="Google Shape;170;p19">
            <a:extLst>
              <a:ext uri="{FF2B5EF4-FFF2-40B4-BE49-F238E27FC236}">
                <a16:creationId xmlns:a16="http://schemas.microsoft.com/office/drawing/2014/main" id="{B9FFB638-9D3C-4D37-9055-3A8B3A77D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550" y="47625"/>
            <a:ext cx="615156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8" name="Google Shape;171;p19">
            <a:extLst>
              <a:ext uri="{FF2B5EF4-FFF2-40B4-BE49-F238E27FC236}">
                <a16:creationId xmlns:a16="http://schemas.microsoft.com/office/drawing/2014/main" id="{736E99E0-5D42-4EDF-A082-C869C7D8A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2843212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Data Exploration</a:t>
            </a:r>
            <a:endParaRPr lang="en-US" altLang="en-US">
              <a:cs typeface="Helvetica Neue" charset="0"/>
            </a:endParaRPr>
          </a:p>
        </p:txBody>
      </p:sp>
      <p:sp>
        <p:nvSpPr>
          <p:cNvPr id="13319" name="Google Shape;172;p19">
            <a:extLst>
              <a:ext uri="{FF2B5EF4-FFF2-40B4-BE49-F238E27FC236}">
                <a16:creationId xmlns:a16="http://schemas.microsoft.com/office/drawing/2014/main" id="{CA8FACD4-C138-430E-8013-72444F0EDB00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FB91C40-FCB9-4641-83DA-0013B503C4F6}" type="slidenum">
              <a:rPr lang="en-US" altLang="en-US" smtClean="0"/>
              <a:pPr>
                <a:defRPr/>
              </a:pPr>
              <a:t>7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13320" name="Google Shape;173;p19">
            <a:extLst>
              <a:ext uri="{FF2B5EF4-FFF2-40B4-BE49-F238E27FC236}">
                <a16:creationId xmlns:a16="http://schemas.microsoft.com/office/drawing/2014/main" id="{91FFC5A1-F757-44A8-940C-B4E342838BB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969963"/>
            <a:ext cx="9228137" cy="573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Google Shape;178;p20" descr="ç¸å³å¾ç">
            <a:extLst>
              <a:ext uri="{FF2B5EF4-FFF2-40B4-BE49-F238E27FC236}">
                <a16:creationId xmlns:a16="http://schemas.microsoft.com/office/drawing/2014/main" id="{CDE79EBA-01BC-4DDD-9973-10E0E903A1B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413" y="77788"/>
            <a:ext cx="2287587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Google Shape;179;p20">
            <a:extLst>
              <a:ext uri="{FF2B5EF4-FFF2-40B4-BE49-F238E27FC236}">
                <a16:creationId xmlns:a16="http://schemas.microsoft.com/office/drawing/2014/main" id="{5DCA364D-6784-45E3-ACFC-750AA9897E5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690688"/>
            <a:ext cx="2668587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Google Shape;180;p20">
            <a:extLst>
              <a:ext uri="{FF2B5EF4-FFF2-40B4-BE49-F238E27FC236}">
                <a16:creationId xmlns:a16="http://schemas.microsoft.com/office/drawing/2014/main" id="{23C287DA-1645-4467-BD9F-A8E1DDBA203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1690688"/>
            <a:ext cx="140017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Google Shape;181;p20">
            <a:extLst>
              <a:ext uri="{FF2B5EF4-FFF2-40B4-BE49-F238E27FC236}">
                <a16:creationId xmlns:a16="http://schemas.microsoft.com/office/drawing/2014/main" id="{DB20C38F-4E59-44CF-8E30-9F186EAE3A6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1690688"/>
            <a:ext cx="2286000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Google Shape;182;p20">
            <a:extLst>
              <a:ext uri="{FF2B5EF4-FFF2-40B4-BE49-F238E27FC236}">
                <a16:creationId xmlns:a16="http://schemas.microsoft.com/office/drawing/2014/main" id="{FB95795C-32FE-444E-A03D-FD9BC3EF5725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475" y="1690688"/>
            <a:ext cx="1460500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Google Shape;183;p20">
            <a:extLst>
              <a:ext uri="{FF2B5EF4-FFF2-40B4-BE49-F238E27FC236}">
                <a16:creationId xmlns:a16="http://schemas.microsoft.com/office/drawing/2014/main" id="{00803E2E-AB0D-472D-AD5F-38DF29948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49" y="3733801"/>
            <a:ext cx="2805113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342900" indent="-3429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107000"/>
              </a:lnSpc>
              <a:buSzPts val="2100"/>
            </a:pPr>
            <a:r>
              <a:rPr lang="en-US" altLang="en-US" sz="2100" dirty="0"/>
              <a:t>Image with Homer Simpson and multiple other characters</a:t>
            </a:r>
          </a:p>
        </p:txBody>
      </p:sp>
      <p:sp>
        <p:nvSpPr>
          <p:cNvPr id="15368" name="Google Shape;184;p20">
            <a:extLst>
              <a:ext uri="{FF2B5EF4-FFF2-40B4-BE49-F238E27FC236}">
                <a16:creationId xmlns:a16="http://schemas.microsoft.com/office/drawing/2014/main" id="{02E802F4-C387-40AD-87DD-864D38AA4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988" y="3733801"/>
            <a:ext cx="2341562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342900" indent="-3429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107000"/>
              </a:lnSpc>
              <a:buSzPts val="2100"/>
            </a:pPr>
            <a:r>
              <a:rPr lang="en-US" altLang="en-US" sz="2100" dirty="0"/>
              <a:t>Image showing Homer Simpson in different angle (face obscured)</a:t>
            </a:r>
          </a:p>
        </p:txBody>
      </p:sp>
      <p:sp>
        <p:nvSpPr>
          <p:cNvPr id="15369" name="Google Shape;185;p20">
            <a:extLst>
              <a:ext uri="{FF2B5EF4-FFF2-40B4-BE49-F238E27FC236}">
                <a16:creationId xmlns:a16="http://schemas.microsoft.com/office/drawing/2014/main" id="{42C8AE5D-F2F1-4C30-8F0F-11D663955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587" y="3733801"/>
            <a:ext cx="2486025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342900" indent="-3429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107000"/>
              </a:lnSpc>
              <a:buSzPts val="2100"/>
            </a:pPr>
            <a:r>
              <a:rPr lang="en-US" altLang="en-US" sz="2100" dirty="0"/>
              <a:t>Similar sized characters in an image</a:t>
            </a:r>
          </a:p>
        </p:txBody>
      </p:sp>
      <p:sp>
        <p:nvSpPr>
          <p:cNvPr id="15370" name="Google Shape;186;p20">
            <a:extLst>
              <a:ext uri="{FF2B5EF4-FFF2-40B4-BE49-F238E27FC236}">
                <a16:creationId xmlns:a16="http://schemas.microsoft.com/office/drawing/2014/main" id="{274265B3-CCE7-4ED2-AE66-E3CB3FD8C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2475" y="3713163"/>
            <a:ext cx="22875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marL="342900" indent="-3429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107000"/>
              </a:lnSpc>
              <a:buSzPts val="2100"/>
            </a:pPr>
            <a:r>
              <a:rPr lang="en-US" altLang="en-US" sz="2100" dirty="0"/>
              <a:t>Homer Simpson with head wear and body obscured</a:t>
            </a:r>
            <a:endParaRPr lang="en-US" altLang="en-US" dirty="0"/>
          </a:p>
        </p:txBody>
      </p:sp>
      <p:sp>
        <p:nvSpPr>
          <p:cNvPr id="15371" name="Google Shape;187;p20">
            <a:extLst>
              <a:ext uri="{FF2B5EF4-FFF2-40B4-BE49-F238E27FC236}">
                <a16:creationId xmlns:a16="http://schemas.microsoft.com/office/drawing/2014/main" id="{BD3CE7FB-FFFF-45F5-B70B-40E18EBD4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3" y="844550"/>
            <a:ext cx="9364662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latin typeface="+mn-lt"/>
              </a:rPr>
              <a:t>Example images of Homer Simpson from the dataset. This  shows complexity involved in image classification.</a:t>
            </a:r>
          </a:p>
        </p:txBody>
      </p:sp>
      <p:sp>
        <p:nvSpPr>
          <p:cNvPr id="15372" name="Google Shape;188;p20">
            <a:extLst>
              <a:ext uri="{FF2B5EF4-FFF2-40B4-BE49-F238E27FC236}">
                <a16:creationId xmlns:a16="http://schemas.microsoft.com/office/drawing/2014/main" id="{EBC711DD-4A17-4F9C-8108-EE94C0CF9BA7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FB91C40-FCB9-4641-83DA-0013B503C4F6}" type="slidenum">
              <a:rPr lang="en-US" altLang="en-US" smtClean="0"/>
              <a:pPr>
                <a:defRPr/>
              </a:pPr>
              <a:t>8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sp>
        <p:nvSpPr>
          <p:cNvPr id="15373" name="Google Shape;189;p20">
            <a:extLst>
              <a:ext uri="{FF2B5EF4-FFF2-40B4-BE49-F238E27FC236}">
                <a16:creationId xmlns:a16="http://schemas.microsoft.com/office/drawing/2014/main" id="{2A6E61E4-A75F-419D-8445-74F19B18A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2843212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Data Exploration</a:t>
            </a:r>
            <a:endParaRPr lang="en-US" altLang="en-US">
              <a:cs typeface="Helvetica Neue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>
            <a:extLst>
              <a:ext uri="{FF2B5EF4-FFF2-40B4-BE49-F238E27FC236}">
                <a16:creationId xmlns:a16="http://schemas.microsoft.com/office/drawing/2014/main" id="{B14256E0-5817-45B1-88A9-B5CF09775E40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FB91C40-FCB9-4641-83DA-0013B503C4F6}" type="slidenum">
              <a:rPr lang="en-US" altLang="en-US" smtClean="0"/>
              <a:pPr>
                <a:defRPr/>
              </a:pPr>
              <a:t>9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270781-351F-4835-A2F9-54B3252D72CA}"/>
              </a:ext>
            </a:extLst>
          </p:cNvPr>
          <p:cNvSpPr/>
          <p:nvPr/>
        </p:nvSpPr>
        <p:spPr>
          <a:xfrm>
            <a:off x="661988" y="1093788"/>
            <a:ext cx="11269662" cy="4901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700"/>
              </a:spcAft>
              <a:buClr>
                <a:srgbClr val="000000"/>
              </a:buClr>
              <a:buFont typeface="Wingdings" panose="05000000000000000000" pitchFamily="2" charset="2"/>
              <a:buChar char="q"/>
              <a:tabLst>
                <a:tab pos="457200" algn="l"/>
              </a:tabLst>
              <a:defRPr/>
            </a:pPr>
            <a:r>
              <a:rPr lang="en-US" sz="1600" kern="0" dirty="0">
                <a:ea typeface="Calibri" panose="020F0502020204030204" pitchFamily="34" charset="0"/>
                <a:cs typeface="OpenSymbol"/>
                <a:sym typeface="Arial"/>
              </a:rPr>
              <a:t>Completeness: (All available data is present)</a:t>
            </a:r>
          </a:p>
          <a:p>
            <a:pPr marL="800100" lvl="1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7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sz="1600" kern="0" dirty="0">
                <a:ea typeface="Calibri" panose="020F0502020204030204" pitchFamily="34" charset="0"/>
                <a:cs typeface="OpenSymbol"/>
                <a:sym typeface="Arial"/>
              </a:rPr>
              <a:t>Characters being classified are when subject image count is greater than 100.  </a:t>
            </a:r>
          </a:p>
          <a:p>
            <a:pPr marL="342900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700"/>
              </a:spcAft>
              <a:buClr>
                <a:srgbClr val="000000"/>
              </a:buClr>
              <a:buFont typeface="Wingdings" panose="05000000000000000000" pitchFamily="2" charset="2"/>
              <a:buChar char="q"/>
              <a:tabLst>
                <a:tab pos="457200" algn="l"/>
              </a:tabLst>
              <a:defRPr/>
            </a:pPr>
            <a:r>
              <a:rPr lang="en-US" sz="1600" kern="0" dirty="0">
                <a:ea typeface="Calibri" panose="020F0502020204030204" pitchFamily="34" charset="0"/>
                <a:cs typeface="OpenSymbol"/>
                <a:sym typeface="Arial"/>
              </a:rPr>
              <a:t>Uniqueness: (No data duplication)</a:t>
            </a:r>
          </a:p>
          <a:p>
            <a:pPr marL="800100" lvl="1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7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sz="1600" kern="0" dirty="0">
                <a:ea typeface="Calibri" panose="020F0502020204030204" pitchFamily="34" charset="0"/>
                <a:cs typeface="OpenSymbol"/>
                <a:sym typeface="Arial"/>
              </a:rPr>
              <a:t>Image set consists of mixed images (as depicted in previous slides).  Total count of images make it impossible to visually identify uniqueness.  </a:t>
            </a:r>
          </a:p>
          <a:p>
            <a:pPr marL="342900" indent="-342900">
              <a:lnSpc>
                <a:spcPct val="120000"/>
              </a:lnSpc>
              <a:spcAft>
                <a:spcPts val="700"/>
              </a:spcAft>
              <a:buClr>
                <a:srgbClr val="000000"/>
              </a:buClr>
              <a:buFont typeface="Wingdings" panose="05000000000000000000" pitchFamily="2" charset="2"/>
              <a:buChar char="q"/>
              <a:tabLst>
                <a:tab pos="457200" algn="l"/>
              </a:tabLst>
              <a:defRPr/>
            </a:pPr>
            <a:r>
              <a:rPr lang="en-US" sz="1600" kern="0" dirty="0">
                <a:ea typeface="Calibri" panose="020F0502020204030204" pitchFamily="34" charset="0"/>
                <a:cs typeface="OpenSymbol"/>
                <a:sym typeface="Arial"/>
              </a:rPr>
              <a:t>Accuracy: (Data values stored for an object are the correct values)</a:t>
            </a:r>
          </a:p>
          <a:p>
            <a:pPr marL="800100" lvl="1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7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sz="1600" kern="0" dirty="0">
                <a:ea typeface="Calibri" panose="020F0502020204030204" pitchFamily="34" charset="0"/>
                <a:cs typeface="OpenSymbol"/>
                <a:sym typeface="Arial"/>
              </a:rPr>
              <a:t>Not determinable at this time.  This can be determined after algorithms have been executed.</a:t>
            </a:r>
          </a:p>
          <a:p>
            <a:pPr marL="342900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700"/>
              </a:spcAft>
              <a:buClr>
                <a:srgbClr val="000000"/>
              </a:buClr>
              <a:buFont typeface="Wingdings" panose="05000000000000000000" pitchFamily="2" charset="2"/>
              <a:buChar char="q"/>
              <a:tabLst>
                <a:tab pos="457200" algn="l"/>
              </a:tabLst>
              <a:defRPr/>
            </a:pPr>
            <a:r>
              <a:rPr lang="en-US" sz="1600" kern="0" dirty="0">
                <a:ea typeface="Calibri" panose="020F0502020204030204" pitchFamily="34" charset="0"/>
                <a:cs typeface="OpenSymbol"/>
                <a:sym typeface="Arial"/>
              </a:rPr>
              <a:t>Atomicity: (Lowest level of detail)</a:t>
            </a:r>
          </a:p>
          <a:p>
            <a:pPr marL="800100" lvl="1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7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sz="1600" kern="0" dirty="0">
                <a:ea typeface="Calibri" panose="020F0502020204030204" pitchFamily="34" charset="0"/>
                <a:cs typeface="OpenSymbol"/>
                <a:sym typeface="Arial"/>
              </a:rPr>
              <a:t>Training set contains images that are classified and grouped by character.  </a:t>
            </a:r>
          </a:p>
          <a:p>
            <a:pPr marL="800100" lvl="1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7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sz="1600" kern="0" dirty="0">
                <a:ea typeface="Calibri" panose="020F0502020204030204" pitchFamily="34" charset="0"/>
                <a:cs typeface="OpenSymbol"/>
                <a:sym typeface="Arial"/>
              </a:rPr>
              <a:t>Image level annotation to box characters is also provided.</a:t>
            </a:r>
          </a:p>
          <a:p>
            <a:pPr marL="342900" indent="-342900">
              <a:lnSpc>
                <a:spcPct val="120000"/>
              </a:lnSpc>
              <a:spcAft>
                <a:spcPts val="700"/>
              </a:spcAft>
              <a:buClr>
                <a:srgbClr val="000000"/>
              </a:buClr>
              <a:buFont typeface="Wingdings" panose="05000000000000000000" pitchFamily="2" charset="2"/>
              <a:buChar char="q"/>
              <a:tabLst>
                <a:tab pos="457200" algn="l"/>
              </a:tabLst>
              <a:defRPr/>
            </a:pPr>
            <a:r>
              <a:rPr lang="en-US" sz="1600" kern="0" dirty="0">
                <a:ea typeface="Calibri" panose="020F0502020204030204" pitchFamily="34" charset="0"/>
                <a:cs typeface="OpenSymbol"/>
                <a:sym typeface="Arial"/>
              </a:rPr>
              <a:t>Conformity: (conformity to the defined business requirements and syntax)</a:t>
            </a:r>
          </a:p>
          <a:p>
            <a:pPr marL="800100" lvl="1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7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457200" algn="l"/>
              </a:tabLst>
              <a:defRPr/>
            </a:pPr>
            <a:r>
              <a:rPr lang="en-US" sz="1600" kern="0" dirty="0">
                <a:ea typeface="Calibri" panose="020F0502020204030204" pitchFamily="34" charset="0"/>
                <a:cs typeface="OpenSymbol"/>
                <a:sym typeface="Arial"/>
              </a:rPr>
              <a:t>The dataset provided conforms to one required to run image classification models.</a:t>
            </a:r>
          </a:p>
          <a:p>
            <a:pPr marL="342900" indent="-3429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700"/>
              </a:spcAft>
              <a:buClr>
                <a:srgbClr val="000000"/>
              </a:buClr>
              <a:buFont typeface="Wingdings" panose="05000000000000000000" pitchFamily="2" charset="2"/>
              <a:buChar char="q"/>
              <a:tabLst>
                <a:tab pos="457200" algn="l"/>
              </a:tabLst>
              <a:defRPr/>
            </a:pPr>
            <a:r>
              <a:rPr lang="en-US" sz="1600" kern="0" dirty="0">
                <a:ea typeface="Calibri" panose="020F0502020204030204" pitchFamily="34" charset="0"/>
                <a:cs typeface="OpenSymbol"/>
                <a:sym typeface="Arial"/>
              </a:rPr>
              <a:t>Overall Quality: Good</a:t>
            </a:r>
          </a:p>
        </p:txBody>
      </p:sp>
      <p:sp>
        <p:nvSpPr>
          <p:cNvPr id="17412" name="Google Shape;195;p21">
            <a:extLst>
              <a:ext uri="{FF2B5EF4-FFF2-40B4-BE49-F238E27FC236}">
                <a16:creationId xmlns:a16="http://schemas.microsoft.com/office/drawing/2014/main" id="{6426035D-EF01-44C1-BD58-C2BBC6BA0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4370387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Data Quality Assessment</a:t>
            </a:r>
            <a:endParaRPr lang="en-US" altLang="en-US">
              <a:cs typeface="Helvetica Neue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829</Words>
  <Application>Microsoft Office PowerPoint</Application>
  <PresentationFormat>Widescreen</PresentationFormat>
  <Paragraphs>167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Narrow</vt:lpstr>
      <vt:lpstr>Calibri</vt:lpstr>
      <vt:lpstr>Calibri Light</vt:lpstr>
      <vt:lpstr>Helvetica Neue</vt:lpstr>
      <vt:lpstr>Microsoft Sans Serif</vt:lpstr>
      <vt:lpstr>Noto Sans Symbols</vt:lpstr>
      <vt:lpstr>Wingdings</vt:lpstr>
      <vt:lpstr>Office Theme</vt:lpstr>
      <vt:lpstr>Image Detection of  Simpsons Characters</vt:lpstr>
      <vt:lpstr>Data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Detection of  Simpsons Characters</dc:title>
  <dc:creator>mprasad4</dc:creator>
  <cp:lastModifiedBy>mprasad4</cp:lastModifiedBy>
  <cp:revision>36</cp:revision>
  <dcterms:created xsi:type="dcterms:W3CDTF">2019-06-16T22:01:32Z</dcterms:created>
  <dcterms:modified xsi:type="dcterms:W3CDTF">2019-06-17T00:16:40Z</dcterms:modified>
</cp:coreProperties>
</file>