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59" r:id="rId6"/>
    <p:sldId id="260" r:id="rId7"/>
    <p:sldId id="298" r:id="rId8"/>
    <p:sldId id="296" r:id="rId9"/>
    <p:sldId id="294" r:id="rId10"/>
    <p:sldId id="27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56" autoAdjust="0"/>
    <p:restoredTop sz="94660"/>
  </p:normalViewPr>
  <p:slideViewPr>
    <p:cSldViewPr snapToGrid="0">
      <p:cViewPr>
        <p:scale>
          <a:sx n="80" d="100"/>
          <a:sy n="80" d="100"/>
        </p:scale>
        <p:origin x="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37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y9-aGMB_TE" TargetMode="External"/><Relationship Id="rId13" Type="http://schemas.openxmlformats.org/officeDocument/2006/relationships/hyperlink" Target="https://arxiv.org/abs/1506.01497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12" Type="http://schemas.openxmlformats.org/officeDocument/2006/relationships/hyperlink" Target="https://arxiv.org/abs/1504.08083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11" Type="http://schemas.openxmlformats.org/officeDocument/2006/relationships/hyperlink" Target="https://arxiv.org/abs/1311.2524" TargetMode="External"/><Relationship Id="rId5" Type="http://schemas.openxmlformats.org/officeDocument/2006/relationships/hyperlink" Target="https://blog.algorithmia.com/introduction-to-deep-learning/" TargetMode="External"/><Relationship Id="rId10" Type="http://schemas.openxmlformats.org/officeDocument/2006/relationships/hyperlink" Target="https://skymind.ai/wiki/neural-network#define" TargetMode="External"/><Relationship Id="rId4" Type="http://schemas.openxmlformats.org/officeDocument/2006/relationships/hyperlink" Target="https://machinelearningmastery.com/cnn-long-short-term-memory-networks/" TargetMode="External"/><Relationship Id="rId9" Type="http://schemas.openxmlformats.org/officeDocument/2006/relationships/hyperlink" Target="https://towardsdatascience.com/build-your-own-convolution-neural-network-in-5-mins-4217c2cf964f" TargetMode="External"/><Relationship Id="rId14" Type="http://schemas.openxmlformats.org/officeDocument/2006/relationships/hyperlink" Target="https://arxiv.org/abs/1703.068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95504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kern="0" dirty="0">
              <a:solidFill>
                <a:schemeClr val="dk1"/>
              </a:solidFill>
              <a:cs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05305-74FA-4321-8B37-1E88783E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CDACE-5939-43DF-8F43-1734C14962DD}"/>
              </a:ext>
            </a:extLst>
          </p:cNvPr>
          <p:cNvSpPr/>
          <p:nvPr/>
        </p:nvSpPr>
        <p:spPr>
          <a:xfrm>
            <a:off x="409575" y="749618"/>
            <a:ext cx="9144000" cy="651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altLang="zh-CN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3"/>
              </a:rPr>
              <a:t>https://blog.keras.io/building-powerful-image-classification-models-using-very-little-data.html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4"/>
              </a:rPr>
              <a:t>https://machinelearningmastery.com/cnn-long-short-term-memory-networks/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5"/>
              </a:rPr>
              <a:t>https://blog.algorithmia.com/introduction-to-deep-learning/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6"/>
              </a:rPr>
              <a:t>https://link.springer.com/chapter/10.1007/978-3-030-01424-7_25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7"/>
              </a:rPr>
              <a:t>https://arxiv.org/abs/1512.03385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8"/>
              </a:rPr>
              <a:t>https://www.youtube.com/watch?v=Jy9-aGMB_TE</a:t>
            </a:r>
            <a:r>
              <a:rPr lang="en-US" altLang="zh-CN" dirty="0"/>
              <a:t> (discusses CNN)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9"/>
              </a:rPr>
              <a:t>https://towardsdatascience.com/build-your-own-convolution-neural-network-in-5-mins-4217c2cf964f</a:t>
            </a:r>
            <a:r>
              <a:rPr lang="en-US" altLang="zh-CN" dirty="0"/>
              <a:t> (Convolution Neural Networks)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10"/>
              </a:rPr>
              <a:t>https://skymind.ai/wiki/neural-network#define</a:t>
            </a:r>
            <a:r>
              <a:rPr lang="en-US" altLang="zh-CN" dirty="0"/>
              <a:t> (Deep Learning Brief Overview)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1"/>
              </a:rPr>
              <a:t>https://arxiv.org/abs/1311.2524</a:t>
            </a:r>
            <a:r>
              <a:rPr lang="pt-BR" altLang="zh-CN" dirty="0"/>
              <a:t>  (R-CNN)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2"/>
              </a:rPr>
              <a:t>https://arxiv.org/abs/1504.08083</a:t>
            </a:r>
            <a:r>
              <a:rPr lang="pt-BR" altLang="zh-CN" dirty="0"/>
              <a:t> (Fast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3"/>
              </a:rPr>
              <a:t>https://arxiv.org/abs/1506.01497</a:t>
            </a:r>
            <a:r>
              <a:rPr lang="pt-BR" altLang="zh-CN" dirty="0"/>
              <a:t> (Faster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4"/>
              </a:rPr>
              <a:t>https://arxiv.org/abs/1703.06870</a:t>
            </a:r>
            <a:r>
              <a:rPr lang="pt-BR" altLang="zh-CN" dirty="0"/>
              <a:t> (Mask R-CNN)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Google Shape;232;p23">
            <a:extLst>
              <a:ext uri="{FF2B5EF4-FFF2-40B4-BE49-F238E27FC236}">
                <a16:creationId xmlns:a16="http://schemas.microsoft.com/office/drawing/2014/main" id="{69C9C64F-C785-4CEB-BC3C-A2C06C2C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79438" y="1216025"/>
            <a:ext cx="9772650" cy="274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Core Project Scope – Develop algorithms for image classification and object detection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research and deep dive into proposed models and algorithms. 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the mathematics and statistics supporting your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implementations and comparison of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Test and validate your model with actual historical observations.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what metrics you would use to assert your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Present your incremental and final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1323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Algorithm Development Status 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85F4EA-89D7-4317-9893-D93AB0A3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12147"/>
              </p:ext>
            </p:extLst>
          </p:nvPr>
        </p:nvGraphicFramePr>
        <p:xfrm>
          <a:off x="200484" y="1010669"/>
          <a:ext cx="10670890" cy="355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443">
                  <a:extLst>
                    <a:ext uri="{9D8B030D-6E8A-4147-A177-3AD203B41FA5}">
                      <a16:colId xmlns:a16="http://schemas.microsoft.com/office/drawing/2014/main" val="452695344"/>
                    </a:ext>
                  </a:extLst>
                </a:gridCol>
                <a:gridCol w="4008711">
                  <a:extLst>
                    <a:ext uri="{9D8B030D-6E8A-4147-A177-3AD203B41FA5}">
                      <a16:colId xmlns:a16="http://schemas.microsoft.com/office/drawing/2014/main" val="2961552767"/>
                    </a:ext>
                  </a:extLst>
                </a:gridCol>
                <a:gridCol w="3852736">
                  <a:extLst>
                    <a:ext uri="{9D8B030D-6E8A-4147-A177-3AD203B41FA5}">
                      <a16:colId xmlns:a16="http://schemas.microsoft.com/office/drawing/2014/main" val="2851759138"/>
                    </a:ext>
                  </a:extLst>
                </a:gridCol>
              </a:tblGrid>
              <a:tr h="375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Deep Learning architectures to explore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Updates Sprint 3 – Week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Plans for Sprint 3 – Week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3607626"/>
                  </a:ext>
                </a:extLst>
              </a:tr>
              <a:tr h="448990"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CNN 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Initial implementation of CNN with 4 convolution layer and one Dense layer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Run </a:t>
                      </a:r>
                      <a:r>
                        <a:rPr lang="en-US" sz="1200" dirty="0">
                          <a:effectLst/>
                        </a:rPr>
                        <a:t>with full dataset on Argo.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Modify/optimize algorithm for better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6140283"/>
                  </a:ext>
                </a:extLst>
              </a:tr>
              <a:tr h="537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Hybrid CNN-ELM - Image Classification</a:t>
                      </a:r>
                      <a:endParaRPr lang="en-US" sz="1050" dirty="0">
                        <a:effectLst/>
                      </a:endParaRPr>
                    </a:p>
                    <a:p>
                      <a:pPr marL="228600" marR="0" indent="-2286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hybrid model consisting of a Deep Convolutional feature extractor and the Extreme Learning Machine.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3626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Mask R-CNN - Image Segmentation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Detects objects in the image while simultaneously generating a high-quality segmentation mask for each instance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 and start coding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1995452"/>
                  </a:ext>
                </a:extLst>
              </a:tr>
              <a:tr h="63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Faster R-CNN with different Hyper parameter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550413"/>
                  </a:ext>
                </a:extLst>
              </a:tr>
              <a:tr h="92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YOLO (You only look once)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67837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SSD (Single shot Multi-box detection)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0495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3">
            <a:extLst>
              <a:ext uri="{FF2B5EF4-FFF2-40B4-BE49-F238E27FC236}">
                <a16:creationId xmlns:a16="http://schemas.microsoft.com/office/drawing/2014/main" id="{68590008-B1BD-44EC-B301-4BAC4BA1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Understanding Basic CNN &amp; R-CNN</a:t>
            </a:r>
            <a:endParaRPr lang="en-US" altLang="en-US" dirty="0"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7A31A-8BC4-4F8A-8021-7DD2BD1C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65E0C-AD59-4D92-B96C-7DDE7D37529C}"/>
              </a:ext>
            </a:extLst>
          </p:cNvPr>
          <p:cNvSpPr txBox="1"/>
          <p:nvPr/>
        </p:nvSpPr>
        <p:spPr>
          <a:xfrm>
            <a:off x="457199" y="1306197"/>
            <a:ext cx="10344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CNN: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 layer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R-CNN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 the image generates 1K~2K candidate regions.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candidate area, use the depth network to extract features.</a:t>
            </a:r>
            <a:br>
              <a:rPr lang="en-US" altLang="zh-CN" dirty="0"/>
            </a:br>
            <a:r>
              <a:rPr lang="en-US" altLang="zh-CN" dirty="0"/>
              <a:t>The features are fed into SVM classifiers of each class to determine whether they belong to this class.</a:t>
            </a:r>
            <a:br>
              <a:rPr lang="en-US" altLang="zh-CN" dirty="0"/>
            </a:br>
            <a:r>
              <a:rPr lang="en-US" altLang="zh-CN" dirty="0"/>
              <a:t>Use regressors to fine-tune candidate box positions.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98083-117D-4DD5-94B0-DBFDC43E0AB3}"/>
              </a:ext>
            </a:extLst>
          </p:cNvPr>
          <p:cNvSpPr/>
          <p:nvPr/>
        </p:nvSpPr>
        <p:spPr>
          <a:xfrm>
            <a:off x="422062" y="1228809"/>
            <a:ext cx="10435766" cy="86167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(Activation functions)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Cross-Entropy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Descent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overfitting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L1/L2 norms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 of weights (and other factors)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-uniform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Max-pooling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68142-5343-4C56-96E8-3CE049172B91}"/>
              </a:ext>
            </a:extLst>
          </p:cNvPr>
          <p:cNvSpPr txBox="1"/>
          <p:nvPr/>
        </p:nvSpPr>
        <p:spPr>
          <a:xfrm>
            <a:off x="495300" y="806450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Basic Concepts:</a:t>
            </a:r>
          </a:p>
        </p:txBody>
      </p:sp>
    </p:spTree>
    <p:extLst>
      <p:ext uri="{BB962C8B-B14F-4D97-AF65-F5344CB8AC3E}">
        <p14:creationId xmlns:p14="http://schemas.microsoft.com/office/powerpoint/2010/main" val="151900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49966-D355-41CD-9668-5900A663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61" y="1586576"/>
            <a:ext cx="4015607" cy="2792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75855-D3F9-480F-BD81-83D826B727A5}"/>
              </a:ext>
            </a:extLst>
          </p:cNvPr>
          <p:cNvSpPr/>
          <p:nvPr/>
        </p:nvSpPr>
        <p:spPr>
          <a:xfrm>
            <a:off x="201612" y="4457601"/>
            <a:ext cx="9606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15840/16269 [============================&gt;.] - ETA: 0s - loss: 0.4170 - acc: 0.8824</a:t>
            </a:r>
          </a:p>
          <a:p>
            <a:r>
              <a:rPr lang="en-US" sz="1200" dirty="0"/>
              <a:t>15904/16269 [============================&gt;.] - ETA: 0s - loss: 0.4165 - acc: 0.8826</a:t>
            </a:r>
          </a:p>
          <a:p>
            <a:r>
              <a:rPr lang="en-US" sz="1200" dirty="0"/>
              <a:t>15968/16269 [============================&gt;.] - ETA: 0s - loss: 0.4179 - acc: 0.8822</a:t>
            </a:r>
          </a:p>
          <a:p>
            <a:r>
              <a:rPr lang="en-US" sz="1200" dirty="0"/>
              <a:t>16032/16269 [============================&gt;.] - ETA: 0s - loss: 0.4173 - acc: 0.8823</a:t>
            </a:r>
          </a:p>
          <a:p>
            <a:r>
              <a:rPr lang="en-US" sz="1200" dirty="0"/>
              <a:t>16096/16269 [============================&gt;.] - ETA: 0s - loss: 0.4181 - acc: 0.8823</a:t>
            </a:r>
          </a:p>
          <a:p>
            <a:r>
              <a:rPr lang="en-US" sz="1200" dirty="0"/>
              <a:t>16160/16269 [============================&gt;.] - ETA: 0s - loss: 0.4180 - acc: 0.8822</a:t>
            </a:r>
          </a:p>
          <a:p>
            <a:r>
              <a:rPr lang="en-US" sz="1200" dirty="0"/>
              <a:t>16224/16269 [============================&gt;.] - ETA: 0s - loss: 0.4179 - acc: 0.8821</a:t>
            </a:r>
          </a:p>
          <a:p>
            <a:r>
              <a:rPr lang="en-US" sz="1200" dirty="0"/>
              <a:t>16269/16269 [==============================] - 14s 886us/step - loss: 0.4183 - acc: 0.8822 - </a:t>
            </a:r>
            <a:r>
              <a:rPr lang="en-US" sz="1200" dirty="0" err="1"/>
              <a:t>val_loss</a:t>
            </a:r>
            <a:r>
              <a:rPr lang="en-US" sz="1200" dirty="0"/>
              <a:t>: 0.8011 - </a:t>
            </a:r>
            <a:r>
              <a:rPr lang="en-US" sz="1200" dirty="0" err="1"/>
              <a:t>val_acc</a:t>
            </a:r>
            <a:r>
              <a:rPr lang="en-US" sz="1200" dirty="0"/>
              <a:t>: 0.8318</a:t>
            </a:r>
          </a:p>
          <a:p>
            <a:r>
              <a:rPr lang="en-US" sz="1200" dirty="0"/>
              <a:t>Test loss: 0.8010630374667288</a:t>
            </a:r>
          </a:p>
          <a:p>
            <a:r>
              <a:rPr lang="en-US" sz="1200" dirty="0"/>
              <a:t>Test accuracy: 0.8317659352972548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9F526-BC1F-4711-884B-E4EFC00CD9D7}"/>
              </a:ext>
            </a:extLst>
          </p:cNvPr>
          <p:cNvSpPr txBox="1"/>
          <p:nvPr/>
        </p:nvSpPr>
        <p:spPr>
          <a:xfrm>
            <a:off x="200484" y="1085334"/>
            <a:ext cx="2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708</Words>
  <Application>Microsoft Office PowerPoint</Application>
  <PresentationFormat>Widescreen</PresentationFormat>
  <Paragraphs>172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等线</vt:lpstr>
      <vt:lpstr>Helvetica Neue</vt:lpstr>
      <vt:lpstr>Noto Sans Symbols</vt:lpstr>
      <vt:lpstr>Arial</vt:lpstr>
      <vt:lpstr>Arial Narrow</vt:lpstr>
      <vt:lpstr>Calibri</vt:lpstr>
      <vt:lpstr>Calibri Light</vt:lpstr>
      <vt:lpstr>Microsoft Sans Serif</vt:lpstr>
      <vt:lpstr>Symbol</vt:lpstr>
      <vt:lpstr>Times New Roman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yniu4</cp:lastModifiedBy>
  <cp:revision>72</cp:revision>
  <dcterms:created xsi:type="dcterms:W3CDTF">2019-06-16T22:01:32Z</dcterms:created>
  <dcterms:modified xsi:type="dcterms:W3CDTF">2019-06-24T00:36:59Z</dcterms:modified>
</cp:coreProperties>
</file>