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82" r:id="rId5"/>
    <p:sldId id="259" r:id="rId6"/>
    <p:sldId id="260" r:id="rId7"/>
    <p:sldId id="298" r:id="rId8"/>
    <p:sldId id="296" r:id="rId9"/>
    <p:sldId id="294" r:id="rId10"/>
    <p:sldId id="273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5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A752F-CD59-4D7C-8F38-B22380037965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65B1-2060-4475-9545-1D4BE52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7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:notes">
            <a:extLst>
              <a:ext uri="{FF2B5EF4-FFF2-40B4-BE49-F238E27FC236}">
                <a16:creationId xmlns:a16="http://schemas.microsoft.com/office/drawing/2014/main" id="{BDE98094-D70A-4DE3-BA2A-40BE239162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99" name="Google Shape;93;p1:notes">
            <a:extLst>
              <a:ext uri="{FF2B5EF4-FFF2-40B4-BE49-F238E27FC236}">
                <a16:creationId xmlns:a16="http://schemas.microsoft.com/office/drawing/2014/main" id="{6A8FA406-224F-4F6B-BEA0-3545EB9A384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03;p2:notes">
            <a:extLst>
              <a:ext uri="{FF2B5EF4-FFF2-40B4-BE49-F238E27FC236}">
                <a16:creationId xmlns:a16="http://schemas.microsoft.com/office/drawing/2014/main" id="{4EC62C2F-8487-41A9-987C-F0F637598A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47" name="Google Shape;104;p2:notes">
            <a:extLst>
              <a:ext uri="{FF2B5EF4-FFF2-40B4-BE49-F238E27FC236}">
                <a16:creationId xmlns:a16="http://schemas.microsoft.com/office/drawing/2014/main" id="{F2273CC4-CA34-4EB1-8C2B-E8CB52F7DC1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12;p3:notes">
            <a:extLst>
              <a:ext uri="{FF2B5EF4-FFF2-40B4-BE49-F238E27FC236}">
                <a16:creationId xmlns:a16="http://schemas.microsoft.com/office/drawing/2014/main" id="{3CF172BA-62C3-4463-8F09-A9DFC7E133F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95" name="Google Shape;113;p3:notes">
            <a:extLst>
              <a:ext uri="{FF2B5EF4-FFF2-40B4-BE49-F238E27FC236}">
                <a16:creationId xmlns:a16="http://schemas.microsoft.com/office/drawing/2014/main" id="{AA8E65ED-BDB8-4BC5-B3F5-3F70F13B609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Suggest we concentrate on Metadata and NLP and NOT Externals other than what results from associations between metadata and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F7350-8B16-47C9-9CA1-63AAAACE87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44;p4:notes">
            <a:extLst>
              <a:ext uri="{FF2B5EF4-FFF2-40B4-BE49-F238E27FC236}">
                <a16:creationId xmlns:a16="http://schemas.microsoft.com/office/drawing/2014/main" id="{F21DF3B7-E291-43FB-BAC0-44FF919741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43" name="Google Shape;145;p4:notes">
            <a:extLst>
              <a:ext uri="{FF2B5EF4-FFF2-40B4-BE49-F238E27FC236}">
                <a16:creationId xmlns:a16="http://schemas.microsoft.com/office/drawing/2014/main" id="{9496C58B-C023-49F0-84B1-7D65B53350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43728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1353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227;p10:notes">
            <a:extLst>
              <a:ext uri="{FF2B5EF4-FFF2-40B4-BE49-F238E27FC236}">
                <a16:creationId xmlns:a16="http://schemas.microsoft.com/office/drawing/2014/main" id="{A6A1326B-036C-4A0F-845C-695E52F5B2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603" name="Google Shape;228;p10:notes">
            <a:extLst>
              <a:ext uri="{FF2B5EF4-FFF2-40B4-BE49-F238E27FC236}">
                <a16:creationId xmlns:a16="http://schemas.microsoft.com/office/drawing/2014/main" id="{B4572AFB-85D1-4EC8-815A-0529FB69AB4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FB19-4199-4710-BBA6-5AF707758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A5465-D421-413C-A3C7-E72542193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C3A6C-A36C-4685-9F9C-AE3C6CFB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9F3E-D455-47AD-997F-52C3EF86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9D511-60C4-4DAF-82B4-1F30AE49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D1C-FB65-4FE4-AE2A-ED7FB30B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FE754-5B95-494C-B2DC-C87A6534F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9CC0-7BD3-4ACE-9591-BAB14ADA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203C-52E5-4D8F-817A-A5F231B0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6B7BC-902E-4205-95B1-5FDA1B32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9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CCD78-29CD-4793-AD13-D148CF7AF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AE212-31CE-4752-A011-684DB4B2F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27D7-FE6E-423B-8044-781EFC1C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06D2-2D53-4696-8A93-BC85665B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B90E-B30A-4022-B413-7771D1AD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C524-1F5F-4073-B8BD-A6C48D2F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C41A-174F-4AFD-8CD8-34C87F82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5579-A38A-45B1-AF4E-B10C5A83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2F63-9348-4381-9783-670CB2FA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7749-5AAE-4D4C-AFC8-384FDE32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DB3D-C9B7-43CC-88E8-B26C8E59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33E05-766B-44F4-9B26-173B9B2B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9DF2-940F-4475-9132-731E9386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8E35-4C9F-4D32-ADDB-5D5F04BB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0FFE-7DA8-4304-A68B-93F0D994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ADA8-E368-4229-B18C-27A9A6B6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9A1A-5878-4EDA-8675-EC7EF88E6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3DA28-B575-41F4-8043-7B3329D4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B0C08-5F1B-48B8-A13C-DBDE86BA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4EC5E-2A3C-4B9A-8745-7DF00751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CBF59-263C-4AD5-A679-27E5407E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FFA5-6669-4457-8C04-E58D1962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8AAA0-BE95-4C6B-ACF5-FBD2A069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D8DDC-4E0C-465C-8049-97D2A8776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6605-21B1-472F-B37E-BED2EE064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0D612-4DB2-49D2-998E-A5FFC430F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6E8D4-C6E9-466B-BD7B-F1ECE02E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6241F-76FB-4E67-9282-842F4F71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251FB-44A0-4C09-8313-70FB94C1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56E0-8487-4F6B-B9AF-4B17854C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979D1-B8A3-42CA-AE87-67A76A53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A5504-4A7D-4F37-95F0-1F63FB57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E2A2F-4AFC-415C-8549-99ABC82B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EB239-CC09-43B3-A4AD-74AB0E1A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E80BD-D24C-4BA8-8796-8B63E4A7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77C1-DE9A-4030-A93B-24C8E2A1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BF88-7EC4-4980-95DC-FFBF9D55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9319-417D-4C44-B5A6-27B496708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68D28-F397-4D73-B2EE-8F59C93D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7112D-AC3B-4830-AD26-9A141979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3944F-10C3-482A-A865-1566EE8D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5D7BE-A510-4705-81C7-3579378F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9C0B-B101-4BD6-8C17-A098696A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9590-8EF5-4574-AC93-B39534FFC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07C64-3BDE-4FDB-94D7-4578EC2CD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D1D0C-8D5F-43D8-885E-6B8C86E2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96722-A65B-470C-B2CC-1EE17D20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740A9-7905-41A9-A7AE-07085E75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82849-B7E2-48F0-B217-0340FA0C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68528-8BA4-474F-AADD-BF0D1DBC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C8AA-DDF4-4928-A479-9CE4F5B71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4C841-81B7-4F68-B48E-82E3C3A4E0D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AA41-E723-45F9-BF1C-8AF3F4B55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638-7BBA-4F7B-9E96-E1CEC56E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Jy9-aGMB_TE" TargetMode="External"/><Relationship Id="rId13" Type="http://schemas.openxmlformats.org/officeDocument/2006/relationships/hyperlink" Target="https://arxiv.org/abs/1506.01497" TargetMode="External"/><Relationship Id="rId3" Type="http://schemas.openxmlformats.org/officeDocument/2006/relationships/hyperlink" Target="https://blog.keras.io/building-powerful-image-classification-models-using-very-little-data.html" TargetMode="External"/><Relationship Id="rId7" Type="http://schemas.openxmlformats.org/officeDocument/2006/relationships/hyperlink" Target="https://arxiv.org/abs/1512.03385" TargetMode="External"/><Relationship Id="rId12" Type="http://schemas.openxmlformats.org/officeDocument/2006/relationships/hyperlink" Target="https://arxiv.org/abs/1504.08083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nk.springer.com/chapter/10.1007/978-3-030-01424-7_25" TargetMode="External"/><Relationship Id="rId11" Type="http://schemas.openxmlformats.org/officeDocument/2006/relationships/hyperlink" Target="https://arxiv.org/abs/1311.2524" TargetMode="External"/><Relationship Id="rId5" Type="http://schemas.openxmlformats.org/officeDocument/2006/relationships/hyperlink" Target="https://blog.algorithmia.com/introduction-to-deep-learning/" TargetMode="External"/><Relationship Id="rId10" Type="http://schemas.openxmlformats.org/officeDocument/2006/relationships/hyperlink" Target="https://skymind.ai/wiki/neural-network#define" TargetMode="External"/><Relationship Id="rId4" Type="http://schemas.openxmlformats.org/officeDocument/2006/relationships/hyperlink" Target="https://machinelearningmastery.com/cnn-long-short-term-memory-networks/" TargetMode="External"/><Relationship Id="rId9" Type="http://schemas.openxmlformats.org/officeDocument/2006/relationships/hyperlink" Target="https://towardsdatascience.com/build-your-own-convolution-neural-network-in-5-mins-4217c2cf964f" TargetMode="External"/><Relationship Id="rId14" Type="http://schemas.openxmlformats.org/officeDocument/2006/relationships/hyperlink" Target="https://arxiv.org/abs/1703.0687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978ADDA3-6B4D-40F7-BE97-06A22C423B75}"/>
              </a:ext>
            </a:extLst>
          </p:cNvPr>
          <p:cNvSpPr/>
          <p:nvPr/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7" name="Google Shape;96;p14">
            <a:extLst>
              <a:ext uri="{FF2B5EF4-FFF2-40B4-BE49-F238E27FC236}">
                <a16:creationId xmlns:a16="http://schemas.microsoft.com/office/drawing/2014/main" id="{CAB62983-D3F8-4F1C-9D30-6B3C937AE34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81F7BA1F-82EF-491B-94ED-0CA7356006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6538" y="4267200"/>
            <a:ext cx="4805362" cy="1401763"/>
          </a:xfrm>
        </p:spPr>
        <p:txBody>
          <a:bodyPr anchor="t">
            <a:noAutofit/>
          </a:bodyPr>
          <a:lstStyle/>
          <a:p>
            <a:pPr algn="l" eaLnBrk="1" fontAlgn="auto" hangingPunct="1">
              <a:buSzPts val="3959"/>
              <a:defRPr/>
            </a:pPr>
            <a:r>
              <a:rPr lang="en-US" sz="3959" b="1">
                <a:solidFill>
                  <a:schemeClr val="dk1"/>
                </a:solidFill>
                <a:sym typeface="Arial"/>
              </a:rPr>
              <a:t>Image Detection of  Simpsons Characters</a:t>
            </a:r>
            <a:endParaRPr sz="3959">
              <a:sym typeface="Arial"/>
            </a:endParaRPr>
          </a:p>
        </p:txBody>
      </p:sp>
      <p:sp>
        <p:nvSpPr>
          <p:cNvPr id="98" name="Google Shape;98;p14">
            <a:extLst>
              <a:ext uri="{FF2B5EF4-FFF2-40B4-BE49-F238E27FC236}">
                <a16:creationId xmlns:a16="http://schemas.microsoft.com/office/drawing/2014/main" id="{B4FB1B12-BF53-4DBF-BE06-973D84676D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86538" y="3398838"/>
            <a:ext cx="4805362" cy="839787"/>
          </a:xfrm>
        </p:spPr>
        <p:txBody>
          <a:bodyPr anchor="b">
            <a:noAutofit/>
          </a:bodyPr>
          <a:lstStyle/>
          <a:p>
            <a:pPr algn="l" eaLnBrk="1" fontAlgn="auto" hangingPunct="1">
              <a:lnSpc>
                <a:spcPct val="70000"/>
              </a:lnSpc>
              <a:spcBef>
                <a:spcPts val="0"/>
              </a:spcBef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DAEN 690 Project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Summer 2019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Manju Prasad, Ravi Rane, Zegang Liu, Yinchen Niu</a:t>
            </a:r>
            <a:endParaRPr sz="1530" dirty="0">
              <a:sym typeface="Arial"/>
            </a:endParaRPr>
          </a:p>
        </p:txBody>
      </p:sp>
      <p:sp>
        <p:nvSpPr>
          <p:cNvPr id="3080" name="Google Shape;99;p14">
            <a:extLst>
              <a:ext uri="{FF2B5EF4-FFF2-40B4-BE49-F238E27FC236}">
                <a16:creationId xmlns:a16="http://schemas.microsoft.com/office/drawing/2014/main" id="{5818EFC4-57E6-4E57-AEAE-C16CEEC8109E}"/>
              </a:ext>
            </a:extLst>
          </p:cNvPr>
          <p:cNvSpPr>
            <a:spLocks/>
          </p:cNvSpPr>
          <p:nvPr/>
        </p:nvSpPr>
        <p:spPr bwMode="auto">
          <a:xfrm>
            <a:off x="0" y="590550"/>
            <a:ext cx="5478463" cy="6276975"/>
          </a:xfrm>
          <a:custGeom>
            <a:avLst/>
            <a:gdLst>
              <a:gd name="T0" fmla="*/ 2178305 w 5478085"/>
              <a:gd name="T1" fmla="*/ 0 h 6276841"/>
              <a:gd name="T2" fmla="*/ 5478463 w 5478085"/>
              <a:gd name="T3" fmla="*/ 3300000 h 6276841"/>
              <a:gd name="T4" fmla="*/ 3751357 w 5478085"/>
              <a:gd name="T5" fmla="*/ 6201709 h 6276841"/>
              <a:gd name="T6" fmla="*/ 3595106 w 5478085"/>
              <a:gd name="T7" fmla="*/ 6276975 h 6276841"/>
              <a:gd name="T8" fmla="*/ 761506 w 5478085"/>
              <a:gd name="T9" fmla="*/ 6276975 h 6276841"/>
              <a:gd name="T10" fmla="*/ 605255 w 5478085"/>
              <a:gd name="T11" fmla="*/ 6201709 h 6276841"/>
              <a:gd name="T12" fmla="*/ 79098 w 5478085"/>
              <a:gd name="T13" fmla="*/ 5846442 h 6276841"/>
              <a:gd name="T14" fmla="*/ 0 w 5478085"/>
              <a:gd name="T15" fmla="*/ 5774555 h 6276841"/>
              <a:gd name="T16" fmla="*/ 0 w 5478085"/>
              <a:gd name="T17" fmla="*/ 825447 h 6276841"/>
              <a:gd name="T18" fmla="*/ 79098 w 5478085"/>
              <a:gd name="T19" fmla="*/ 753560 h 6276841"/>
              <a:gd name="T20" fmla="*/ 2178305 w 5478085"/>
              <a:gd name="T21" fmla="*/ 0 h 627684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478085" h="6276841" extrusionOk="0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/>
          <a:p>
            <a:endParaRPr lang="en-US"/>
          </a:p>
        </p:txBody>
      </p:sp>
      <p:pic>
        <p:nvPicPr>
          <p:cNvPr id="100" name="Google Shape;100;p14">
            <a:extLst>
              <a:ext uri="{FF2B5EF4-FFF2-40B4-BE49-F238E27FC236}">
                <a16:creationId xmlns:a16="http://schemas.microsoft.com/office/drawing/2014/main" id="{223E6B68-16AD-41BB-BBF1-93105AC83C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834" r="23378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 extrusionOk="0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082" name="Google Shape;101;p14">
            <a:extLst>
              <a:ext uri="{FF2B5EF4-FFF2-40B4-BE49-F238E27FC236}">
                <a16:creationId xmlns:a16="http://schemas.microsoft.com/office/drawing/2014/main" id="{D217C8D2-5DA2-4251-AD42-9DC8768E3EBE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1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Google Shape;231;p23">
            <a:extLst>
              <a:ext uri="{FF2B5EF4-FFF2-40B4-BE49-F238E27FC236}">
                <a16:creationId xmlns:a16="http://schemas.microsoft.com/office/drawing/2014/main" id="{350C80A0-B832-4796-B1DE-EE8C917973E9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10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sp>
        <p:nvSpPr>
          <p:cNvPr id="24580" name="Google Shape;232;p23">
            <a:extLst>
              <a:ext uri="{FF2B5EF4-FFF2-40B4-BE49-F238E27FC236}">
                <a16:creationId xmlns:a16="http://schemas.microsoft.com/office/drawing/2014/main" id="{B8E31E7C-867A-47AA-9946-1E677A8F0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660876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Understanding of Potential Algorithms</a:t>
            </a:r>
            <a:endParaRPr lang="en-US" altLang="en-US">
              <a:cs typeface="Helvetica Neue" charset="0"/>
            </a:endParaRPr>
          </a:p>
        </p:txBody>
      </p:sp>
      <p:sp>
        <p:nvSpPr>
          <p:cNvPr id="233" name="Google Shape;233;p23">
            <a:extLst>
              <a:ext uri="{FF2B5EF4-FFF2-40B4-BE49-F238E27FC236}">
                <a16:creationId xmlns:a16="http://schemas.microsoft.com/office/drawing/2014/main" id="{5DDB50DE-F9D5-4A62-AB96-36CC529C12F6}"/>
              </a:ext>
            </a:extLst>
          </p:cNvPr>
          <p:cNvSpPr txBox="1"/>
          <p:nvPr/>
        </p:nvSpPr>
        <p:spPr>
          <a:xfrm>
            <a:off x="431800" y="866775"/>
            <a:ext cx="9550400" cy="47021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SafariBooksOnline</a:t>
            </a: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21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chemeClr val="dk1"/>
                </a:solidFill>
                <a:cs typeface="Arial"/>
              </a:rPr>
              <a:t>Deep Learning with TensorFlow: Applications of Deep Neural Networks to Machine Learning Task – Jon </a:t>
            </a:r>
            <a:r>
              <a:rPr lang="en-US" kern="0" dirty="0" err="1">
                <a:solidFill>
                  <a:schemeClr val="dk1"/>
                </a:solidFill>
                <a:cs typeface="Arial"/>
              </a:rPr>
              <a:t>Krohn</a:t>
            </a:r>
            <a:endParaRPr lang="en-US" kern="0" dirty="0">
              <a:solidFill>
                <a:schemeClr val="dk1"/>
              </a:solidFill>
              <a:cs typeface="Arial"/>
            </a:endParaRPr>
          </a:p>
          <a:p>
            <a:pPr marL="742950" lvl="1" indent="-285750">
              <a:buClr>
                <a:schemeClr val="dk1"/>
              </a:buClr>
              <a:buSzPts val="2100"/>
              <a:buFont typeface="Wingdings" panose="05000000000000000000" pitchFamily="2" charset="2"/>
              <a:buChar char="§"/>
              <a:defRPr/>
            </a:pP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1">
              <a:buClr>
                <a:schemeClr val="dk1"/>
              </a:buClr>
              <a:buSzPts val="2100"/>
              <a:defRPr/>
            </a:pP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Previous coursework material – GMU CS580 (attended by team member)</a:t>
            </a:r>
          </a:p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6E664-60BB-4AB6-86BE-3A04A08B6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205305-74FA-4321-8B37-1E88783E4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3CDACE-5939-43DF-8F43-1734C14962DD}"/>
              </a:ext>
            </a:extLst>
          </p:cNvPr>
          <p:cNvSpPr/>
          <p:nvPr/>
        </p:nvSpPr>
        <p:spPr>
          <a:xfrm>
            <a:off x="409575" y="749618"/>
            <a:ext cx="9144000" cy="651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altLang="zh-CN" sz="2100" kern="0" dirty="0">
                <a:ea typeface="Arial"/>
                <a:cs typeface="Arial"/>
                <a:sym typeface="Arial"/>
              </a:rPr>
              <a:t>Publication/Articles 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2100"/>
              <a:defRPr/>
            </a:pPr>
            <a:r>
              <a:rPr lang="en-US" altLang="zh-CN" dirty="0">
                <a:hlinkClick r:id="rId3"/>
              </a:rPr>
              <a:t>https://blog.keras.io/building-powerful-image-classification-models-using-very-little-data.html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dk1"/>
              </a:buClr>
              <a:buSzPts val="2100"/>
              <a:defRPr/>
            </a:pPr>
            <a:r>
              <a:rPr lang="en-US" altLang="zh-CN" dirty="0">
                <a:hlinkClick r:id="rId4"/>
              </a:rPr>
              <a:t>https://machinelearningmastery.com/cnn-long-short-term-memory-networks/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dk1"/>
              </a:buClr>
              <a:buSzPts val="2100"/>
              <a:defRPr/>
            </a:pPr>
            <a:r>
              <a:rPr lang="en-US" altLang="zh-CN" dirty="0">
                <a:hlinkClick r:id="rId5"/>
              </a:rPr>
              <a:t>https://blog.algorithmia.com/introduction-to-deep-learning/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dk1"/>
              </a:buClr>
              <a:buSzPts val="2100"/>
              <a:defRPr/>
            </a:pPr>
            <a:r>
              <a:rPr lang="en-US" altLang="zh-CN" dirty="0">
                <a:hlinkClick r:id="rId6"/>
              </a:rPr>
              <a:t>https://link.springer.com/chapter/10.1007/978-3-030-01424-7_25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dk1"/>
              </a:buClr>
              <a:buSzPts val="2100"/>
              <a:defRPr/>
            </a:pPr>
            <a:r>
              <a:rPr lang="en-US" altLang="zh-CN" dirty="0">
                <a:hlinkClick r:id="rId7"/>
              </a:rPr>
              <a:t>https://arxiv.org/abs/1512.03385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u="sng" dirty="0">
                <a:hlinkClick r:id="rId8"/>
              </a:rPr>
              <a:t>https://www.youtube.com/watch?v=Jy9-aGMB_TE</a:t>
            </a:r>
            <a:r>
              <a:rPr lang="en-US" altLang="zh-CN" dirty="0"/>
              <a:t> (discusses CNN)</a:t>
            </a:r>
          </a:p>
          <a:p>
            <a:pPr>
              <a:lnSpc>
                <a:spcPct val="150000"/>
              </a:lnSpc>
            </a:pPr>
            <a:r>
              <a:rPr lang="en-US" altLang="zh-CN" u="sng" dirty="0">
                <a:hlinkClick r:id="rId9"/>
              </a:rPr>
              <a:t>https://towardsdatascience.com/build-your-own-convolution-neural-network-in-5-mins-4217c2cf964f</a:t>
            </a:r>
            <a:r>
              <a:rPr lang="en-US" altLang="zh-CN" dirty="0"/>
              <a:t> (Convolution Neural Networks)</a:t>
            </a:r>
          </a:p>
          <a:p>
            <a:pPr>
              <a:lnSpc>
                <a:spcPct val="150000"/>
              </a:lnSpc>
            </a:pPr>
            <a:r>
              <a:rPr lang="en-US" altLang="zh-CN" u="sng" dirty="0">
                <a:hlinkClick r:id="rId10"/>
              </a:rPr>
              <a:t>https://skymind.ai/wiki/neural-network#define</a:t>
            </a:r>
            <a:r>
              <a:rPr lang="en-US" altLang="zh-CN" dirty="0"/>
              <a:t> (Deep Learning Brief Overview)</a:t>
            </a:r>
          </a:p>
          <a:p>
            <a:pPr>
              <a:lnSpc>
                <a:spcPct val="150000"/>
              </a:lnSpc>
            </a:pPr>
            <a:r>
              <a:rPr lang="pt-BR" altLang="zh-CN" dirty="0">
                <a:hlinkClick r:id="rId11"/>
              </a:rPr>
              <a:t>https://arxiv.org/abs/1311.2524</a:t>
            </a:r>
            <a:r>
              <a:rPr lang="pt-BR" altLang="zh-CN" dirty="0"/>
              <a:t>  (R-CNN)</a:t>
            </a:r>
          </a:p>
          <a:p>
            <a:pPr>
              <a:lnSpc>
                <a:spcPct val="150000"/>
              </a:lnSpc>
            </a:pPr>
            <a:r>
              <a:rPr lang="pt-BR" altLang="zh-CN" dirty="0">
                <a:hlinkClick r:id="rId12"/>
              </a:rPr>
              <a:t>https://arxiv.org/abs/1504.08083</a:t>
            </a:r>
            <a:r>
              <a:rPr lang="pt-BR" altLang="zh-CN" dirty="0"/>
              <a:t> (Fast R-CNN)</a:t>
            </a:r>
          </a:p>
          <a:p>
            <a:pPr>
              <a:lnSpc>
                <a:spcPct val="150000"/>
              </a:lnSpc>
            </a:pPr>
            <a:r>
              <a:rPr lang="pt-BR" altLang="zh-CN" dirty="0">
                <a:hlinkClick r:id="rId13"/>
              </a:rPr>
              <a:t>https://arxiv.org/abs/1506.01497</a:t>
            </a:r>
            <a:r>
              <a:rPr lang="pt-BR" altLang="zh-CN" dirty="0"/>
              <a:t> (Faster R-CNN)</a:t>
            </a:r>
          </a:p>
          <a:p>
            <a:pPr>
              <a:lnSpc>
                <a:spcPct val="150000"/>
              </a:lnSpc>
            </a:pPr>
            <a:r>
              <a:rPr lang="pt-BR" altLang="zh-CN" dirty="0">
                <a:hlinkClick r:id="rId14"/>
              </a:rPr>
              <a:t>https://arxiv.org/abs/1703.06870</a:t>
            </a:r>
            <a:r>
              <a:rPr lang="pt-BR" altLang="zh-CN" dirty="0"/>
              <a:t> (Mask R-CNN)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Google Shape;232;p23">
            <a:extLst>
              <a:ext uri="{FF2B5EF4-FFF2-40B4-BE49-F238E27FC236}">
                <a16:creationId xmlns:a16="http://schemas.microsoft.com/office/drawing/2014/main" id="{69C9C64F-C785-4CEB-BC3C-A2C06C2CE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660876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Understanding of Potential Algorithms</a:t>
            </a:r>
            <a:endParaRPr lang="en-US" altLang="en-US"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5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Google Shape;107;p15">
            <a:extLst>
              <a:ext uri="{FF2B5EF4-FFF2-40B4-BE49-F238E27FC236}">
                <a16:creationId xmlns:a16="http://schemas.microsoft.com/office/drawing/2014/main" id="{5A2AB89B-34DD-4AA3-AFAD-4A056A061CD5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2784475" y="2944813"/>
            <a:ext cx="6858000" cy="815975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Analytics / Algorithms</a:t>
            </a:r>
          </a:p>
        </p:txBody>
      </p:sp>
      <p:sp>
        <p:nvSpPr>
          <p:cNvPr id="5124" name="Google Shape;108;p15">
            <a:extLst>
              <a:ext uri="{FF2B5EF4-FFF2-40B4-BE49-F238E27FC236}">
                <a16:creationId xmlns:a16="http://schemas.microsoft.com/office/drawing/2014/main" id="{A77A25F5-E93D-427A-94F7-C92D1BECD02A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/>
        <p:txBody>
          <a:bodyPr anchor="ctr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Sprint 3 – Week 1 Presentation</a:t>
            </a:r>
          </a:p>
          <a:p>
            <a:pPr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25 June 2019</a:t>
            </a:r>
          </a:p>
        </p:txBody>
      </p:sp>
      <p:sp>
        <p:nvSpPr>
          <p:cNvPr id="5125" name="Google Shape;109;p15">
            <a:extLst>
              <a:ext uri="{FF2B5EF4-FFF2-40B4-BE49-F238E27FC236}">
                <a16:creationId xmlns:a16="http://schemas.microsoft.com/office/drawing/2014/main" id="{D20BD99F-B1A6-4773-A745-857E422DEDBD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2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B7994-83D4-4232-8FE3-921B8E535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oogle Shape;115;p16">
            <a:extLst>
              <a:ext uri="{FF2B5EF4-FFF2-40B4-BE49-F238E27FC236}">
                <a16:creationId xmlns:a16="http://schemas.microsoft.com/office/drawing/2014/main" id="{A4A7B894-F324-4AC3-B93B-139255AA91E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5040313"/>
            <a:ext cx="8812212" cy="1271587"/>
            <a:chOff x="165590" y="1331029"/>
            <a:chExt cx="8812820" cy="619761"/>
          </a:xfrm>
        </p:grpSpPr>
        <p:sp>
          <p:nvSpPr>
            <p:cNvPr id="7195" name="Google Shape;116;p16">
              <a:extLst>
                <a:ext uri="{FF2B5EF4-FFF2-40B4-BE49-F238E27FC236}">
                  <a16:creationId xmlns:a16="http://schemas.microsoft.com/office/drawing/2014/main" id="{2409B5AB-426F-4D01-B423-5743DDC28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435124"/>
              <a:ext cx="1802420" cy="515666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Final Presentations</a:t>
              </a:r>
              <a:endParaRPr lang="en-US" altLang="en-US"/>
            </a:p>
          </p:txBody>
        </p:sp>
        <p:sp>
          <p:nvSpPr>
            <p:cNvPr id="7196" name="Google Shape;117;p16">
              <a:extLst>
                <a:ext uri="{FF2B5EF4-FFF2-40B4-BE49-F238E27FC236}">
                  <a16:creationId xmlns:a16="http://schemas.microsoft.com/office/drawing/2014/main" id="{09ABE4AC-98D8-44F2-8596-8DE51CDC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435125"/>
              <a:ext cx="5570710" cy="515665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integrated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supports final decision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Presentation made</a:t>
              </a:r>
              <a:endParaRPr lang="en-US" altLang="en-US"/>
            </a:p>
          </p:txBody>
        </p:sp>
        <p:sp>
          <p:nvSpPr>
            <p:cNvPr id="7197" name="Google Shape;118;p16">
              <a:extLst>
                <a:ext uri="{FF2B5EF4-FFF2-40B4-BE49-F238E27FC236}">
                  <a16:creationId xmlns:a16="http://schemas.microsoft.com/office/drawing/2014/main" id="{8C82DEE9-03CA-4061-8745-29FF63A3E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30 July;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6 Aug</a:t>
              </a:r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1" name="Google Shape;119;p16">
            <a:extLst>
              <a:ext uri="{FF2B5EF4-FFF2-40B4-BE49-F238E27FC236}">
                <a16:creationId xmlns:a16="http://schemas.microsoft.com/office/drawing/2014/main" id="{9DF3ABE3-FA55-4DFE-B71D-8158A548EF8A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074738"/>
            <a:ext cx="8812212" cy="369887"/>
            <a:chOff x="165590" y="931764"/>
            <a:chExt cx="8812820" cy="399265"/>
          </a:xfrm>
        </p:grpSpPr>
        <p:sp>
          <p:nvSpPr>
            <p:cNvPr id="120" name="Google Shape;120;p16">
              <a:extLst>
                <a:ext uri="{FF2B5EF4-FFF2-40B4-BE49-F238E27FC236}">
                  <a16:creationId xmlns:a16="http://schemas.microsoft.com/office/drawing/2014/main" id="{91F3AF09-F81A-45FD-98FD-C1B24D2B8039}"/>
                </a:ext>
              </a:extLst>
            </p:cNvPr>
            <p:cNvSpPr/>
            <p:nvPr/>
          </p:nvSpPr>
          <p:spPr>
            <a:xfrm>
              <a:off x="165590" y="931764"/>
              <a:ext cx="1801936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Sprint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>
              <a:extLst>
                <a:ext uri="{FF2B5EF4-FFF2-40B4-BE49-F238E27FC236}">
                  <a16:creationId xmlns:a16="http://schemas.microsoft.com/office/drawing/2014/main" id="{16D50D40-C483-4153-8BAD-6B9F2357DC0A}"/>
                </a:ext>
              </a:extLst>
            </p:cNvPr>
            <p:cNvSpPr/>
            <p:nvPr/>
          </p:nvSpPr>
          <p:spPr>
            <a:xfrm>
              <a:off x="1967526" y="931764"/>
              <a:ext cx="5570922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Milestone Goals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>
              <a:extLst>
                <a:ext uri="{FF2B5EF4-FFF2-40B4-BE49-F238E27FC236}">
                  <a16:creationId xmlns:a16="http://schemas.microsoft.com/office/drawing/2014/main" id="{39BAAD64-771A-4236-B294-C1E54B533964}"/>
                </a:ext>
              </a:extLst>
            </p:cNvPr>
            <p:cNvSpPr/>
            <p:nvPr/>
          </p:nvSpPr>
          <p:spPr>
            <a:xfrm>
              <a:off x="7538449" y="931764"/>
              <a:ext cx="1439961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Presentation 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2" name="Google Shape;123;p16">
            <a:extLst>
              <a:ext uri="{FF2B5EF4-FFF2-40B4-BE49-F238E27FC236}">
                <a16:creationId xmlns:a16="http://schemas.microsoft.com/office/drawing/2014/main" id="{36DB8148-8990-4FDC-A0CE-6969987360B5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436688"/>
            <a:ext cx="8812212" cy="1328737"/>
            <a:chOff x="165590" y="1331029"/>
            <a:chExt cx="8812820" cy="1328231"/>
          </a:xfrm>
        </p:grpSpPr>
        <p:sp>
          <p:nvSpPr>
            <p:cNvPr id="7189" name="Google Shape;124;p16">
              <a:extLst>
                <a:ext uri="{FF2B5EF4-FFF2-40B4-BE49-F238E27FC236}">
                  <a16:creationId xmlns:a16="http://schemas.microsoft.com/office/drawing/2014/main" id="{8EB20211-138E-4B34-9DA2-42FBD7478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Definition and Project Plans</a:t>
              </a:r>
              <a:endParaRPr lang="en-US" altLang="en-US"/>
            </a:p>
          </p:txBody>
        </p:sp>
        <p:sp>
          <p:nvSpPr>
            <p:cNvPr id="7190" name="Google Shape;125;p16">
              <a:extLst>
                <a:ext uri="{FF2B5EF4-FFF2-40B4-BE49-F238E27FC236}">
                  <a16:creationId xmlns:a16="http://schemas.microsoft.com/office/drawing/2014/main" id="{A3290B3D-EB70-4713-860E-B3E23614D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29"/>
              <a:ext cx="557071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(decision)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Understanding of complexity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data source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analytics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schedule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Participant roles assigned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mitigation plan</a:t>
              </a:r>
            </a:p>
          </p:txBody>
        </p:sp>
        <p:sp>
          <p:nvSpPr>
            <p:cNvPr id="7191" name="Google Shape;126;p16">
              <a:extLst>
                <a:ext uri="{FF2B5EF4-FFF2-40B4-BE49-F238E27FC236}">
                  <a16:creationId xmlns:a16="http://schemas.microsoft.com/office/drawing/2014/main" id="{5DBE2515-0A26-4332-9E6A-77ABEBAD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1328231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28 May; Full Sprint 4 Jun</a:t>
              </a:r>
              <a:endParaRPr lang="en-US" altLang="en-US"/>
            </a:p>
            <a:p>
              <a:pPr eaLnBrk="1" hangingPunct="1"/>
              <a:endParaRPr lang="en-US" altLang="en-US" sz="16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3" name="Google Shape;127;p16">
            <a:extLst>
              <a:ext uri="{FF2B5EF4-FFF2-40B4-BE49-F238E27FC236}">
                <a16:creationId xmlns:a16="http://schemas.microsoft.com/office/drawing/2014/main" id="{04F18F3C-815B-496D-B0CB-3F0760DAFD7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2765425"/>
            <a:ext cx="8812212" cy="866775"/>
            <a:chOff x="165590" y="1331029"/>
            <a:chExt cx="8812820" cy="619761"/>
          </a:xfrm>
        </p:grpSpPr>
        <p:sp>
          <p:nvSpPr>
            <p:cNvPr id="7186" name="Google Shape;128;p16">
              <a:extLst>
                <a:ext uri="{FF2B5EF4-FFF2-40B4-BE49-F238E27FC236}">
                  <a16:creationId xmlns:a16="http://schemas.microsoft.com/office/drawing/2014/main" id="{2C3F992E-99C4-42B4-B793-0111FB517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Sets</a:t>
              </a:r>
              <a:endParaRPr lang="en-US" altLang="en-US"/>
            </a:p>
          </p:txBody>
        </p:sp>
        <p:sp>
          <p:nvSpPr>
            <p:cNvPr id="7187" name="Google Shape;129;p16">
              <a:extLst>
                <a:ext uri="{FF2B5EF4-FFF2-40B4-BE49-F238E27FC236}">
                  <a16:creationId xmlns:a16="http://schemas.microsoft.com/office/drawing/2014/main" id="{78828B52-B68F-4D4A-9DEF-6EE3CA363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587627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located and accessed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processing underway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8" name="Google Shape;130;p16">
              <a:extLst>
                <a:ext uri="{FF2B5EF4-FFF2-40B4-BE49-F238E27FC236}">
                  <a16:creationId xmlns:a16="http://schemas.microsoft.com/office/drawing/2014/main" id="{10C39C13-EC33-4025-9058-BEC08C706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11 Jun;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18 Jun</a:t>
              </a:r>
              <a:endParaRPr lang="en-US" altLang="en-US" sz="12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4" name="Google Shape;131;p16">
            <a:extLst>
              <a:ext uri="{FF2B5EF4-FFF2-40B4-BE49-F238E27FC236}">
                <a16:creationId xmlns:a16="http://schemas.microsoft.com/office/drawing/2014/main" id="{5AAC4553-2C7F-4A3A-B986-50185553ED29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3589338"/>
            <a:ext cx="8812212" cy="804862"/>
            <a:chOff x="165590" y="1331029"/>
            <a:chExt cx="8812820" cy="874397"/>
          </a:xfrm>
        </p:grpSpPr>
        <p:sp>
          <p:nvSpPr>
            <p:cNvPr id="7183" name="Google Shape;132;p16">
              <a:extLst>
                <a:ext uri="{FF2B5EF4-FFF2-40B4-BE49-F238E27FC236}">
                  <a16:creationId xmlns:a16="http://schemas.microsoft.com/office/drawing/2014/main" id="{A245D2CC-7149-4619-8D8A-A39B77E16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Analytics/algorithms</a:t>
              </a:r>
              <a:endParaRPr lang="en-US" altLang="en-US"/>
            </a:p>
          </p:txBody>
        </p:sp>
        <p:sp>
          <p:nvSpPr>
            <p:cNvPr id="7184" name="Google Shape;133;p16">
              <a:extLst>
                <a:ext uri="{FF2B5EF4-FFF2-40B4-BE49-F238E27FC236}">
                  <a16:creationId xmlns:a16="http://schemas.microsoft.com/office/drawing/2014/main" id="{D3C552CB-DF24-498D-B3BD-7E123812C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874396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Algorithms defined and coded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applications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5" name="Google Shape;134;p16">
              <a:extLst>
                <a:ext uri="{FF2B5EF4-FFF2-40B4-BE49-F238E27FC236}">
                  <a16:creationId xmlns:a16="http://schemas.microsoft.com/office/drawing/2014/main" id="{0C07D618-EFF8-493C-AE0E-5237552BC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25 Jun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&amp; 2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9 Jul</a:t>
              </a:r>
              <a:endParaRPr lang="en-US" altLang="en-US"/>
            </a:p>
          </p:txBody>
        </p:sp>
      </p:grpSp>
      <p:grpSp>
        <p:nvGrpSpPr>
          <p:cNvPr id="7175" name="Google Shape;135;p16">
            <a:extLst>
              <a:ext uri="{FF2B5EF4-FFF2-40B4-BE49-F238E27FC236}">
                <a16:creationId xmlns:a16="http://schemas.microsoft.com/office/drawing/2014/main" id="{42CE4B86-164C-4F9B-913D-65283973B92B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4381500"/>
            <a:ext cx="8812212" cy="852488"/>
            <a:chOff x="165590" y="1713870"/>
            <a:chExt cx="8812820" cy="839789"/>
          </a:xfrm>
        </p:grpSpPr>
        <p:sp>
          <p:nvSpPr>
            <p:cNvPr id="7180" name="Google Shape;136;p16">
              <a:extLst>
                <a:ext uri="{FF2B5EF4-FFF2-40B4-BE49-F238E27FC236}">
                  <a16:creationId xmlns:a16="http://schemas.microsoft.com/office/drawing/2014/main" id="{7492639C-BEC7-42C9-B772-A80CA0553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713870"/>
              <a:ext cx="1802420" cy="834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Visualizations</a:t>
              </a:r>
              <a:endParaRPr lang="en-US" altLang="en-US"/>
            </a:p>
          </p:txBody>
        </p:sp>
        <p:sp>
          <p:nvSpPr>
            <p:cNvPr id="7181" name="Google Shape;137;p16">
              <a:extLst>
                <a:ext uri="{FF2B5EF4-FFF2-40B4-BE49-F238E27FC236}">
                  <a16:creationId xmlns:a16="http://schemas.microsoft.com/office/drawing/2014/main" id="{BAE4547F-60A2-4B10-B8E3-7A8DD06DF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744009"/>
              <a:ext cx="557071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concepts defined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implemented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2" name="Google Shape;138;p16">
              <a:extLst>
                <a:ext uri="{FF2B5EF4-FFF2-40B4-BE49-F238E27FC236}">
                  <a16:creationId xmlns:a16="http://schemas.microsoft.com/office/drawing/2014/main" id="{C0600663-0B97-4E9D-BEC4-56063837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744009"/>
              <a:ext cx="143969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16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23 Jul</a:t>
              </a:r>
              <a:endParaRPr lang="en-US" altLang="en-US"/>
            </a:p>
          </p:txBody>
        </p:sp>
      </p:grpSp>
      <p:sp>
        <p:nvSpPr>
          <p:cNvPr id="7176" name="Google Shape;139;p16">
            <a:extLst>
              <a:ext uri="{FF2B5EF4-FFF2-40B4-BE49-F238E27FC236}">
                <a16:creationId xmlns:a16="http://schemas.microsoft.com/office/drawing/2014/main" id="{9E263C28-30A3-4993-A13C-D5CD79E3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3556000"/>
            <a:ext cx="8812212" cy="866775"/>
          </a:xfrm>
          <a:prstGeom prst="rect">
            <a:avLst/>
          </a:prstGeom>
          <a:noFill/>
          <a:ln w="539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7177" name="Google Shape;140;p16">
            <a:extLst>
              <a:ext uri="{FF2B5EF4-FFF2-40B4-BE49-F238E27FC236}">
                <a16:creationId xmlns:a16="http://schemas.microsoft.com/office/drawing/2014/main" id="{69058DFA-9C52-420F-A38E-E7ED7E371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1174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Project Sprints</a:t>
            </a:r>
            <a:endParaRPr lang="en-US" altLang="en-US">
              <a:cs typeface="Helvetica Neue" charset="0"/>
            </a:endParaRPr>
          </a:p>
        </p:txBody>
      </p:sp>
      <p:sp>
        <p:nvSpPr>
          <p:cNvPr id="7178" name="Google Shape;141;p16">
            <a:extLst>
              <a:ext uri="{FF2B5EF4-FFF2-40B4-BE49-F238E27FC236}">
                <a16:creationId xmlns:a16="http://schemas.microsoft.com/office/drawing/2014/main" id="{7D71D5D1-40DB-44A7-A140-7495D2C74DE6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E00C117-8E48-4E98-AD36-034E6B5F8512}" type="slidenum">
              <a:rPr lang="en-US" altLang="en-US" smtClean="0"/>
              <a:pPr>
                <a:defRPr/>
              </a:pPr>
              <a:t>3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0CF859B-5287-4C30-B7DA-3B746B3A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29AB-AEC0-4AF5-8209-7DDD132A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E39-4156-F74F-A266-289F9D7958A6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22624F-F0F0-4386-AD54-6B72323B4731}"/>
              </a:ext>
            </a:extLst>
          </p:cNvPr>
          <p:cNvSpPr txBox="1">
            <a:spLocks/>
          </p:cNvSpPr>
          <p:nvPr/>
        </p:nvSpPr>
        <p:spPr>
          <a:xfrm>
            <a:off x="235976" y="152608"/>
            <a:ext cx="2979388" cy="714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>
              <a:spcBef>
                <a:spcPts val="0"/>
              </a:spcBef>
            </a:pPr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 Schedule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E41B89E-4E4E-4FA3-85EA-58E3EAA90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24" y="1403777"/>
            <a:ext cx="34401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Project Timeline:</a:t>
            </a:r>
            <a:endParaRPr lang="en-US" alt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Project Scope – Development.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Aided by learning 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A1C45-F28D-48DA-AD2A-DA3EE863A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7CEB59-9BB7-4909-8AA1-039FA9264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51" y="2261947"/>
            <a:ext cx="10402677" cy="21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3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>
            <a:extLst>
              <a:ext uri="{FF2B5EF4-FFF2-40B4-BE49-F238E27FC236}">
                <a16:creationId xmlns:a16="http://schemas.microsoft.com/office/drawing/2014/main" id="{8C368AA8-7126-4CB9-9CC8-870334F46950}"/>
              </a:ext>
            </a:extLst>
          </p:cNvPr>
          <p:cNvSpPr/>
          <p:nvPr/>
        </p:nvSpPr>
        <p:spPr>
          <a:xfrm>
            <a:off x="579438" y="1216025"/>
            <a:ext cx="9772650" cy="27400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Core Project Scope – Develop algorithms for image classification and object detection</a:t>
            </a:r>
          </a:p>
          <a:p>
            <a:endParaRPr lang="en-US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Show your research and deep dive into proposed models and algorithms. 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Show the mathematics and statistics supporting your algorithms.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Show your implementations and comparison of algorithms.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Test and validate your model with actual historical observations.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Discuss what metrics you would use to assert your results.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Present your incremental and final results.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Early presentation and visualization effort.</a:t>
            </a:r>
          </a:p>
          <a:p>
            <a:pPr marL="342900" indent="-209550" eaLnBrk="1" fontAlgn="auto" hangingPunct="1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/>
            </a:pPr>
            <a:endParaRPr sz="24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0" name="Google Shape;150;p17">
            <a:extLst>
              <a:ext uri="{FF2B5EF4-FFF2-40B4-BE49-F238E27FC236}">
                <a16:creationId xmlns:a16="http://schemas.microsoft.com/office/drawing/2014/main" id="{E23CAF02-32E4-4262-9529-D97EC8020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Sprint Goals</a:t>
            </a:r>
            <a:endParaRPr lang="en-US" altLang="en-US">
              <a:cs typeface="Helvetica Neue" charset="0"/>
            </a:endParaRPr>
          </a:p>
        </p:txBody>
      </p:sp>
      <p:sp>
        <p:nvSpPr>
          <p:cNvPr id="9221" name="Google Shape;151;p17">
            <a:extLst>
              <a:ext uri="{FF2B5EF4-FFF2-40B4-BE49-F238E27FC236}">
                <a16:creationId xmlns:a16="http://schemas.microsoft.com/office/drawing/2014/main" id="{D68DE49A-9327-4E8C-8819-F55BD3A41A7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5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7A53C-86A4-4579-B242-A9B1057D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513238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Algorithm Development Status 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6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85F4EA-89D7-4317-9893-D93AB0A33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39697"/>
              </p:ext>
            </p:extLst>
          </p:nvPr>
        </p:nvGraphicFramePr>
        <p:xfrm>
          <a:off x="200484" y="1010669"/>
          <a:ext cx="10670890" cy="3557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9443">
                  <a:extLst>
                    <a:ext uri="{9D8B030D-6E8A-4147-A177-3AD203B41FA5}">
                      <a16:colId xmlns:a16="http://schemas.microsoft.com/office/drawing/2014/main" val="452695344"/>
                    </a:ext>
                  </a:extLst>
                </a:gridCol>
                <a:gridCol w="4008711">
                  <a:extLst>
                    <a:ext uri="{9D8B030D-6E8A-4147-A177-3AD203B41FA5}">
                      <a16:colId xmlns:a16="http://schemas.microsoft.com/office/drawing/2014/main" val="2961552767"/>
                    </a:ext>
                  </a:extLst>
                </a:gridCol>
                <a:gridCol w="3852736">
                  <a:extLst>
                    <a:ext uri="{9D8B030D-6E8A-4147-A177-3AD203B41FA5}">
                      <a16:colId xmlns:a16="http://schemas.microsoft.com/office/drawing/2014/main" val="2851759138"/>
                    </a:ext>
                  </a:extLst>
                </a:gridCol>
              </a:tblGrid>
              <a:tr h="375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Deep Learning architectures to explore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Updates Sprint 3 – Week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Plans for Sprint 3 – Week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13607626"/>
                  </a:ext>
                </a:extLst>
              </a:tr>
              <a:tr h="448990">
                <a:tc>
                  <a:txBody>
                    <a:bodyPr/>
                    <a:lstStyle/>
                    <a:p>
                      <a:pPr marL="0" marR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CNN </a:t>
                      </a:r>
                      <a:endParaRPr lang="en-US" sz="1100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Initial implementation of CNN with 4 convolution layer and one Dense layer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 run </a:t>
                      </a:r>
                      <a:r>
                        <a:rPr lang="en-US" sz="1200" dirty="0">
                          <a:effectLst/>
                        </a:rPr>
                        <a:t>with full dataset on Argo.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Modify/optimize algorithm for better accuracy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6140283"/>
                  </a:ext>
                </a:extLst>
              </a:tr>
              <a:tr h="537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Hybrid CNN-ELM - Image Classification</a:t>
                      </a:r>
                      <a:endParaRPr lang="en-US" sz="1050" dirty="0">
                        <a:effectLst/>
                      </a:endParaRPr>
                    </a:p>
                    <a:p>
                      <a:pPr marL="228600" marR="0" indent="-2286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hybrid model consisting of a Deep Convolutional feature extractor and the Extreme Learning Machine.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algorithm and start coding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536261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Mask R-CNN - Image Segmentation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Detects objects in the image while simultaneously generating a high-quality segmentation mask for each instance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algorithm  and start coding</a:t>
                      </a: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91995452"/>
                  </a:ext>
                </a:extLst>
              </a:tr>
              <a:tr h="630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Faster R-CNN with different Hyper parameter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algorithm and start coding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4550413"/>
                  </a:ext>
                </a:extLst>
              </a:tr>
              <a:tr h="92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YOLO (You only look once)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algorithm and start coding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0678377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SSD (Single shot Multi-box detection)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algorithm and start coding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704956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2;p23">
            <a:extLst>
              <a:ext uri="{FF2B5EF4-FFF2-40B4-BE49-F238E27FC236}">
                <a16:creationId xmlns:a16="http://schemas.microsoft.com/office/drawing/2014/main" id="{68590008-B1BD-44EC-B301-4BAC4BA19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660876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Understanding Basic CNN &amp; R-CNN</a:t>
            </a:r>
            <a:endParaRPr lang="en-US" altLang="en-US" dirty="0">
              <a:cs typeface="Helvetica Neue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7A31A-8BC4-4F8A-8021-7DD2BD1C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65E0C-AD59-4D92-B96C-7DDE7D37529C}"/>
              </a:ext>
            </a:extLst>
          </p:cNvPr>
          <p:cNvSpPr txBox="1"/>
          <p:nvPr/>
        </p:nvSpPr>
        <p:spPr>
          <a:xfrm>
            <a:off x="457199" y="1306197"/>
            <a:ext cx="103441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CNN: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Convolutional layer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Pooling layer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R-CNN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 the image generates 1K~2K candidate regions.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For each candidate area, use the depth network to extract features.</a:t>
            </a:r>
            <a:br>
              <a:rPr lang="en-US" altLang="zh-CN" dirty="0"/>
            </a:br>
            <a:r>
              <a:rPr lang="en-US" altLang="zh-CN" dirty="0"/>
              <a:t>The features are fed into SVM classifiers of each class to determine whether they belong to this class.</a:t>
            </a:r>
            <a:br>
              <a:rPr lang="en-US" altLang="zh-CN" dirty="0"/>
            </a:br>
            <a:r>
              <a:rPr lang="en-US" altLang="zh-CN" dirty="0"/>
              <a:t>Use regressors to fine-tune candidate box positions.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9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8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E98083-117D-4DD5-94B0-DBFDC43E0AB3}"/>
              </a:ext>
            </a:extLst>
          </p:cNvPr>
          <p:cNvSpPr/>
          <p:nvPr/>
        </p:nvSpPr>
        <p:spPr>
          <a:xfrm>
            <a:off x="422062" y="1228809"/>
            <a:ext cx="10435766" cy="861678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Neurons (Activation functions)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Perceptrons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Sigmoid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functions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Quadratic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Cross-Entropy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Descent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 size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order functions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 overfitting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L1/L2 norms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 of weights (and other factors)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Glorot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-normal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Glorot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-uniform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Max-pooling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Flatten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68142-5343-4C56-96E8-3CE049172B91}"/>
              </a:ext>
            </a:extLst>
          </p:cNvPr>
          <p:cNvSpPr txBox="1"/>
          <p:nvPr/>
        </p:nvSpPr>
        <p:spPr>
          <a:xfrm>
            <a:off x="495300" y="806450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Basic Concepts:</a:t>
            </a:r>
          </a:p>
        </p:txBody>
      </p:sp>
    </p:spTree>
    <p:extLst>
      <p:ext uri="{BB962C8B-B14F-4D97-AF65-F5344CB8AC3E}">
        <p14:creationId xmlns:p14="http://schemas.microsoft.com/office/powerpoint/2010/main" val="151900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5782876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Testing and Validation of models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9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49966-D355-41CD-9668-5900A6631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61" y="1586576"/>
            <a:ext cx="4015607" cy="2792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B75855-D3F9-480F-BD81-83D826B727A5}"/>
              </a:ext>
            </a:extLst>
          </p:cNvPr>
          <p:cNvSpPr/>
          <p:nvPr/>
        </p:nvSpPr>
        <p:spPr>
          <a:xfrm>
            <a:off x="201612" y="4457601"/>
            <a:ext cx="960677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15840/16269 [============================&gt;.] - ETA: 0s - loss: 0.4170 - acc: 0.8824</a:t>
            </a:r>
          </a:p>
          <a:p>
            <a:r>
              <a:rPr lang="en-US" sz="1200" dirty="0"/>
              <a:t>15904/16269 [============================&gt;.] - ETA: 0s - loss: 0.4165 - acc: 0.8826</a:t>
            </a:r>
          </a:p>
          <a:p>
            <a:r>
              <a:rPr lang="en-US" sz="1200" dirty="0"/>
              <a:t>15968/16269 [============================&gt;.] - ETA: 0s - loss: 0.4179 - acc: 0.8822</a:t>
            </a:r>
          </a:p>
          <a:p>
            <a:r>
              <a:rPr lang="en-US" sz="1200" dirty="0"/>
              <a:t>16032/16269 [============================&gt;.] - ETA: 0s - loss: 0.4173 - acc: 0.8823</a:t>
            </a:r>
          </a:p>
          <a:p>
            <a:r>
              <a:rPr lang="en-US" sz="1200" dirty="0"/>
              <a:t>16096/16269 [============================&gt;.] - ETA: 0s - loss: 0.4181 - acc: 0.8823</a:t>
            </a:r>
          </a:p>
          <a:p>
            <a:r>
              <a:rPr lang="en-US" sz="1200" dirty="0"/>
              <a:t>16160/16269 [============================&gt;.] - ETA: 0s - loss: 0.4180 - acc: 0.8822</a:t>
            </a:r>
          </a:p>
          <a:p>
            <a:r>
              <a:rPr lang="en-US" sz="1200" dirty="0"/>
              <a:t>16224/16269 [============================&gt;.] - ETA: 0s - loss: 0.4179 - acc: 0.8821</a:t>
            </a:r>
          </a:p>
          <a:p>
            <a:r>
              <a:rPr lang="en-US" sz="1200" dirty="0"/>
              <a:t>16269/16269 [==============================] - 14s 886us/step - loss: 0.4183 - acc: 0.8822 - </a:t>
            </a:r>
            <a:r>
              <a:rPr lang="en-US" sz="1200" dirty="0" err="1"/>
              <a:t>val_loss</a:t>
            </a:r>
            <a:r>
              <a:rPr lang="en-US" sz="1200" dirty="0"/>
              <a:t>: 0.8011 - </a:t>
            </a:r>
            <a:r>
              <a:rPr lang="en-US" sz="1200" dirty="0" err="1"/>
              <a:t>val_acc</a:t>
            </a:r>
            <a:r>
              <a:rPr lang="en-US" sz="1200" dirty="0"/>
              <a:t>: 0.8318</a:t>
            </a:r>
          </a:p>
          <a:p>
            <a:r>
              <a:rPr lang="en-US" sz="1200" dirty="0"/>
              <a:t>Test loss: 0.8010630374667288</a:t>
            </a:r>
          </a:p>
          <a:p>
            <a:r>
              <a:rPr lang="en-US" sz="1200" dirty="0"/>
              <a:t>Test accuracy: 0.8317659352972548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9F526-BC1F-4711-884B-E4EFC00CD9D7}"/>
              </a:ext>
            </a:extLst>
          </p:cNvPr>
          <p:cNvSpPr txBox="1"/>
          <p:nvPr/>
        </p:nvSpPr>
        <p:spPr>
          <a:xfrm>
            <a:off x="200484" y="1085334"/>
            <a:ext cx="207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85009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709</Words>
  <Application>Microsoft Office PowerPoint</Application>
  <PresentationFormat>Widescreen</PresentationFormat>
  <Paragraphs>172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Helvetica Neue</vt:lpstr>
      <vt:lpstr>Microsoft Sans Serif</vt:lpstr>
      <vt:lpstr>Noto Sans Symbols</vt:lpstr>
      <vt:lpstr>Symbol</vt:lpstr>
      <vt:lpstr>Wingdings</vt:lpstr>
      <vt:lpstr>Office Theme</vt:lpstr>
      <vt:lpstr>Image Detection of  Simpsons Characters</vt:lpstr>
      <vt:lpstr>Analytics /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Detection of  Simpsons Characters</dc:title>
  <dc:creator>mprasad4</dc:creator>
  <cp:lastModifiedBy>mprasad4</cp:lastModifiedBy>
  <cp:revision>73</cp:revision>
  <dcterms:created xsi:type="dcterms:W3CDTF">2019-06-16T22:01:32Z</dcterms:created>
  <dcterms:modified xsi:type="dcterms:W3CDTF">2019-06-24T01:26:42Z</dcterms:modified>
</cp:coreProperties>
</file>