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7"/>
  </p:notesMasterIdLst>
  <p:handoutMasterIdLst>
    <p:handoutMasterId r:id="rId28"/>
  </p:handoutMasterIdLst>
  <p:sldIdLst>
    <p:sldId id="265" r:id="rId2"/>
    <p:sldId id="306" r:id="rId3"/>
    <p:sldId id="319" r:id="rId4"/>
    <p:sldId id="341" r:id="rId5"/>
    <p:sldId id="342" r:id="rId6"/>
    <p:sldId id="343" r:id="rId7"/>
    <p:sldId id="336" r:id="rId8"/>
    <p:sldId id="344" r:id="rId9"/>
    <p:sldId id="346" r:id="rId10"/>
    <p:sldId id="345" r:id="rId11"/>
    <p:sldId id="347" r:id="rId12"/>
    <p:sldId id="353" r:id="rId13"/>
    <p:sldId id="348" r:id="rId14"/>
    <p:sldId id="340" r:id="rId15"/>
    <p:sldId id="351" r:id="rId16"/>
    <p:sldId id="349" r:id="rId17"/>
    <p:sldId id="350" r:id="rId18"/>
    <p:sldId id="352" r:id="rId19"/>
    <p:sldId id="324" r:id="rId20"/>
    <p:sldId id="313" r:id="rId21"/>
    <p:sldId id="316" r:id="rId22"/>
    <p:sldId id="317" r:id="rId23"/>
    <p:sldId id="318" r:id="rId24"/>
    <p:sldId id="261" r:id="rId25"/>
    <p:sldId id="32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5896" autoAdjust="0"/>
  </p:normalViewPr>
  <p:slideViewPr>
    <p:cSldViewPr snapToGrid="0">
      <p:cViewPr varScale="1">
        <p:scale>
          <a:sx n="101" d="100"/>
          <a:sy n="101" d="100"/>
        </p:scale>
        <p:origin x="126" y="3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4" d="100"/>
          <a:sy n="104" d="100"/>
        </p:scale>
        <p:origin x="-346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9F613F-EF15-4430-99F1-9BA49C038A24}" type="datetimeFigureOut">
              <a:rPr lang="en-US" smtClean="0"/>
              <a:pPr/>
              <a:t>7/14/2014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FF8B31-9FC5-4935-8317-BA720C529F2A}" type="slidenum">
              <a:rPr lang="en-US" smtClean="0"/>
              <a:pPr/>
              <a:t>‹#›</a:t>
            </a:fld>
            <a:endParaRPr lang="en-US"/>
          </a:p>
        </p:txBody>
      </p:sp>
    </p:spTree>
    <p:extLst>
      <p:ext uri="{BB962C8B-B14F-4D97-AF65-F5344CB8AC3E}">
        <p14:creationId xmlns:p14="http://schemas.microsoft.com/office/powerpoint/2010/main" val="2111588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72018-6164-4CAD-821C-5D5B181DFFCC}" type="datetimeFigureOut">
              <a:rPr lang="en-US" smtClean="0"/>
              <a:pPr/>
              <a:t>7/14/2014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A0B54-C7CF-4C82-83B1-9C3667F967F1}" type="slidenum">
              <a:rPr lang="en-US" smtClean="0"/>
              <a:pPr/>
              <a:t>‹#›</a:t>
            </a:fld>
            <a:endParaRPr lang="en-US"/>
          </a:p>
        </p:txBody>
      </p:sp>
    </p:spTree>
    <p:extLst>
      <p:ext uri="{BB962C8B-B14F-4D97-AF65-F5344CB8AC3E}">
        <p14:creationId xmlns:p14="http://schemas.microsoft.com/office/powerpoint/2010/main" val="142424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AA0B54-C7CF-4C82-83B1-9C3667F967F1}" type="slidenum">
              <a:rPr lang="en-US" smtClean="0"/>
              <a:pPr/>
              <a:t>1</a:t>
            </a:fld>
            <a:endParaRPr lang="en-US"/>
          </a:p>
        </p:txBody>
      </p:sp>
    </p:spTree>
    <p:extLst>
      <p:ext uri="{BB962C8B-B14F-4D97-AF65-F5344CB8AC3E}">
        <p14:creationId xmlns:p14="http://schemas.microsoft.com/office/powerpoint/2010/main" val="231655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http://www.embarcadero.com/rad-in-action/no-app-is-an-Island</a:t>
            </a:r>
          </a:p>
          <a:p>
            <a:r>
              <a:rPr lang="pl-PL" dirty="0" smtClean="0"/>
              <a:t>Cary Jensen </a:t>
            </a:r>
            <a:r>
              <a:rPr lang="pl-PL" dirty="0" err="1" smtClean="0"/>
              <a:t>webinar</a:t>
            </a:r>
            <a:r>
              <a:rPr lang="pl-PL" dirty="0" smtClean="0"/>
              <a:t> with </a:t>
            </a:r>
            <a:r>
              <a:rPr lang="pl-PL" dirty="0" err="1" smtClean="0"/>
              <a:t>whitepaper</a:t>
            </a:r>
            <a:r>
              <a:rPr lang="pl-PL" dirty="0" smtClean="0"/>
              <a:t> and </a:t>
            </a:r>
            <a:r>
              <a:rPr lang="pl-PL" dirty="0" err="1" smtClean="0"/>
              <a:t>numerous</a:t>
            </a:r>
            <a:r>
              <a:rPr lang="pl-PL" baseline="0" dirty="0" smtClean="0"/>
              <a:t> </a:t>
            </a:r>
            <a:r>
              <a:rPr lang="pl-PL" baseline="0" dirty="0" err="1" smtClean="0"/>
              <a:t>FireDAC</a:t>
            </a:r>
            <a:r>
              <a:rPr lang="pl-PL" baseline="0" dirty="0" smtClean="0"/>
              <a:t> demos for </a:t>
            </a:r>
            <a:r>
              <a:rPr lang="pl-PL" baseline="0" dirty="0" err="1" smtClean="0"/>
              <a:t>download</a:t>
            </a:r>
            <a:endParaRPr lang="pl-PL" dirty="0" smtClean="0"/>
          </a:p>
          <a:p>
            <a:endParaRPr lang="en-US" dirty="0"/>
          </a:p>
        </p:txBody>
      </p:sp>
      <p:sp>
        <p:nvSpPr>
          <p:cNvPr id="4" name="Slide Number Placeholder 3"/>
          <p:cNvSpPr>
            <a:spLocks noGrp="1"/>
          </p:cNvSpPr>
          <p:nvPr>
            <p:ph type="sldNum" sz="quarter" idx="10"/>
          </p:nvPr>
        </p:nvSpPr>
        <p:spPr/>
        <p:txBody>
          <a:bodyPr/>
          <a:lstStyle/>
          <a:p>
            <a:fld id="{E61E7B05-F66F-41CE-9A86-B93D755B0A6C}" type="slidenum">
              <a:rPr lang="en-US" smtClean="0"/>
              <a:pPr/>
              <a:t>7</a:t>
            </a:fld>
            <a:endParaRPr lang="en-US"/>
          </a:p>
        </p:txBody>
      </p:sp>
    </p:spTree>
    <p:extLst>
      <p:ext uri="{BB962C8B-B14F-4D97-AF65-F5344CB8AC3E}">
        <p14:creationId xmlns:p14="http://schemas.microsoft.com/office/powerpoint/2010/main" val="3182129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a:endParaRPr lang="en-US" sz="1400" dirty="0">
              <a:latin typeface="Arial" charset="0"/>
            </a:endParaRPr>
          </a:p>
        </p:txBody>
      </p:sp>
      <p:sp>
        <p:nvSpPr>
          <p:cNvPr id="4" name="Slide Number Placeholder 3"/>
          <p:cNvSpPr>
            <a:spLocks noGrp="1"/>
          </p:cNvSpPr>
          <p:nvPr>
            <p:ph type="sldNum" sz="quarter" idx="10"/>
          </p:nvPr>
        </p:nvSpPr>
        <p:spPr/>
        <p:txBody>
          <a:bodyPr/>
          <a:lstStyle/>
          <a:p>
            <a:fld id="{0AD1888E-B1CC-4AB9-886F-297252DA78B9}" type="slidenum">
              <a:rPr lang="en-US" smtClean="0"/>
              <a:pPr/>
              <a:t>16</a:t>
            </a:fld>
            <a:endParaRPr lang="en-US"/>
          </a:p>
        </p:txBody>
      </p:sp>
    </p:spTree>
    <p:extLst>
      <p:ext uri="{BB962C8B-B14F-4D97-AF65-F5344CB8AC3E}">
        <p14:creationId xmlns:p14="http://schemas.microsoft.com/office/powerpoint/2010/main" val="93363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suit different projects</a:t>
            </a:r>
            <a:r>
              <a:rPr lang="en-US" baseline="0" dirty="0" smtClean="0"/>
              <a:t> there are 4 key editions that fall into two categories. “Installed or Embedded”</a:t>
            </a:r>
          </a:p>
          <a:p>
            <a:endParaRPr lang="en-US" baseline="0" dirty="0" smtClean="0"/>
          </a:p>
          <a:p>
            <a:r>
              <a:rPr lang="en-US" baseline="0" dirty="0" smtClean="0"/>
              <a:t>1,2 Installed product</a:t>
            </a:r>
          </a:p>
          <a:p>
            <a:r>
              <a:rPr lang="en-US" baseline="0" dirty="0" smtClean="0"/>
              <a:t>3,4 Embedded product</a:t>
            </a:r>
          </a:p>
          <a:p>
            <a:endParaRPr lang="en-US" dirty="0"/>
          </a:p>
        </p:txBody>
      </p:sp>
      <p:sp>
        <p:nvSpPr>
          <p:cNvPr id="4" name="Slide Number Placeholder 3"/>
          <p:cNvSpPr>
            <a:spLocks noGrp="1"/>
          </p:cNvSpPr>
          <p:nvPr>
            <p:ph type="sldNum" sz="quarter" idx="10"/>
          </p:nvPr>
        </p:nvSpPr>
        <p:spPr/>
        <p:txBody>
          <a:bodyPr/>
          <a:lstStyle/>
          <a:p>
            <a:fld id="{9F5B8F16-948C-0347-AFA9-BC74A1B32573}" type="slidenum">
              <a:rPr lang="en-US" smtClean="0"/>
              <a:t>17</a:t>
            </a:fld>
            <a:endParaRPr lang="en-US"/>
          </a:p>
        </p:txBody>
      </p:sp>
    </p:spTree>
    <p:extLst>
      <p:ext uri="{BB962C8B-B14F-4D97-AF65-F5344CB8AC3E}">
        <p14:creationId xmlns:p14="http://schemas.microsoft.com/office/powerpoint/2010/main" val="308523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pic>
        <p:nvPicPr>
          <p:cNvPr id="128" name="Picture 1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0981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77112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Vertical Title 1"/>
          <p:cNvSpPr>
            <a:spLocks noGrp="1"/>
          </p:cNvSpPr>
          <p:nvPr>
            <p:ph type="title" orient="vert"/>
          </p:nvPr>
        </p:nvSpPr>
        <p:spPr>
          <a:xfrm>
            <a:off x="10364311" y="274640"/>
            <a:ext cx="1371957"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06493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ransition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ctrTitle"/>
          </p:nvPr>
        </p:nvSpPr>
        <p:spPr>
          <a:xfrm>
            <a:off x="5701552" y="3375166"/>
            <a:ext cx="6086791" cy="1151597"/>
          </a:xfrm>
        </p:spPr>
        <p:txBody>
          <a:bodyPr anchor="b">
            <a:normAutofit/>
          </a:bodyPr>
          <a:lstStyle>
            <a:lvl1pPr algn="r">
              <a:lnSpc>
                <a:spcPct val="85000"/>
              </a:lnSpc>
              <a:defRPr sz="4000" b="1" spc="-50" baseline="0">
                <a:solidFill>
                  <a:schemeClr val="bg1"/>
                </a:solidFill>
                <a:latin typeface="Eras Light ITC" panose="020B04020305040208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528050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ctrTitle"/>
          </p:nvPr>
        </p:nvSpPr>
        <p:spPr>
          <a:xfrm>
            <a:off x="4464424" y="3375166"/>
            <a:ext cx="7323920" cy="1151597"/>
          </a:xfrm>
        </p:spPr>
        <p:txBody>
          <a:bodyPr anchor="b">
            <a:normAutofit/>
          </a:bodyPr>
          <a:lstStyle>
            <a:lvl1pPr algn="r">
              <a:lnSpc>
                <a:spcPct val="85000"/>
              </a:lnSpc>
              <a:defRPr sz="4000" b="1" spc="-50" baseline="0">
                <a:solidFill>
                  <a:schemeClr val="bg1"/>
                </a:solidFill>
                <a:latin typeface="Eras Light ITC" panose="020B04020305040208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4464424" y="4701637"/>
            <a:ext cx="7323919" cy="818636"/>
          </a:xfrm>
        </p:spPr>
        <p:txBody>
          <a:bodyPr lIns="91440" rIns="91440">
            <a:normAutofit/>
          </a:bodyPr>
          <a:lstStyle>
            <a:lvl1pPr marL="0" indent="0" algn="r">
              <a:buNone/>
              <a:defRPr sz="2400" b="1" cap="all" spc="200" baseline="0">
                <a:solidFill>
                  <a:schemeClr val="bg1"/>
                </a:solidFill>
                <a:latin typeface="Eras Light ITC" panose="020B04020305040208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4987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56568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2201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7/14/2014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7645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7/14/2014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7377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7/14/2014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7994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26505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33291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7/14/2014</a:t>
            </a:fld>
            <a:endParaRPr/>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2183964979"/>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64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09" y="1905000"/>
            <a:ext cx="10413817" cy="2667000"/>
          </a:xfrm>
        </p:spPr>
        <p:txBody>
          <a:bodyPr>
            <a:noAutofit/>
          </a:bodyPr>
          <a:lstStyle/>
          <a:p>
            <a:r>
              <a:rPr lang="en-US" b="1" dirty="0">
                <a:latin typeface="Eras Light ITC" panose="020B0402030504020804" pitchFamily="34" charset="0"/>
              </a:rPr>
              <a:t>Lesson </a:t>
            </a:r>
            <a:r>
              <a:rPr lang="en-US" b="1">
                <a:latin typeface="Eras Light ITC" panose="020B0402030504020804" pitchFamily="34" charset="0"/>
              </a:rPr>
              <a:t>3</a:t>
            </a:r>
            <a:r>
              <a:rPr lang="en-US" b="1" smtClean="0">
                <a:latin typeface="Eras Light ITC" panose="020B0402030504020804" pitchFamily="34" charset="0"/>
              </a:rPr>
              <a:t>:</a:t>
            </a:r>
            <a:br>
              <a:rPr lang="en-US" b="1" smtClean="0">
                <a:latin typeface="Eras Light ITC" panose="020B0402030504020804" pitchFamily="34" charset="0"/>
              </a:rPr>
            </a:br>
            <a:r>
              <a:rPr lang="en-US" b="1" smtClean="0">
                <a:latin typeface="Eras Light ITC" panose="020B0402030504020804" pitchFamily="34" charset="0"/>
              </a:rPr>
              <a:t>Accessing </a:t>
            </a:r>
            <a:r>
              <a:rPr lang="en-US" b="1" dirty="0" smtClean="0">
                <a:latin typeface="Eras Light ITC" panose="020B0402030504020804" pitchFamily="34" charset="0"/>
              </a:rPr>
              <a:t>Local Storage and Databases</a:t>
            </a:r>
            <a:endParaRPr lang="en-US" dirty="0"/>
          </a:p>
        </p:txBody>
      </p:sp>
      <p:sp>
        <p:nvSpPr>
          <p:cNvPr id="5" name="Text Placeholder 4"/>
          <p:cNvSpPr>
            <a:spLocks noGrp="1"/>
          </p:cNvSpPr>
          <p:nvPr>
            <p:ph type="body" idx="1"/>
          </p:nvPr>
        </p:nvSpPr>
        <p:spPr/>
        <p:txBody>
          <a:bodyPr>
            <a:normAutofit lnSpcReduction="10000"/>
          </a:bodyPr>
          <a:lstStyle/>
          <a:p>
            <a:r>
              <a:rPr lang="en-US" dirty="0"/>
              <a:t>David </a:t>
            </a:r>
            <a:r>
              <a:rPr lang="en-US" dirty="0" err="1"/>
              <a:t>Intersimone</a:t>
            </a:r>
            <a:r>
              <a:rPr lang="en-US" dirty="0"/>
              <a:t> “David I”</a:t>
            </a:r>
            <a:br>
              <a:rPr lang="en-US" dirty="0"/>
            </a:br>
            <a:r>
              <a:rPr lang="en-US" dirty="0"/>
              <a:t>Vice President of Developer </a:t>
            </a:r>
            <a:r>
              <a:rPr lang="en-US" dirty="0" smtClean="0"/>
              <a:t>Relations and </a:t>
            </a:r>
            <a:r>
              <a:rPr lang="en-US" dirty="0"/>
              <a:t>Chief </a:t>
            </a:r>
            <a:r>
              <a:rPr lang="en-US" dirty="0" smtClean="0"/>
              <a:t>Evangelist</a:t>
            </a:r>
          </a:p>
          <a:p>
            <a:r>
              <a:rPr lang="en-US" dirty="0" smtClean="0"/>
              <a:t>davidi@embarcadero.com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090" y="246813"/>
            <a:ext cx="6414277" cy="1414913"/>
          </a:xfrm>
          <a:prstGeom prst="rect">
            <a:avLst/>
          </a:prstGeom>
          <a:ln>
            <a:noFill/>
          </a:ln>
          <a:effectLst>
            <a:softEdge rad="112500"/>
          </a:effectLst>
        </p:spPr>
      </p:pic>
    </p:spTree>
    <p:extLst>
      <p:ext uri="{BB962C8B-B14F-4D97-AF65-F5344CB8AC3E}">
        <p14:creationId xmlns:p14="http://schemas.microsoft.com/office/powerpoint/2010/main" val="131782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TFDTable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TFDTable</a:t>
            </a:r>
            <a:r>
              <a:rPr lang="en-US" dirty="0"/>
              <a:t> has two main operation modes:</a:t>
            </a:r>
          </a:p>
          <a:p>
            <a:pPr lvl="1"/>
            <a:r>
              <a:rPr lang="en-US" dirty="0"/>
              <a:t>Live Data Window mode. Allows bidirectional navigation through large data volumes with a minimal memory usage.</a:t>
            </a:r>
          </a:p>
          <a:p>
            <a:pPr lvl="1"/>
            <a:r>
              <a:rPr lang="en-US" dirty="0"/>
              <a:t>Standard mode. This mode is similar to </a:t>
            </a:r>
            <a:r>
              <a:rPr lang="en-US" dirty="0" err="1"/>
              <a:t>TFDQuery</a:t>
            </a:r>
            <a:r>
              <a:rPr lang="en-US" dirty="0"/>
              <a:t>. </a:t>
            </a:r>
            <a:r>
              <a:rPr lang="en-US" dirty="0" err="1"/>
              <a:t>TFDTable</a:t>
            </a:r>
            <a:r>
              <a:rPr lang="en-US" dirty="0"/>
              <a:t> generates a single SELECT command and uses the result set to walk through table </a:t>
            </a:r>
            <a:r>
              <a:rPr lang="en-US" dirty="0" smtClean="0"/>
              <a:t>records.</a:t>
            </a:r>
          </a:p>
          <a:p>
            <a:r>
              <a:rPr lang="en-US" dirty="0" smtClean="0"/>
              <a:t>Live </a:t>
            </a:r>
            <a:r>
              <a:rPr lang="en-US" dirty="0"/>
              <a:t>Data Window </a:t>
            </a:r>
            <a:r>
              <a:rPr lang="en-US" dirty="0" smtClean="0"/>
              <a:t>Mode</a:t>
            </a:r>
          </a:p>
          <a:p>
            <a:pPr lvl="1"/>
            <a:r>
              <a:rPr lang="en-US" dirty="0" smtClean="0"/>
              <a:t>Queries </a:t>
            </a:r>
            <a:r>
              <a:rPr lang="en-US" dirty="0"/>
              <a:t>and keeps in memory only 2 * </a:t>
            </a:r>
            <a:r>
              <a:rPr lang="en-US" dirty="0" err="1"/>
              <a:t>FetchOptions.RowsetSize</a:t>
            </a:r>
            <a:r>
              <a:rPr lang="en-US" dirty="0"/>
              <a:t> of </a:t>
            </a:r>
            <a:r>
              <a:rPr lang="en-US" dirty="0" smtClean="0"/>
              <a:t>records.</a:t>
            </a:r>
          </a:p>
          <a:p>
            <a:pPr lvl="1"/>
            <a:r>
              <a:rPr lang="en-US" dirty="0" smtClean="0"/>
              <a:t>When </a:t>
            </a:r>
            <a:r>
              <a:rPr lang="en-US" dirty="0"/>
              <a:t>the application navigates through the table data, </a:t>
            </a:r>
            <a:r>
              <a:rPr lang="en-US" dirty="0" err="1"/>
              <a:t>FireDAC</a:t>
            </a:r>
            <a:r>
              <a:rPr lang="en-US" dirty="0"/>
              <a:t> automatically scrolls or positions the LDW to the required position</a:t>
            </a:r>
            <a:r>
              <a:rPr lang="en-US" dirty="0" smtClean="0"/>
              <a:t>.</a:t>
            </a:r>
            <a:endParaRPr lang="en-US" dirty="0"/>
          </a:p>
          <a:p>
            <a:pPr lvl="1"/>
            <a:r>
              <a:rPr lang="en-US" dirty="0"/>
              <a:t>Minimizes memory usage and allows you to work with large data volumes, similarly to an unidirectional dataset.</a:t>
            </a:r>
          </a:p>
          <a:p>
            <a:pPr lvl="1"/>
            <a:r>
              <a:rPr lang="en-US" dirty="0"/>
              <a:t>Enables bidirectional navigation, in contrast to an unidirectional dataset.</a:t>
            </a:r>
          </a:p>
          <a:p>
            <a:pPr lvl="1"/>
            <a:r>
              <a:rPr lang="en-US" dirty="0"/>
              <a:t>Gives always fresh data, reducing the need to refresh the dataset.</a:t>
            </a:r>
          </a:p>
          <a:p>
            <a:pPr lvl="1"/>
            <a:r>
              <a:rPr lang="en-US" dirty="0"/>
              <a:t>Does not give a delay to fetch all result set data, required to perform sorting, record location, jumping to last record, etc.</a:t>
            </a:r>
          </a:p>
        </p:txBody>
      </p:sp>
    </p:spTree>
    <p:extLst>
      <p:ext uri="{BB962C8B-B14F-4D97-AF65-F5344CB8AC3E}">
        <p14:creationId xmlns:p14="http://schemas.microsoft.com/office/powerpoint/2010/main" val="37902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TFDQuery</a:t>
            </a:r>
            <a:endParaRPr lang="en-US" dirty="0"/>
          </a:p>
        </p:txBody>
      </p:sp>
      <p:sp>
        <p:nvSpPr>
          <p:cNvPr id="3" name="Content Placeholder 2"/>
          <p:cNvSpPr>
            <a:spLocks noGrp="1"/>
          </p:cNvSpPr>
          <p:nvPr>
            <p:ph idx="1"/>
          </p:nvPr>
        </p:nvSpPr>
        <p:spPr>
          <a:xfrm>
            <a:off x="1522811" y="1905000"/>
            <a:ext cx="5973621" cy="4267200"/>
          </a:xfrm>
        </p:spPr>
        <p:txBody>
          <a:bodyPr/>
          <a:lstStyle/>
          <a:p>
            <a:r>
              <a:rPr lang="en-US" dirty="0" smtClean="0"/>
              <a:t>SQL query statement component</a:t>
            </a:r>
          </a:p>
          <a:p>
            <a:pPr lvl="1"/>
            <a:r>
              <a:rPr lang="en-US" dirty="0" smtClean="0"/>
              <a:t>Double-click </a:t>
            </a:r>
            <a:r>
              <a:rPr lang="en-US" dirty="0" err="1"/>
              <a:t>TFDQuery</a:t>
            </a:r>
            <a:r>
              <a:rPr lang="en-US" dirty="0"/>
              <a:t> to invoke the </a:t>
            </a:r>
            <a:r>
              <a:rPr lang="en-US" dirty="0" err="1"/>
              <a:t>FireDAC</a:t>
            </a:r>
            <a:r>
              <a:rPr lang="en-US" dirty="0"/>
              <a:t> Query </a:t>
            </a:r>
            <a:r>
              <a:rPr lang="en-US" dirty="0" smtClean="0"/>
              <a:t>Editor</a:t>
            </a:r>
          </a:p>
          <a:p>
            <a:pPr lvl="1"/>
            <a:r>
              <a:rPr lang="en-US" dirty="0" smtClean="0"/>
              <a:t>Use the Object Inspector to set the Connection, SQL and Active properties</a:t>
            </a:r>
          </a:p>
          <a:p>
            <a:pPr lvl="1"/>
            <a:r>
              <a:rPr lang="en-US" dirty="0" smtClean="0"/>
              <a:t>Write code to set the properties and call the </a:t>
            </a:r>
            <a:r>
              <a:rPr lang="en-US" dirty="0" err="1" smtClean="0"/>
              <a:t>ExecSQL</a:t>
            </a:r>
            <a:r>
              <a:rPr lang="en-US" dirty="0" smtClean="0"/>
              <a:t>() method </a:t>
            </a:r>
          </a:p>
          <a:p>
            <a:r>
              <a:rPr lang="en-US" dirty="0" smtClean="0"/>
              <a:t>You can use the </a:t>
            </a:r>
            <a:r>
              <a:rPr lang="en-US" dirty="0" err="1" smtClean="0"/>
              <a:t>Params</a:t>
            </a:r>
            <a:r>
              <a:rPr lang="en-US" dirty="0" smtClean="0"/>
              <a:t> property for parameterized queries</a:t>
            </a:r>
          </a:p>
        </p:txBody>
      </p:sp>
      <p:pic>
        <p:nvPicPr>
          <p:cNvPr id="4" name="Picture 3"/>
          <p:cNvPicPr>
            <a:picLocks noChangeAspect="1"/>
          </p:cNvPicPr>
          <p:nvPr/>
        </p:nvPicPr>
        <p:blipFill>
          <a:blip r:embed="rId2"/>
          <a:stretch>
            <a:fillRect/>
          </a:stretch>
        </p:blipFill>
        <p:spPr>
          <a:xfrm>
            <a:off x="7603525" y="1797514"/>
            <a:ext cx="4366054" cy="4482172"/>
          </a:xfrm>
          <a:prstGeom prst="rect">
            <a:avLst/>
          </a:prstGeom>
        </p:spPr>
      </p:pic>
    </p:spTree>
    <p:extLst>
      <p:ext uri="{BB962C8B-B14F-4D97-AF65-F5344CB8AC3E}">
        <p14:creationId xmlns:p14="http://schemas.microsoft.com/office/powerpoint/2010/main" val="127069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TFDMemTable</a:t>
            </a:r>
            <a:endParaRPr lang="en-US" dirty="0"/>
          </a:p>
        </p:txBody>
      </p:sp>
      <p:sp>
        <p:nvSpPr>
          <p:cNvPr id="3" name="Content Placeholder 2"/>
          <p:cNvSpPr>
            <a:spLocks noGrp="1"/>
          </p:cNvSpPr>
          <p:nvPr>
            <p:ph idx="1"/>
          </p:nvPr>
        </p:nvSpPr>
        <p:spPr/>
        <p:txBody>
          <a:bodyPr/>
          <a:lstStyle/>
          <a:p>
            <a:r>
              <a:rPr lang="en-US" dirty="0" smtClean="0"/>
              <a:t>Use</a:t>
            </a:r>
            <a:r>
              <a:rPr lang="en-US" dirty="0"/>
              <a:t> </a:t>
            </a:r>
            <a:r>
              <a:rPr lang="en-US" b="1" dirty="0" err="1"/>
              <a:t>TFDMemTable</a:t>
            </a:r>
            <a:r>
              <a:rPr lang="en-US" dirty="0"/>
              <a:t> to manage data in the client memory and optionally exchange the data with a </a:t>
            </a:r>
            <a:r>
              <a:rPr lang="en-US" b="1" dirty="0" smtClean="0"/>
              <a:t>DBMS</a:t>
            </a:r>
            <a:endParaRPr lang="en-US" dirty="0" smtClean="0"/>
          </a:p>
          <a:p>
            <a:r>
              <a:rPr lang="en-US" dirty="0" smtClean="0"/>
              <a:t>You can create and populate a </a:t>
            </a:r>
            <a:r>
              <a:rPr lang="en-US" dirty="0" err="1" smtClean="0"/>
              <a:t>TFDMemTable</a:t>
            </a:r>
            <a:r>
              <a:rPr lang="en-US" dirty="0" smtClean="0"/>
              <a:t>.</a:t>
            </a:r>
          </a:p>
          <a:p>
            <a:r>
              <a:rPr lang="en-US" dirty="0" smtClean="0"/>
              <a:t>You can load and save </a:t>
            </a:r>
            <a:r>
              <a:rPr lang="en-US" dirty="0" err="1" smtClean="0"/>
              <a:t>TFDMemTable</a:t>
            </a:r>
            <a:r>
              <a:rPr lang="en-US" dirty="0" smtClean="0"/>
              <a:t> metadata and data to local storage (XML, binary)</a:t>
            </a:r>
          </a:p>
          <a:p>
            <a:r>
              <a:rPr lang="en-US" dirty="0" smtClean="0"/>
              <a:t>You can copy </a:t>
            </a:r>
            <a:r>
              <a:rPr lang="en-US" dirty="0" err="1" smtClean="0"/>
              <a:t>FireDAC</a:t>
            </a:r>
            <a:r>
              <a:rPr lang="en-US" dirty="0" smtClean="0"/>
              <a:t> datasets to </a:t>
            </a:r>
            <a:r>
              <a:rPr lang="en-US" dirty="0" err="1" smtClean="0"/>
              <a:t>TFDMemTable</a:t>
            </a:r>
            <a:endParaRPr lang="en-US" dirty="0" smtClean="0"/>
          </a:p>
          <a:p>
            <a:endParaRPr lang="en-US" dirty="0"/>
          </a:p>
          <a:p>
            <a:endParaRPr lang="en-US" dirty="0"/>
          </a:p>
          <a:p>
            <a:pPr marL="0" indent="0">
              <a:buNone/>
            </a:pPr>
            <a:endParaRPr lang="en-US" dirty="0"/>
          </a:p>
        </p:txBody>
      </p:sp>
      <p:sp>
        <p:nvSpPr>
          <p:cNvPr id="11" name="TextBox 10"/>
          <p:cNvSpPr txBox="1"/>
          <p:nvPr/>
        </p:nvSpPr>
        <p:spPr>
          <a:xfrm>
            <a:off x="7543800" y="4787456"/>
            <a:ext cx="3019425" cy="1920526"/>
          </a:xfrm>
          <a:prstGeom prst="rect">
            <a:avLst/>
          </a:prstGeom>
          <a:noFill/>
        </p:spPr>
        <p:txBody>
          <a:bodyPr wrap="square" rtlCol="0">
            <a:spAutoFit/>
          </a:bodyPr>
          <a:lstStyle/>
          <a:p>
            <a:pPr>
              <a:lnSpc>
                <a:spcPct val="90000"/>
              </a:lnSpc>
            </a:pPr>
            <a:r>
              <a:rPr lang="en-US" sz="1200" dirty="0" smtClean="0"/>
              <a:t>FDQuery1.Open</a:t>
            </a:r>
            <a:r>
              <a:rPr lang="en-US" sz="1200" dirty="0"/>
              <a:t>;</a:t>
            </a:r>
          </a:p>
          <a:p>
            <a:pPr>
              <a:lnSpc>
                <a:spcPct val="90000"/>
              </a:lnSpc>
            </a:pPr>
            <a:r>
              <a:rPr lang="en-US" sz="1200" dirty="0"/>
              <a:t>FDQuery1.FetchAll;</a:t>
            </a:r>
          </a:p>
          <a:p>
            <a:pPr>
              <a:lnSpc>
                <a:spcPct val="90000"/>
              </a:lnSpc>
            </a:pPr>
            <a:r>
              <a:rPr lang="en-US" sz="1200" dirty="0"/>
              <a:t>FDMemTable1.Data := FDQuery1.Data;</a:t>
            </a:r>
          </a:p>
          <a:p>
            <a:pPr>
              <a:lnSpc>
                <a:spcPct val="90000"/>
              </a:lnSpc>
            </a:pPr>
            <a:r>
              <a:rPr lang="en-US" sz="1200" dirty="0"/>
              <a:t>FDMemTable1.First;</a:t>
            </a:r>
          </a:p>
          <a:p>
            <a:pPr>
              <a:lnSpc>
                <a:spcPct val="90000"/>
              </a:lnSpc>
            </a:pPr>
            <a:r>
              <a:rPr lang="en-US" sz="1200" dirty="0"/>
              <a:t> </a:t>
            </a:r>
          </a:p>
          <a:p>
            <a:pPr>
              <a:lnSpc>
                <a:spcPct val="90000"/>
              </a:lnSpc>
            </a:pPr>
            <a:r>
              <a:rPr lang="en-US" sz="1200" dirty="0"/>
              <a:t>while not FDMemTable1.Eof do begin</a:t>
            </a:r>
          </a:p>
          <a:p>
            <a:pPr>
              <a:lnSpc>
                <a:spcPct val="90000"/>
              </a:lnSpc>
            </a:pPr>
            <a:r>
              <a:rPr lang="en-US" sz="1200" dirty="0"/>
              <a:t>  FDMemTable1.Edit;</a:t>
            </a:r>
          </a:p>
          <a:p>
            <a:pPr>
              <a:lnSpc>
                <a:spcPct val="90000"/>
              </a:lnSpc>
            </a:pPr>
            <a:r>
              <a:rPr lang="en-US" sz="1200" dirty="0"/>
              <a:t>  .......</a:t>
            </a:r>
          </a:p>
          <a:p>
            <a:pPr>
              <a:lnSpc>
                <a:spcPct val="90000"/>
              </a:lnSpc>
            </a:pPr>
            <a:r>
              <a:rPr lang="en-US" sz="1200" dirty="0"/>
              <a:t>  FDMemTable1.Post;</a:t>
            </a:r>
          </a:p>
          <a:p>
            <a:pPr>
              <a:lnSpc>
                <a:spcPct val="90000"/>
              </a:lnSpc>
            </a:pPr>
            <a:r>
              <a:rPr lang="en-US" sz="1200" dirty="0"/>
              <a:t>  FDMemTable1.Next;</a:t>
            </a:r>
          </a:p>
          <a:p>
            <a:pPr>
              <a:lnSpc>
                <a:spcPct val="90000"/>
              </a:lnSpc>
            </a:pPr>
            <a:r>
              <a:rPr lang="en-US" sz="1200" dirty="0"/>
              <a:t>end;</a:t>
            </a:r>
          </a:p>
        </p:txBody>
      </p:sp>
      <p:sp>
        <p:nvSpPr>
          <p:cNvPr id="12" name="TextBox 11"/>
          <p:cNvSpPr txBox="1"/>
          <p:nvPr/>
        </p:nvSpPr>
        <p:spPr>
          <a:xfrm>
            <a:off x="1181100" y="4787456"/>
            <a:ext cx="3857625" cy="1920526"/>
          </a:xfrm>
          <a:prstGeom prst="rect">
            <a:avLst/>
          </a:prstGeom>
          <a:noFill/>
        </p:spPr>
        <p:txBody>
          <a:bodyPr wrap="square" rtlCol="0">
            <a:spAutoFit/>
          </a:bodyPr>
          <a:lstStyle/>
          <a:p>
            <a:pPr>
              <a:lnSpc>
                <a:spcPct val="90000"/>
              </a:lnSpc>
            </a:pPr>
            <a:r>
              <a:rPr lang="en-US" sz="1200" dirty="0"/>
              <a:t>with FDMemTable1.FieldDefs do begin</a:t>
            </a:r>
          </a:p>
          <a:p>
            <a:pPr>
              <a:lnSpc>
                <a:spcPct val="90000"/>
              </a:lnSpc>
            </a:pPr>
            <a:r>
              <a:rPr lang="en-US" sz="1200" dirty="0"/>
              <a:t>  with </a:t>
            </a:r>
            <a:r>
              <a:rPr lang="en-US" sz="1200" dirty="0" err="1"/>
              <a:t>AddFieldDef</a:t>
            </a:r>
            <a:r>
              <a:rPr lang="en-US" sz="1200" dirty="0"/>
              <a:t> do begin</a:t>
            </a:r>
          </a:p>
          <a:p>
            <a:pPr>
              <a:lnSpc>
                <a:spcPct val="90000"/>
              </a:lnSpc>
            </a:pPr>
            <a:r>
              <a:rPr lang="en-US" sz="1200" dirty="0"/>
              <a:t>    Name := 'f1';</a:t>
            </a:r>
          </a:p>
          <a:p>
            <a:pPr>
              <a:lnSpc>
                <a:spcPct val="90000"/>
              </a:lnSpc>
            </a:pPr>
            <a:r>
              <a:rPr lang="en-US" sz="1200" dirty="0"/>
              <a:t>    </a:t>
            </a:r>
            <a:r>
              <a:rPr lang="en-US" sz="1200" dirty="0" err="1"/>
              <a:t>DataType</a:t>
            </a:r>
            <a:r>
              <a:rPr lang="en-US" sz="1200" dirty="0"/>
              <a:t> := </a:t>
            </a:r>
            <a:r>
              <a:rPr lang="en-US" sz="1200" dirty="0" err="1"/>
              <a:t>ftInteger</a:t>
            </a:r>
            <a:r>
              <a:rPr lang="en-US" sz="1200" dirty="0"/>
              <a:t>;</a:t>
            </a:r>
          </a:p>
          <a:p>
            <a:pPr>
              <a:lnSpc>
                <a:spcPct val="90000"/>
              </a:lnSpc>
            </a:pPr>
            <a:r>
              <a:rPr lang="en-US" sz="1200" dirty="0"/>
              <a:t>  end;</a:t>
            </a:r>
          </a:p>
          <a:p>
            <a:pPr>
              <a:lnSpc>
                <a:spcPct val="90000"/>
              </a:lnSpc>
            </a:pPr>
            <a:r>
              <a:rPr lang="en-US" sz="1200" dirty="0"/>
              <a:t>  with </a:t>
            </a:r>
            <a:r>
              <a:rPr lang="en-US" sz="1200" dirty="0" err="1"/>
              <a:t>AddFieldDef</a:t>
            </a:r>
            <a:r>
              <a:rPr lang="en-US" sz="1200" dirty="0"/>
              <a:t> do begin</a:t>
            </a:r>
          </a:p>
          <a:p>
            <a:pPr>
              <a:lnSpc>
                <a:spcPct val="90000"/>
              </a:lnSpc>
            </a:pPr>
            <a:r>
              <a:rPr lang="en-US" sz="1200" dirty="0"/>
              <a:t>    Name := 'f2';</a:t>
            </a:r>
          </a:p>
          <a:p>
            <a:pPr>
              <a:lnSpc>
                <a:spcPct val="90000"/>
              </a:lnSpc>
            </a:pPr>
            <a:r>
              <a:rPr lang="en-US" sz="1200" dirty="0"/>
              <a:t>    </a:t>
            </a:r>
            <a:r>
              <a:rPr lang="en-US" sz="1200" dirty="0" err="1"/>
              <a:t>DataType</a:t>
            </a:r>
            <a:r>
              <a:rPr lang="en-US" sz="1200" dirty="0"/>
              <a:t> := </a:t>
            </a:r>
            <a:r>
              <a:rPr lang="en-US" sz="1200" dirty="0" err="1"/>
              <a:t>ftString</a:t>
            </a:r>
            <a:r>
              <a:rPr lang="en-US" sz="1200" dirty="0"/>
              <a:t>;</a:t>
            </a:r>
          </a:p>
          <a:p>
            <a:pPr>
              <a:lnSpc>
                <a:spcPct val="90000"/>
              </a:lnSpc>
            </a:pPr>
            <a:r>
              <a:rPr lang="en-US" sz="1200" dirty="0"/>
              <a:t>    Size := 50;</a:t>
            </a:r>
          </a:p>
          <a:p>
            <a:pPr>
              <a:lnSpc>
                <a:spcPct val="90000"/>
              </a:lnSpc>
            </a:pPr>
            <a:r>
              <a:rPr lang="en-US" sz="1200" dirty="0"/>
              <a:t>  end;</a:t>
            </a:r>
          </a:p>
          <a:p>
            <a:pPr>
              <a:lnSpc>
                <a:spcPct val="90000"/>
              </a:lnSpc>
            </a:pPr>
            <a:r>
              <a:rPr lang="en-US" sz="1200" dirty="0"/>
              <a:t>end</a:t>
            </a:r>
            <a:r>
              <a:rPr lang="en-US" sz="1200" dirty="0" smtClean="0"/>
              <a:t>;</a:t>
            </a:r>
            <a:endParaRPr lang="en-US" sz="1200" dirty="0"/>
          </a:p>
        </p:txBody>
      </p:sp>
      <p:sp>
        <p:nvSpPr>
          <p:cNvPr id="13" name="TextBox 12"/>
          <p:cNvSpPr txBox="1"/>
          <p:nvPr/>
        </p:nvSpPr>
        <p:spPr>
          <a:xfrm>
            <a:off x="3634382" y="4870556"/>
            <a:ext cx="3352800" cy="1754326"/>
          </a:xfrm>
          <a:prstGeom prst="rect">
            <a:avLst/>
          </a:prstGeom>
          <a:noFill/>
        </p:spPr>
        <p:txBody>
          <a:bodyPr wrap="square" rtlCol="0">
            <a:spAutoFit/>
          </a:bodyPr>
          <a:lstStyle/>
          <a:p>
            <a:pPr>
              <a:lnSpc>
                <a:spcPct val="90000"/>
              </a:lnSpc>
            </a:pPr>
            <a:r>
              <a:rPr lang="en-US" sz="1200" dirty="0" smtClean="0"/>
              <a:t> </a:t>
            </a:r>
            <a:endParaRPr lang="en-US" sz="1200" dirty="0"/>
          </a:p>
          <a:p>
            <a:pPr>
              <a:lnSpc>
                <a:spcPct val="90000"/>
              </a:lnSpc>
            </a:pPr>
            <a:endParaRPr lang="en-US" sz="1200" dirty="0" smtClean="0"/>
          </a:p>
          <a:p>
            <a:pPr>
              <a:lnSpc>
                <a:spcPct val="90000"/>
              </a:lnSpc>
            </a:pPr>
            <a:endParaRPr lang="en-US" sz="1200" dirty="0"/>
          </a:p>
          <a:p>
            <a:pPr>
              <a:lnSpc>
                <a:spcPct val="90000"/>
              </a:lnSpc>
            </a:pPr>
            <a:r>
              <a:rPr lang="en-US" sz="1200" dirty="0" smtClean="0"/>
              <a:t>with </a:t>
            </a:r>
            <a:r>
              <a:rPr lang="en-US" sz="1200" dirty="0"/>
              <a:t>FDMemTable1 do begin</a:t>
            </a:r>
          </a:p>
          <a:p>
            <a:pPr>
              <a:lnSpc>
                <a:spcPct val="90000"/>
              </a:lnSpc>
            </a:pPr>
            <a:r>
              <a:rPr lang="en-US" sz="1200" dirty="0"/>
              <a:t>  Open;</a:t>
            </a:r>
          </a:p>
          <a:p>
            <a:pPr>
              <a:lnSpc>
                <a:spcPct val="90000"/>
              </a:lnSpc>
            </a:pPr>
            <a:r>
              <a:rPr lang="en-US" sz="1200" dirty="0"/>
              <a:t>  Append;</a:t>
            </a:r>
          </a:p>
          <a:p>
            <a:pPr>
              <a:lnSpc>
                <a:spcPct val="90000"/>
              </a:lnSpc>
            </a:pPr>
            <a:r>
              <a:rPr lang="en-US" sz="1200" dirty="0"/>
              <a:t>  Fields[0].</a:t>
            </a:r>
            <a:r>
              <a:rPr lang="en-US" sz="1200" dirty="0" err="1"/>
              <a:t>AsInteger</a:t>
            </a:r>
            <a:r>
              <a:rPr lang="en-US" sz="1200" dirty="0"/>
              <a:t> := ...;</a:t>
            </a:r>
          </a:p>
          <a:p>
            <a:pPr>
              <a:lnSpc>
                <a:spcPct val="90000"/>
              </a:lnSpc>
            </a:pPr>
            <a:r>
              <a:rPr lang="en-US" sz="1200" dirty="0"/>
              <a:t>  Fields[1].</a:t>
            </a:r>
            <a:r>
              <a:rPr lang="en-US" sz="1200" dirty="0" err="1"/>
              <a:t>AsString</a:t>
            </a:r>
            <a:r>
              <a:rPr lang="en-US" sz="1200" dirty="0"/>
              <a:t> := ...;</a:t>
            </a:r>
          </a:p>
          <a:p>
            <a:pPr>
              <a:lnSpc>
                <a:spcPct val="90000"/>
              </a:lnSpc>
            </a:pPr>
            <a:r>
              <a:rPr lang="en-US" sz="1200" dirty="0"/>
              <a:t>  Post;</a:t>
            </a:r>
          </a:p>
          <a:p>
            <a:pPr>
              <a:lnSpc>
                <a:spcPct val="90000"/>
              </a:lnSpc>
            </a:pPr>
            <a:r>
              <a:rPr lang="en-US" sz="1200" dirty="0"/>
              <a:t>end;</a:t>
            </a:r>
          </a:p>
        </p:txBody>
      </p:sp>
    </p:spTree>
    <p:extLst>
      <p:ext uri="{BB962C8B-B14F-4D97-AF65-F5344CB8AC3E}">
        <p14:creationId xmlns:p14="http://schemas.microsoft.com/office/powerpoint/2010/main" val="29745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FireDAC</a:t>
            </a:r>
            <a:r>
              <a:rPr lang="en-US" dirty="0" smtClean="0"/>
              <a:t> Master-Detail Relationships</a:t>
            </a:r>
            <a:endParaRPr lang="en-US" dirty="0"/>
          </a:p>
        </p:txBody>
      </p:sp>
      <p:sp>
        <p:nvSpPr>
          <p:cNvPr id="3" name="Content Placeholder 2"/>
          <p:cNvSpPr>
            <a:spLocks noGrp="1"/>
          </p:cNvSpPr>
          <p:nvPr>
            <p:ph idx="1"/>
          </p:nvPr>
        </p:nvSpPr>
        <p:spPr>
          <a:xfrm>
            <a:off x="1522811" y="1904999"/>
            <a:ext cx="10298486" cy="4627605"/>
          </a:xfrm>
        </p:spPr>
        <p:txBody>
          <a:bodyPr>
            <a:normAutofit fontScale="85000" lnSpcReduction="20000"/>
          </a:bodyPr>
          <a:lstStyle/>
          <a:p>
            <a:r>
              <a:rPr lang="en-US" dirty="0"/>
              <a:t>The master-detail relationship allows you to automatically filter a detail dataset based on a current master dataset record. For example, the master dataset has "Order" records, and the detail dataset has "Order Line" records. So the detail dataset shows only lines for the current order.</a:t>
            </a:r>
          </a:p>
          <a:p>
            <a:r>
              <a:rPr lang="en-US" dirty="0"/>
              <a:t>Special setup is not required for a master dataset.</a:t>
            </a:r>
          </a:p>
          <a:p>
            <a:r>
              <a:rPr lang="en-US" dirty="0" err="1"/>
              <a:t>FireDAC</a:t>
            </a:r>
            <a:r>
              <a:rPr lang="en-US" dirty="0"/>
              <a:t> offers two base methods to set up a detail dataset in a master-detail relationship:</a:t>
            </a:r>
          </a:p>
          <a:p>
            <a:pPr lvl="1"/>
            <a:r>
              <a:rPr lang="en-US" dirty="0"/>
              <a:t>Parameter-based. The master dataset field values are assigned to the detail </a:t>
            </a:r>
            <a:r>
              <a:rPr lang="en-US" dirty="0" err="1"/>
              <a:t>TFDQuery</a:t>
            </a:r>
            <a:r>
              <a:rPr lang="en-US" dirty="0"/>
              <a:t> or </a:t>
            </a:r>
            <a:r>
              <a:rPr lang="en-US" dirty="0" err="1"/>
              <a:t>TFDStoredProc</a:t>
            </a:r>
            <a:r>
              <a:rPr lang="en-US" dirty="0"/>
              <a:t> parameters, and then the detail dataset query is </a:t>
            </a:r>
            <a:r>
              <a:rPr lang="en-US" dirty="0" err="1"/>
              <a:t>reexecuted</a:t>
            </a:r>
            <a:r>
              <a:rPr lang="en-US" dirty="0"/>
              <a:t>.</a:t>
            </a:r>
          </a:p>
          <a:p>
            <a:pPr lvl="1"/>
            <a:r>
              <a:rPr lang="en-US" dirty="0"/>
              <a:t>Range-based. The master dataset field values are used to apply a range to the detail dataset. The detail dataset might be any </a:t>
            </a:r>
            <a:r>
              <a:rPr lang="en-US" dirty="0" err="1"/>
              <a:t>FireDAC</a:t>
            </a:r>
            <a:r>
              <a:rPr lang="en-US" dirty="0"/>
              <a:t> dataset with current active index.</a:t>
            </a:r>
          </a:p>
          <a:p>
            <a:r>
              <a:rPr lang="en-US" dirty="0"/>
              <a:t>These methods can be combined</a:t>
            </a:r>
            <a:r>
              <a:rPr lang="en-US" dirty="0" smtClean="0"/>
              <a:t>.</a:t>
            </a:r>
          </a:p>
          <a:p>
            <a:r>
              <a:rPr lang="en-US" dirty="0" err="1"/>
              <a:t>FireDAC</a:t>
            </a:r>
            <a:r>
              <a:rPr lang="en-US" dirty="0"/>
              <a:t> offers two cached updates modes for the datasets in a master-detail relationship:</a:t>
            </a:r>
          </a:p>
          <a:p>
            <a:pPr lvl="1"/>
            <a:r>
              <a:rPr lang="en-US" dirty="0"/>
              <a:t>Decentralized Cached Updates mode: Each dataset tracks the changes independently of others.</a:t>
            </a:r>
          </a:p>
          <a:p>
            <a:pPr lvl="1"/>
            <a:r>
              <a:rPr lang="en-US" dirty="0"/>
              <a:t>Centralized Cached Updates mode: A few datasets in a master-detail relationship share a single change log. The master dataset can propagate changes to the detail datasets in cascading fashion, including auto-incrementing field values.</a:t>
            </a:r>
          </a:p>
        </p:txBody>
      </p:sp>
    </p:spTree>
    <p:extLst>
      <p:ext uri="{BB962C8B-B14F-4D97-AF65-F5344CB8AC3E}">
        <p14:creationId xmlns:p14="http://schemas.microsoft.com/office/powerpoint/2010/main" val="362775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Explorer</a:t>
            </a:r>
            <a:endParaRPr lang="en-US" dirty="0"/>
          </a:p>
        </p:txBody>
      </p:sp>
      <p:sp>
        <p:nvSpPr>
          <p:cNvPr id="3" name="Content Placeholder 2"/>
          <p:cNvSpPr>
            <a:spLocks noGrp="1"/>
          </p:cNvSpPr>
          <p:nvPr>
            <p:ph idx="1"/>
          </p:nvPr>
        </p:nvSpPr>
        <p:spPr>
          <a:xfrm>
            <a:off x="1522811" y="1905000"/>
            <a:ext cx="6492605" cy="4267200"/>
          </a:xfrm>
        </p:spPr>
        <p:txBody>
          <a:bodyPr/>
          <a:lstStyle/>
          <a:p>
            <a:r>
              <a:rPr lang="en-US" dirty="0" smtClean="0"/>
              <a:t>Add </a:t>
            </a:r>
            <a:r>
              <a:rPr lang="en-US" dirty="0"/>
              <a:t>new connections; </a:t>
            </a:r>
            <a:r>
              <a:rPr lang="en-US" dirty="0" smtClean="0"/>
              <a:t>modify, delete, </a:t>
            </a:r>
            <a:r>
              <a:rPr lang="en-US" dirty="0"/>
              <a:t>or </a:t>
            </a:r>
            <a:r>
              <a:rPr lang="en-US" dirty="0" smtClean="0"/>
              <a:t>rename </a:t>
            </a:r>
            <a:r>
              <a:rPr lang="en-US" dirty="0"/>
              <a:t>your connections</a:t>
            </a:r>
            <a:r>
              <a:rPr lang="en-US" dirty="0" smtClean="0"/>
              <a:t>.</a:t>
            </a:r>
          </a:p>
          <a:p>
            <a:r>
              <a:rPr lang="en-US" dirty="0"/>
              <a:t>B</a:t>
            </a:r>
            <a:r>
              <a:rPr lang="en-US" dirty="0" smtClean="0"/>
              <a:t>rowse </a:t>
            </a:r>
            <a:r>
              <a:rPr lang="en-US" dirty="0"/>
              <a:t>database server-specific schema objects, including tables, fields, stored procedure definitions, stored functions, triggers, and indexes</a:t>
            </a:r>
            <a:r>
              <a:rPr lang="en-US" dirty="0" smtClean="0"/>
              <a:t>.</a:t>
            </a:r>
          </a:p>
          <a:p>
            <a:r>
              <a:rPr lang="en-US" dirty="0" smtClean="0"/>
              <a:t>Drag and Drop schema objects to the Design Window to create </a:t>
            </a:r>
            <a:r>
              <a:rPr lang="en-US" dirty="0" err="1" smtClean="0"/>
              <a:t>FireDAC</a:t>
            </a:r>
            <a:r>
              <a:rPr lang="en-US" dirty="0" smtClean="0"/>
              <a:t> components with their connection properties</a:t>
            </a:r>
            <a:endParaRPr lang="en-US" dirty="0"/>
          </a:p>
        </p:txBody>
      </p:sp>
      <p:pic>
        <p:nvPicPr>
          <p:cNvPr id="4" name="Picture 3"/>
          <p:cNvPicPr>
            <a:picLocks noChangeAspect="1"/>
          </p:cNvPicPr>
          <p:nvPr/>
        </p:nvPicPr>
        <p:blipFill>
          <a:blip r:embed="rId2"/>
          <a:stretch>
            <a:fillRect/>
          </a:stretch>
        </p:blipFill>
        <p:spPr>
          <a:xfrm>
            <a:off x="8210550" y="1807819"/>
            <a:ext cx="3695700" cy="4791075"/>
          </a:xfrm>
          <a:prstGeom prst="rect">
            <a:avLst/>
          </a:prstGeom>
        </p:spPr>
      </p:pic>
    </p:spTree>
    <p:extLst>
      <p:ext uri="{BB962C8B-B14F-4D97-AF65-F5344CB8AC3E}">
        <p14:creationId xmlns:p14="http://schemas.microsoft.com/office/powerpoint/2010/main" val="160869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Local Databases</a:t>
            </a:r>
            <a:endParaRPr lang="nl-NL" dirty="0"/>
          </a:p>
        </p:txBody>
      </p:sp>
      <p:pic>
        <p:nvPicPr>
          <p:cNvPr id="4" name="Picture 3"/>
          <p:cNvPicPr>
            <a:picLocks noChangeAspect="1"/>
          </p:cNvPicPr>
          <p:nvPr/>
        </p:nvPicPr>
        <p:blipFill>
          <a:blip r:embed="rId2" cstate="print"/>
          <a:stretch>
            <a:fillRect/>
          </a:stretch>
        </p:blipFill>
        <p:spPr>
          <a:xfrm>
            <a:off x="1965987" y="5363859"/>
            <a:ext cx="2624667" cy="932719"/>
          </a:xfrm>
          <a:prstGeom prst="rect">
            <a:avLst/>
          </a:prstGeom>
          <a:solidFill>
            <a:schemeClr val="tx1"/>
          </a:solidFill>
        </p:spPr>
      </p:pic>
      <p:graphicFrame>
        <p:nvGraphicFramePr>
          <p:cNvPr id="10" name="Table 9"/>
          <p:cNvGraphicFramePr>
            <a:graphicFrameLocks noGrp="1"/>
          </p:cNvGraphicFramePr>
          <p:nvPr>
            <p:extLst>
              <p:ext uri="{D42A27DB-BD31-4B8C-83A1-F6EECF244321}">
                <p14:modId xmlns:p14="http://schemas.microsoft.com/office/powerpoint/2010/main" val="703545052"/>
              </p:ext>
            </p:extLst>
          </p:nvPr>
        </p:nvGraphicFramePr>
        <p:xfrm>
          <a:off x="1819274" y="1887657"/>
          <a:ext cx="8849916" cy="3112968"/>
        </p:xfrm>
        <a:graphic>
          <a:graphicData uri="http://schemas.openxmlformats.org/drawingml/2006/table">
            <a:tbl>
              <a:tblPr firstRow="1" bandRow="1">
                <a:tableStyleId>{5C22544A-7EE6-4342-B048-85BDC9FD1C3A}</a:tableStyleId>
              </a:tblPr>
              <a:tblGrid>
                <a:gridCol w="2949972"/>
                <a:gridCol w="2949972"/>
                <a:gridCol w="2949972"/>
              </a:tblGrid>
              <a:tr h="518828">
                <a:tc>
                  <a:txBody>
                    <a:bodyPr/>
                    <a:lstStyle/>
                    <a:p>
                      <a:r>
                        <a:rPr lang="nl-NL" sz="1900" dirty="0" smtClean="0"/>
                        <a:t>SQLite</a:t>
                      </a:r>
                      <a:endParaRPr lang="nl-NL" sz="1900" dirty="0"/>
                    </a:p>
                  </a:txBody>
                  <a:tcPr marL="121920" marR="121920"/>
                </a:tc>
                <a:tc>
                  <a:txBody>
                    <a:bodyPr/>
                    <a:lstStyle/>
                    <a:p>
                      <a:r>
                        <a:rPr lang="nl-NL" sz="1900" dirty="0" err="1" smtClean="0"/>
                        <a:t>IBLite</a:t>
                      </a:r>
                      <a:endParaRPr lang="nl-NL" sz="1900" dirty="0"/>
                    </a:p>
                  </a:txBody>
                  <a:tcPr marL="121920" marR="121920"/>
                </a:tc>
                <a:tc>
                  <a:txBody>
                    <a:bodyPr/>
                    <a:lstStyle/>
                    <a:p>
                      <a:r>
                        <a:rPr lang="nl-NL" sz="1900" dirty="0" smtClean="0"/>
                        <a:t>InterBase</a:t>
                      </a:r>
                      <a:r>
                        <a:rPr lang="nl-NL" sz="1900" baseline="0" dirty="0" smtClean="0"/>
                        <a:t> ToGo</a:t>
                      </a:r>
                      <a:endParaRPr lang="nl-NL" sz="1900" dirty="0"/>
                    </a:p>
                  </a:txBody>
                  <a:tcPr marL="121920" marR="121920"/>
                </a:tc>
              </a:tr>
              <a:tr h="518828">
                <a:tc>
                  <a:txBody>
                    <a:bodyPr/>
                    <a:lstStyle/>
                    <a:p>
                      <a:r>
                        <a:rPr lang="nl-NL" sz="1900" dirty="0" smtClean="0"/>
                        <a:t>Free</a:t>
                      </a:r>
                      <a:endParaRPr lang="nl-NL" sz="1900" dirty="0"/>
                    </a:p>
                  </a:txBody>
                  <a:tcPr marL="121920" marR="121920"/>
                </a:tc>
                <a:tc>
                  <a:txBody>
                    <a:bodyPr/>
                    <a:lstStyle/>
                    <a:p>
                      <a:r>
                        <a:rPr lang="nl-NL" sz="1900" dirty="0" smtClean="0"/>
                        <a:t>Free</a:t>
                      </a:r>
                      <a:endParaRPr lang="nl-NL" sz="1900" dirty="0"/>
                    </a:p>
                  </a:txBody>
                  <a:tcPr marL="121920" marR="121920"/>
                </a:tc>
                <a:tc>
                  <a:txBody>
                    <a:bodyPr/>
                    <a:lstStyle/>
                    <a:p>
                      <a:r>
                        <a:rPr lang="nl-NL" sz="1900" dirty="0" smtClean="0"/>
                        <a:t>Commercial</a:t>
                      </a:r>
                      <a:endParaRPr lang="nl-NL" sz="1900" dirty="0"/>
                    </a:p>
                  </a:txBody>
                  <a:tcPr marL="121920" marR="121920"/>
                </a:tc>
              </a:tr>
              <a:tr h="518828">
                <a:tc>
                  <a:txBody>
                    <a:bodyPr/>
                    <a:lstStyle/>
                    <a:p>
                      <a:r>
                        <a:rPr lang="nl-NL" sz="1900" dirty="0" smtClean="0"/>
                        <a:t>Feature</a:t>
                      </a:r>
                      <a:r>
                        <a:rPr lang="nl-NL" sz="1900" baseline="0" dirty="0" smtClean="0"/>
                        <a:t> light</a:t>
                      </a:r>
                      <a:endParaRPr lang="nl-NL" sz="1900" dirty="0"/>
                    </a:p>
                  </a:txBody>
                  <a:tcPr marL="121920" marR="121920"/>
                </a:tc>
                <a:tc>
                  <a:txBody>
                    <a:bodyPr/>
                    <a:lstStyle/>
                    <a:p>
                      <a:r>
                        <a:rPr lang="nl-NL" sz="1900" dirty="0" smtClean="0"/>
                        <a:t>Feature</a:t>
                      </a:r>
                      <a:r>
                        <a:rPr lang="nl-NL" sz="1900" baseline="0" dirty="0" smtClean="0"/>
                        <a:t> light</a:t>
                      </a:r>
                      <a:endParaRPr lang="nl-NL" sz="1900" dirty="0"/>
                    </a:p>
                  </a:txBody>
                  <a:tcPr marL="121920" marR="121920"/>
                </a:tc>
                <a:tc>
                  <a:txBody>
                    <a:bodyPr/>
                    <a:lstStyle/>
                    <a:p>
                      <a:r>
                        <a:rPr lang="nl-NL" sz="1900" dirty="0" smtClean="0"/>
                        <a:t>Fully featured</a:t>
                      </a:r>
                      <a:endParaRPr lang="nl-NL" sz="1900" dirty="0"/>
                    </a:p>
                  </a:txBody>
                  <a:tcPr marL="121920" marR="121920"/>
                </a:tc>
              </a:tr>
              <a:tr h="518828">
                <a:tc>
                  <a:txBody>
                    <a:bodyPr/>
                    <a:lstStyle/>
                    <a:p>
                      <a:r>
                        <a:rPr lang="nl-NL" sz="1900" dirty="0" smtClean="0"/>
                        <a:t>No</a:t>
                      </a:r>
                      <a:r>
                        <a:rPr lang="nl-NL" sz="1900" baseline="0" dirty="0" smtClean="0"/>
                        <a:t> security</a:t>
                      </a:r>
                      <a:endParaRPr lang="nl-NL" sz="1900" dirty="0"/>
                    </a:p>
                  </a:txBody>
                  <a:tcPr marL="121920" marR="121920"/>
                </a:tc>
                <a:tc>
                  <a:txBody>
                    <a:bodyPr/>
                    <a:lstStyle/>
                    <a:p>
                      <a:r>
                        <a:rPr lang="nl-NL" sz="1900" dirty="0" smtClean="0"/>
                        <a:t>No security</a:t>
                      </a:r>
                      <a:endParaRPr lang="nl-NL" sz="1900" dirty="0"/>
                    </a:p>
                  </a:txBody>
                  <a:tcPr marL="121920" marR="121920"/>
                </a:tc>
                <a:tc>
                  <a:txBody>
                    <a:bodyPr/>
                    <a:lstStyle/>
                    <a:p>
                      <a:r>
                        <a:rPr lang="nl-NL" sz="1900" dirty="0" smtClean="0"/>
                        <a:t>Secure Encryption</a:t>
                      </a:r>
                      <a:endParaRPr lang="nl-NL" sz="1900" dirty="0"/>
                    </a:p>
                  </a:txBody>
                  <a:tcPr marL="121920" marR="121920"/>
                </a:tc>
              </a:tr>
              <a:tr h="518828">
                <a:tc>
                  <a:txBody>
                    <a:bodyPr/>
                    <a:lstStyle/>
                    <a:p>
                      <a:r>
                        <a:rPr lang="nl-NL" sz="1900" dirty="0" smtClean="0"/>
                        <a:t>Simple Data</a:t>
                      </a:r>
                      <a:r>
                        <a:rPr lang="nl-NL" sz="1900" baseline="0" dirty="0" smtClean="0"/>
                        <a:t> Storage</a:t>
                      </a:r>
                      <a:endParaRPr lang="nl-NL" sz="1900" dirty="0"/>
                    </a:p>
                  </a:txBody>
                  <a:tcPr marL="121920" marR="121920"/>
                </a:tc>
                <a:tc>
                  <a:txBody>
                    <a:bodyPr/>
                    <a:lstStyle/>
                    <a:p>
                      <a:r>
                        <a:rPr lang="nl-NL" sz="1900" dirty="0" smtClean="0"/>
                        <a:t>Full</a:t>
                      </a:r>
                      <a:r>
                        <a:rPr lang="nl-NL" sz="1900" baseline="0" dirty="0" smtClean="0"/>
                        <a:t> SQL-92 RDBMS</a:t>
                      </a:r>
                      <a:endParaRPr lang="nl-NL" sz="1900" dirty="0"/>
                    </a:p>
                  </a:txBody>
                  <a:tcPr marL="121920" marR="121920"/>
                </a:tc>
                <a:tc>
                  <a:txBody>
                    <a:bodyPr/>
                    <a:lstStyle/>
                    <a:p>
                      <a:r>
                        <a:rPr lang="nl-NL" sz="1900" dirty="0" smtClean="0"/>
                        <a:t>Full</a:t>
                      </a:r>
                      <a:r>
                        <a:rPr lang="nl-NL" sz="1900" baseline="0" dirty="0" smtClean="0"/>
                        <a:t> SQL-92 RDBMS</a:t>
                      </a:r>
                      <a:endParaRPr lang="nl-NL" sz="1900" dirty="0"/>
                    </a:p>
                  </a:txBody>
                  <a:tcPr marL="121920" marR="121920"/>
                </a:tc>
              </a:tr>
              <a:tr h="518828">
                <a:tc>
                  <a:txBody>
                    <a:bodyPr/>
                    <a:lstStyle/>
                    <a:p>
                      <a:r>
                        <a:rPr lang="nl-NL" sz="1900" dirty="0" smtClean="0"/>
                        <a:t>Single</a:t>
                      </a:r>
                      <a:r>
                        <a:rPr lang="nl-NL" sz="1900" baseline="0" dirty="0" smtClean="0"/>
                        <a:t> read/write</a:t>
                      </a:r>
                      <a:endParaRPr lang="nl-NL" sz="1900" dirty="0"/>
                    </a:p>
                  </a:txBody>
                  <a:tcPr marL="121920" marR="121920"/>
                </a:tc>
                <a:tc>
                  <a:txBody>
                    <a:bodyPr/>
                    <a:lstStyle/>
                    <a:p>
                      <a:r>
                        <a:rPr lang="nl-NL" sz="1900" dirty="0" smtClean="0"/>
                        <a:t>Fast multi read/write</a:t>
                      </a:r>
                      <a:endParaRPr lang="nl-NL" sz="1900" dirty="0"/>
                    </a:p>
                  </a:txBody>
                  <a:tcPr marL="121920" marR="121920"/>
                </a:tc>
                <a:tc>
                  <a:txBody>
                    <a:bodyPr/>
                    <a:lstStyle/>
                    <a:p>
                      <a:r>
                        <a:rPr lang="nl-NL" sz="1900" dirty="0" smtClean="0"/>
                        <a:t>Fast multi read/write</a:t>
                      </a:r>
                      <a:endParaRPr lang="nl-NL" sz="1900" dirty="0"/>
                    </a:p>
                  </a:txBody>
                  <a:tcPr marL="121920" marR="121920"/>
                </a:tc>
              </a:tr>
            </a:tbl>
          </a:graphicData>
        </a:graphic>
      </p:graphicFrame>
      <p:pic>
        <p:nvPicPr>
          <p:cNvPr id="6" name="Picture 5"/>
          <p:cNvPicPr>
            <a:picLocks noChangeAspect="1"/>
          </p:cNvPicPr>
          <p:nvPr/>
        </p:nvPicPr>
        <p:blipFill>
          <a:blip r:embed="rId3" cstate="print"/>
          <a:stretch>
            <a:fillRect/>
          </a:stretch>
        </p:blipFill>
        <p:spPr>
          <a:xfrm>
            <a:off x="7041686" y="5240952"/>
            <a:ext cx="1458216" cy="1316023"/>
          </a:xfrm>
          <a:prstGeom prst="rect">
            <a:avLst/>
          </a:prstGeom>
        </p:spPr>
      </p:pic>
    </p:spTree>
    <p:extLst>
      <p:ext uri="{BB962C8B-B14F-4D97-AF65-F5344CB8AC3E}">
        <p14:creationId xmlns:p14="http://schemas.microsoft.com/office/powerpoint/2010/main" val="153061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435" y="467863"/>
            <a:ext cx="983436" cy="983436"/>
          </a:xfrm>
          <a:prstGeom prst="rect">
            <a:avLst/>
          </a:prstGeom>
        </p:spPr>
      </p:pic>
      <p:sp>
        <p:nvSpPr>
          <p:cNvPr id="2" name="Title 1"/>
          <p:cNvSpPr>
            <a:spLocks noGrp="1"/>
          </p:cNvSpPr>
          <p:nvPr>
            <p:ph type="title"/>
          </p:nvPr>
        </p:nvSpPr>
        <p:spPr>
          <a:xfrm>
            <a:off x="1358130" y="274639"/>
            <a:ext cx="10517809" cy="1143000"/>
          </a:xfrm>
        </p:spPr>
        <p:txBody>
          <a:bodyPr>
            <a:normAutofit/>
          </a:bodyPr>
          <a:lstStyle/>
          <a:p>
            <a:r>
              <a:rPr lang="en-US" dirty="0" smtClean="0"/>
              <a:t>InterBase® - Suited to Mobile, Desktop, Server</a:t>
            </a:r>
            <a:endParaRPr lang="en-US" dirty="0"/>
          </a:p>
        </p:txBody>
      </p:sp>
      <p:sp>
        <p:nvSpPr>
          <p:cNvPr id="3" name="Content Placeholder 2"/>
          <p:cNvSpPr>
            <a:spLocks noGrp="1"/>
          </p:cNvSpPr>
          <p:nvPr>
            <p:ph sz="half" idx="1"/>
          </p:nvPr>
        </p:nvSpPr>
        <p:spPr>
          <a:xfrm>
            <a:off x="727046" y="1687387"/>
            <a:ext cx="5384800" cy="4931528"/>
          </a:xfrm>
        </p:spPr>
        <p:txBody>
          <a:bodyPr>
            <a:noAutofit/>
          </a:bodyPr>
          <a:lstStyle/>
          <a:p>
            <a:pPr>
              <a:buFont typeface="Arial" pitchFamily="34" charset="0"/>
              <a:buChar char="•"/>
            </a:pPr>
            <a:r>
              <a:rPr lang="en-US" sz="1867" dirty="0"/>
              <a:t>Overview</a:t>
            </a:r>
          </a:p>
          <a:p>
            <a:pPr lvl="1"/>
            <a:r>
              <a:rPr lang="en-US" sz="1600" dirty="0"/>
              <a:t>Highly scalable, powerful, embeddable </a:t>
            </a:r>
            <a:r>
              <a:rPr lang="en-US" sz="1600" dirty="0" smtClean="0"/>
              <a:t>database</a:t>
            </a:r>
            <a:endParaRPr lang="en-US" sz="1600" dirty="0"/>
          </a:p>
          <a:p>
            <a:pPr lvl="1"/>
            <a:r>
              <a:rPr lang="en-US" sz="1600" dirty="0"/>
              <a:t>Small memory and on-disk </a:t>
            </a:r>
            <a:r>
              <a:rPr lang="en-US" sz="1600" dirty="0" smtClean="0"/>
              <a:t>footprint </a:t>
            </a:r>
            <a:endParaRPr lang="en-US" sz="1600" dirty="0"/>
          </a:p>
          <a:p>
            <a:pPr lvl="1"/>
            <a:r>
              <a:rPr lang="en-US" sz="1600" dirty="0"/>
              <a:t>Simple installation / deployment </a:t>
            </a:r>
          </a:p>
          <a:p>
            <a:pPr lvl="1"/>
            <a:r>
              <a:rPr lang="en-US" sz="1600" dirty="0"/>
              <a:t>Near zero administration </a:t>
            </a:r>
          </a:p>
          <a:p>
            <a:pPr lvl="1"/>
            <a:r>
              <a:rPr lang="en-US" sz="1600" dirty="0"/>
              <a:t>Encryption built into all paid versions</a:t>
            </a:r>
            <a:r>
              <a:rPr lang="en-US" sz="1400" dirty="0"/>
              <a:t>*</a:t>
            </a:r>
            <a:endParaRPr lang="en-US" sz="1600" dirty="0"/>
          </a:p>
          <a:p>
            <a:pPr lvl="1"/>
            <a:r>
              <a:rPr lang="en-US" sz="1600" dirty="0"/>
              <a:t>Low TCO</a:t>
            </a:r>
          </a:p>
          <a:p>
            <a:r>
              <a:rPr lang="en-US" sz="1867" dirty="0"/>
              <a:t>Notable Features</a:t>
            </a:r>
          </a:p>
          <a:p>
            <a:pPr lvl="1"/>
            <a:r>
              <a:rPr lang="en-US" sz="1600" dirty="0" smtClean="0"/>
              <a:t>Full-featured -  SQL92 compliant, SQL Domains, ODBC</a:t>
            </a:r>
            <a:endParaRPr lang="en-US" sz="1600" dirty="0"/>
          </a:p>
          <a:p>
            <a:pPr lvl="1"/>
            <a:r>
              <a:rPr lang="en-US" sz="1600" dirty="0"/>
              <a:t>ACID compliant / Multi-version architecture</a:t>
            </a:r>
          </a:p>
          <a:p>
            <a:pPr lvl="1"/>
            <a:r>
              <a:rPr lang="en-US" sz="1600" dirty="0"/>
              <a:t>Automatic crash recovery</a:t>
            </a:r>
          </a:p>
          <a:p>
            <a:pPr lvl="1"/>
            <a:r>
              <a:rPr lang="en-US" sz="1600" dirty="0"/>
              <a:t>SMP - Multiple core support</a:t>
            </a:r>
          </a:p>
          <a:p>
            <a:pPr lvl="1"/>
            <a:r>
              <a:rPr lang="en-US" sz="1600" dirty="0"/>
              <a:t>Self-tuning engine </a:t>
            </a:r>
          </a:p>
          <a:p>
            <a:pPr lvl="1"/>
            <a:r>
              <a:rPr lang="en-US" sz="1600" dirty="0"/>
              <a:t>Fully featured in all editions </a:t>
            </a:r>
            <a:endParaRPr lang="en-US" sz="1467" dirty="0"/>
          </a:p>
          <a:p>
            <a:pPr lvl="2"/>
            <a:r>
              <a:rPr lang="en-US" sz="1067" i="1" dirty="0"/>
              <a:t>Some features limited in run-time royalty free </a:t>
            </a:r>
            <a:r>
              <a:rPr lang="en-US" sz="1067" i="1" dirty="0" err="1"/>
              <a:t>IBLite</a:t>
            </a:r>
            <a:endParaRPr lang="en-US" sz="1867" dirty="0"/>
          </a:p>
          <a:p>
            <a:pPr lvl="1"/>
            <a:r>
              <a:rPr lang="en-US" sz="1600" dirty="0"/>
              <a:t>Database monitoring and statistics built </a:t>
            </a:r>
            <a:r>
              <a:rPr lang="en-US" sz="1600" dirty="0" smtClean="0"/>
              <a:t>in</a:t>
            </a:r>
            <a:endParaRPr lang="en-US" sz="1600" dirty="0"/>
          </a:p>
        </p:txBody>
      </p:sp>
      <p:sp>
        <p:nvSpPr>
          <p:cNvPr id="6" name="Content Placeholder 5"/>
          <p:cNvSpPr>
            <a:spLocks noGrp="1"/>
          </p:cNvSpPr>
          <p:nvPr>
            <p:ph sz="half" idx="2"/>
          </p:nvPr>
        </p:nvSpPr>
        <p:spPr>
          <a:xfrm>
            <a:off x="6340215" y="1687386"/>
            <a:ext cx="5678337" cy="4856027"/>
          </a:xfrm>
        </p:spPr>
        <p:txBody>
          <a:bodyPr>
            <a:noAutofit/>
          </a:bodyPr>
          <a:lstStyle/>
          <a:p>
            <a:pPr>
              <a:buSzPct val="100000"/>
              <a:buBlip>
                <a:blip r:embed="rId4"/>
              </a:buBlip>
            </a:pPr>
            <a:r>
              <a:rPr lang="en-US" sz="1867" dirty="0"/>
              <a:t>Security</a:t>
            </a:r>
          </a:p>
          <a:p>
            <a:pPr lvl="1"/>
            <a:r>
              <a:rPr lang="en-US" sz="1600" dirty="0"/>
              <a:t>Embedded user &amp; role based authentication</a:t>
            </a:r>
          </a:p>
          <a:p>
            <a:pPr lvl="1"/>
            <a:r>
              <a:rPr lang="en-US" sz="1600" dirty="0"/>
              <a:t>Full database, table or column encryption</a:t>
            </a:r>
          </a:p>
          <a:p>
            <a:pPr lvl="2"/>
            <a:r>
              <a:rPr lang="en-US" sz="1467" dirty="0"/>
              <a:t>DES (weak) </a:t>
            </a:r>
          </a:p>
          <a:p>
            <a:pPr lvl="2"/>
            <a:r>
              <a:rPr lang="en-US" sz="1467" dirty="0"/>
              <a:t>AES (strong 256bit) encryption</a:t>
            </a:r>
          </a:p>
          <a:p>
            <a:pPr lvl="1"/>
            <a:r>
              <a:rPr lang="en-US" sz="1600" dirty="0"/>
              <a:t>Decryption by user / user role</a:t>
            </a:r>
          </a:p>
          <a:p>
            <a:pPr lvl="1"/>
            <a:r>
              <a:rPr lang="en-US" sz="1600" dirty="0"/>
              <a:t>Allows developers to focus on creating fast, resilient applications.</a:t>
            </a:r>
          </a:p>
          <a:p>
            <a:r>
              <a:rPr lang="en-US" sz="1867" dirty="0"/>
              <a:t>Disaster Recovery</a:t>
            </a:r>
          </a:p>
          <a:p>
            <a:pPr lvl="1"/>
            <a:r>
              <a:rPr lang="en-US" sz="1600" dirty="0"/>
              <a:t>Journaling</a:t>
            </a:r>
          </a:p>
          <a:p>
            <a:pPr lvl="1"/>
            <a:r>
              <a:rPr lang="en-US" sz="1600" dirty="0"/>
              <a:t>Data dumps</a:t>
            </a:r>
          </a:p>
          <a:p>
            <a:pPr lvl="1"/>
            <a:r>
              <a:rPr lang="en-US" sz="1600" dirty="0"/>
              <a:t>Partial Backups</a:t>
            </a:r>
          </a:p>
          <a:p>
            <a:r>
              <a:rPr lang="en-US" sz="1867" dirty="0"/>
              <a:t>Also….</a:t>
            </a:r>
            <a:endParaRPr lang="en-US" sz="1600" dirty="0"/>
          </a:p>
          <a:p>
            <a:pPr lvl="1"/>
            <a:r>
              <a:rPr lang="en-US" sz="1600" dirty="0"/>
              <a:t>Window Direct I/O support &amp; Amazon EC2 </a:t>
            </a:r>
            <a:r>
              <a:rPr lang="en-US" sz="1600" dirty="0" smtClean="0"/>
              <a:t>certified</a:t>
            </a:r>
            <a:endParaRPr lang="en-US" sz="1600" dirty="0"/>
          </a:p>
        </p:txBody>
      </p:sp>
    </p:spTree>
    <p:extLst>
      <p:ext uri="{BB962C8B-B14F-4D97-AF65-F5344CB8AC3E}">
        <p14:creationId xmlns:p14="http://schemas.microsoft.com/office/powerpoint/2010/main" val="251228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InterBase – Editions</a:t>
            </a:r>
            <a:endParaRPr lang="en-US" dirty="0"/>
          </a:p>
        </p:txBody>
      </p:sp>
      <p:sp>
        <p:nvSpPr>
          <p:cNvPr id="3" name="Content Placeholder 2"/>
          <p:cNvSpPr>
            <a:spLocks noGrp="1"/>
          </p:cNvSpPr>
          <p:nvPr>
            <p:ph sz="half" idx="1"/>
          </p:nvPr>
        </p:nvSpPr>
        <p:spPr>
          <a:xfrm>
            <a:off x="823788" y="1824450"/>
            <a:ext cx="5049791" cy="4312739"/>
          </a:xfrm>
        </p:spPr>
        <p:txBody>
          <a:bodyPr>
            <a:normAutofit fontScale="92500" lnSpcReduction="20000"/>
          </a:bodyPr>
          <a:lstStyle/>
          <a:p>
            <a:pPr marL="685783" indent="-685783">
              <a:buFont typeface="+mj-lt"/>
              <a:buAutoNum type="arabicPeriod"/>
            </a:pPr>
            <a:r>
              <a:rPr lang="en-US" b="1" dirty="0" smtClean="0"/>
              <a:t>Server Edition</a:t>
            </a:r>
          </a:p>
          <a:p>
            <a:pPr lvl="1"/>
            <a:r>
              <a:rPr lang="en-US" dirty="0" smtClean="0"/>
              <a:t>1 to unlimited connections</a:t>
            </a:r>
          </a:p>
          <a:p>
            <a:pPr marL="685783" indent="-685783">
              <a:buFont typeface="+mj-lt"/>
              <a:buAutoNum type="arabicPeriod"/>
            </a:pPr>
            <a:r>
              <a:rPr lang="en-US" b="1" dirty="0" smtClean="0"/>
              <a:t>Desktop Edition</a:t>
            </a:r>
          </a:p>
          <a:p>
            <a:pPr lvl="1"/>
            <a:r>
              <a:rPr lang="en-US" dirty="0"/>
              <a:t>S</a:t>
            </a:r>
            <a:r>
              <a:rPr lang="en-US" dirty="0" smtClean="0"/>
              <a:t>ame as server, but local connections only.</a:t>
            </a:r>
            <a:endParaRPr lang="en-US" sz="2667" dirty="0"/>
          </a:p>
          <a:p>
            <a:pPr lvl="1"/>
            <a:endParaRPr lang="en-US" sz="1200" dirty="0" smtClean="0"/>
          </a:p>
          <a:p>
            <a:pPr lvl="1"/>
            <a:endParaRPr lang="en-US" sz="1200" dirty="0" smtClean="0"/>
          </a:p>
          <a:p>
            <a:pPr lvl="1"/>
            <a:endParaRPr lang="en-US" sz="1200" dirty="0"/>
          </a:p>
          <a:p>
            <a:pPr marL="685783" indent="-685783">
              <a:buFont typeface="+mj-lt"/>
              <a:buAutoNum type="arabicPeriod"/>
            </a:pPr>
            <a:r>
              <a:rPr lang="en-US" b="1" dirty="0" smtClean="0"/>
              <a:t>ToGo Edition</a:t>
            </a:r>
          </a:p>
          <a:p>
            <a:pPr lvl="1"/>
            <a:r>
              <a:rPr lang="en-US" dirty="0" smtClean="0"/>
              <a:t>Embedded version</a:t>
            </a:r>
          </a:p>
          <a:p>
            <a:pPr marL="685783" indent="-685783">
              <a:buFont typeface="+mj-lt"/>
              <a:buAutoNum type="arabicPeriod"/>
            </a:pPr>
            <a:r>
              <a:rPr lang="en-US" dirty="0" err="1" smtClean="0"/>
              <a:t>IBLite</a:t>
            </a:r>
            <a:r>
              <a:rPr lang="en-US" dirty="0" smtClean="0"/>
              <a:t> Edition</a:t>
            </a:r>
          </a:p>
          <a:p>
            <a:pPr lvl="1"/>
            <a:r>
              <a:rPr lang="en-US" dirty="0" smtClean="0"/>
              <a:t>Feature limited version of ToGo</a:t>
            </a:r>
          </a:p>
          <a:p>
            <a:pPr lvl="2"/>
            <a:r>
              <a:rPr lang="en-US" dirty="0" smtClean="0"/>
              <a:t>100mb on disk </a:t>
            </a:r>
          </a:p>
          <a:p>
            <a:pPr lvl="2"/>
            <a:r>
              <a:rPr lang="en-US" dirty="0" smtClean="0"/>
              <a:t>No encryption</a:t>
            </a:r>
          </a:p>
          <a:p>
            <a:pPr lvl="2"/>
            <a:r>
              <a:rPr lang="en-US" dirty="0" smtClean="0"/>
              <a:t>Single thread connection</a:t>
            </a:r>
          </a:p>
        </p:txBody>
      </p:sp>
      <p:sp>
        <p:nvSpPr>
          <p:cNvPr id="8" name="Content Placeholder 7"/>
          <p:cNvSpPr>
            <a:spLocks noGrp="1"/>
          </p:cNvSpPr>
          <p:nvPr>
            <p:ph sz="half" idx="2"/>
          </p:nvPr>
        </p:nvSpPr>
        <p:spPr>
          <a:xfrm>
            <a:off x="6924197" y="1829541"/>
            <a:ext cx="5129273" cy="4391356"/>
          </a:xfrm>
        </p:spPr>
        <p:txBody>
          <a:bodyPr>
            <a:normAutofit fontScale="92500" lnSpcReduction="20000"/>
          </a:bodyPr>
          <a:lstStyle/>
          <a:p>
            <a:pPr marL="685783" indent="-685783">
              <a:buFont typeface="+mj-lt"/>
              <a:buAutoNum type="arabicPeriod"/>
            </a:pPr>
            <a:r>
              <a:rPr lang="en-US" b="1" dirty="0" smtClean="0"/>
              <a:t>Free 90 day Server trial</a:t>
            </a:r>
            <a:endParaRPr lang="en-US" b="1" dirty="0"/>
          </a:p>
          <a:p>
            <a:pPr lvl="1"/>
            <a:r>
              <a:rPr lang="en-US" dirty="0"/>
              <a:t>Full featured server edition </a:t>
            </a:r>
            <a:endParaRPr lang="en-US" dirty="0" smtClean="0"/>
          </a:p>
          <a:p>
            <a:pPr lvl="1"/>
            <a:r>
              <a:rPr lang="en-US" dirty="0" smtClean="0"/>
              <a:t>20 </a:t>
            </a:r>
            <a:r>
              <a:rPr lang="en-US" dirty="0"/>
              <a:t>users / 80 </a:t>
            </a:r>
            <a:r>
              <a:rPr lang="en-US" dirty="0" smtClean="0"/>
              <a:t>connections</a:t>
            </a:r>
          </a:p>
          <a:p>
            <a:pPr marL="685783" indent="-685783">
              <a:buFont typeface="+mj-lt"/>
              <a:buAutoNum type="arabicPeriod" startAt="3"/>
            </a:pPr>
            <a:r>
              <a:rPr lang="en-US" b="1" dirty="0" smtClean="0"/>
              <a:t>ToGo Edition</a:t>
            </a:r>
          </a:p>
          <a:p>
            <a:pPr lvl="1"/>
            <a:r>
              <a:rPr lang="en-US" dirty="0" smtClean="0"/>
              <a:t>Embedded Version</a:t>
            </a:r>
          </a:p>
          <a:p>
            <a:pPr marL="301752" lvl="1" indent="0">
              <a:buNone/>
            </a:pPr>
            <a:r>
              <a:rPr lang="en-US" sz="1733" dirty="0"/>
              <a:t/>
            </a:r>
            <a:br>
              <a:rPr lang="en-US" sz="1733" dirty="0"/>
            </a:br>
            <a:endParaRPr lang="en-US" sz="933" dirty="0"/>
          </a:p>
          <a:p>
            <a:pPr marL="685783" indent="-685783">
              <a:buFont typeface="+mj-lt"/>
              <a:buAutoNum type="arabicPeriod"/>
            </a:pPr>
            <a:r>
              <a:rPr lang="en-US" b="1" dirty="0" smtClean="0"/>
              <a:t>Developer </a:t>
            </a:r>
            <a:r>
              <a:rPr lang="en-US" b="1" dirty="0"/>
              <a:t>Edition</a:t>
            </a:r>
          </a:p>
          <a:p>
            <a:pPr lvl="1"/>
            <a:r>
              <a:rPr lang="en-US" dirty="0"/>
              <a:t>20 users / 80 connections</a:t>
            </a:r>
          </a:p>
          <a:p>
            <a:pPr lvl="1"/>
            <a:r>
              <a:rPr lang="en-US" dirty="0" smtClean="0"/>
              <a:t>Weak </a:t>
            </a:r>
            <a:r>
              <a:rPr lang="en-US" dirty="0"/>
              <a:t>encryption </a:t>
            </a:r>
            <a:r>
              <a:rPr lang="en-US" dirty="0" smtClean="0"/>
              <a:t>only</a:t>
            </a:r>
          </a:p>
          <a:p>
            <a:pPr lvl="1"/>
            <a:r>
              <a:rPr lang="en-US" dirty="0"/>
              <a:t>Time-limited </a:t>
            </a:r>
            <a:r>
              <a:rPr lang="en-US" dirty="0" smtClean="0"/>
              <a:t>connection</a:t>
            </a:r>
          </a:p>
          <a:p>
            <a:pPr marL="0" indent="0">
              <a:buNone/>
            </a:pPr>
            <a:r>
              <a:rPr lang="en-US" b="1" dirty="0" smtClean="0"/>
              <a:t>1</a:t>
            </a:r>
            <a:r>
              <a:rPr lang="en-US" dirty="0" smtClean="0"/>
              <a:t>,</a:t>
            </a:r>
            <a:r>
              <a:rPr lang="en-US" b="1" dirty="0" smtClean="0"/>
              <a:t>3</a:t>
            </a:r>
            <a:r>
              <a:rPr lang="en-US" dirty="0" smtClean="0"/>
              <a:t>   </a:t>
            </a:r>
            <a:r>
              <a:rPr lang="en-US" b="1" dirty="0" smtClean="0"/>
              <a:t>SDK</a:t>
            </a:r>
            <a:r>
              <a:rPr lang="en-US" dirty="0" smtClean="0"/>
              <a:t> </a:t>
            </a:r>
            <a:r>
              <a:rPr lang="en-US" b="1" dirty="0" smtClean="0"/>
              <a:t>Pack</a:t>
            </a:r>
            <a:endParaRPr lang="en-US" b="1" dirty="0"/>
          </a:p>
          <a:p>
            <a:pPr lvl="1"/>
            <a:r>
              <a:rPr lang="en-US" dirty="0" smtClean="0"/>
              <a:t>Full featured licenses </a:t>
            </a:r>
          </a:p>
          <a:p>
            <a:pPr lvl="1"/>
            <a:r>
              <a:rPr lang="en-US" dirty="0"/>
              <a:t>Time-limited </a:t>
            </a:r>
            <a:r>
              <a:rPr lang="en-US" dirty="0" smtClean="0"/>
              <a:t>(Similar to trial)</a:t>
            </a:r>
          </a:p>
        </p:txBody>
      </p:sp>
      <p:sp>
        <p:nvSpPr>
          <p:cNvPr id="7" name="TextBox 6"/>
          <p:cNvSpPr txBox="1"/>
          <p:nvPr/>
        </p:nvSpPr>
        <p:spPr>
          <a:xfrm>
            <a:off x="207322" y="6421920"/>
            <a:ext cx="11903675" cy="318100"/>
          </a:xfrm>
          <a:prstGeom prst="rect">
            <a:avLst/>
          </a:prstGeom>
          <a:noFill/>
        </p:spPr>
        <p:txBody>
          <a:bodyPr wrap="square" rtlCol="0">
            <a:spAutoFit/>
          </a:bodyPr>
          <a:lstStyle/>
          <a:p>
            <a:r>
              <a:rPr lang="en-US" sz="1467" dirty="0"/>
              <a:t>*ToGo and </a:t>
            </a:r>
            <a:r>
              <a:rPr lang="en-US" sz="1467" dirty="0" err="1"/>
              <a:t>IBLite</a:t>
            </a:r>
            <a:r>
              <a:rPr lang="en-US" sz="1467" dirty="0"/>
              <a:t> do not offer UDFs on iOS / Android due to platform requirements </a:t>
            </a:r>
            <a:r>
              <a:rPr lang="en-US" sz="1467" dirty="0" smtClean="0"/>
              <a:t>excluding </a:t>
            </a:r>
            <a:r>
              <a:rPr lang="en-US" sz="1467" dirty="0"/>
              <a:t>external libraries in application bundles for security reasons.</a:t>
            </a:r>
          </a:p>
        </p:txBody>
      </p:sp>
      <p:sp>
        <p:nvSpPr>
          <p:cNvPr id="4" name="Rectangle 3"/>
          <p:cNvSpPr/>
          <p:nvPr/>
        </p:nvSpPr>
        <p:spPr>
          <a:xfrm>
            <a:off x="774361" y="3662256"/>
            <a:ext cx="5123543" cy="2558641"/>
          </a:xfrm>
          <a:prstGeom prst="rect">
            <a:avLst/>
          </a:prstGeom>
          <a:noFill/>
          <a:ln w="28575" cmpd="sng">
            <a:solidFill>
              <a:srgbClr val="4F81BD"/>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schemeClr val="tx1"/>
              </a:solidFill>
            </a:endParaRPr>
          </a:p>
        </p:txBody>
      </p:sp>
      <p:pic>
        <p:nvPicPr>
          <p:cNvPr id="9" name="Picture 8" descr="Screen Shot 2013-12-30 at 15.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714" y="3831473"/>
            <a:ext cx="590701" cy="699995"/>
          </a:xfrm>
          <a:prstGeom prst="rect">
            <a:avLst/>
          </a:prstGeom>
        </p:spPr>
      </p:pic>
      <p:pic>
        <p:nvPicPr>
          <p:cNvPr id="10" name="Picture 9" descr="Screen Shot 2013-12-30 at 15.55.1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078" y="3905536"/>
            <a:ext cx="1006704" cy="551868"/>
          </a:xfrm>
          <a:prstGeom prst="rect">
            <a:avLst/>
          </a:prstGeom>
        </p:spPr>
      </p:pic>
      <p:sp>
        <p:nvSpPr>
          <p:cNvPr id="11" name="Rectangle 10"/>
          <p:cNvSpPr/>
          <p:nvPr/>
        </p:nvSpPr>
        <p:spPr>
          <a:xfrm>
            <a:off x="774361" y="1730683"/>
            <a:ext cx="5123543" cy="1931572"/>
          </a:xfrm>
          <a:prstGeom prst="rect">
            <a:avLst/>
          </a:prstGeom>
          <a:noFill/>
          <a:ln w="28575" cmpd="sng">
            <a:solidFill>
              <a:srgbClr val="4F81BD"/>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schemeClr val="tx1"/>
              </a:solidFill>
            </a:endParaRPr>
          </a:p>
        </p:txBody>
      </p:sp>
      <p:sp>
        <p:nvSpPr>
          <p:cNvPr id="5" name="TextBox 4"/>
          <p:cNvSpPr txBox="1"/>
          <p:nvPr/>
        </p:nvSpPr>
        <p:spPr>
          <a:xfrm rot="16200000">
            <a:off x="-427987" y="2465636"/>
            <a:ext cx="1931572" cy="461665"/>
          </a:xfrm>
          <a:prstGeom prst="rect">
            <a:avLst/>
          </a:prstGeom>
          <a:solidFill>
            <a:schemeClr val="accent1">
              <a:lumMod val="20000"/>
              <a:lumOff val="80000"/>
            </a:schemeClr>
          </a:solidFill>
          <a:ln w="28575" cmpd="sng">
            <a:solidFill>
              <a:srgbClr val="4F81BD"/>
            </a:solidFill>
          </a:ln>
        </p:spPr>
        <p:txBody>
          <a:bodyPr wrap="square" rtlCol="0">
            <a:spAutoFit/>
          </a:bodyPr>
          <a:lstStyle/>
          <a:p>
            <a:pPr algn="ctr"/>
            <a:r>
              <a:rPr lang="en-GB" sz="2400" dirty="0">
                <a:solidFill>
                  <a:schemeClr val="bg1"/>
                </a:solidFill>
              </a:rPr>
              <a:t>INSTALLED</a:t>
            </a:r>
          </a:p>
        </p:txBody>
      </p:sp>
      <p:sp>
        <p:nvSpPr>
          <p:cNvPr id="12" name="TextBox 11"/>
          <p:cNvSpPr txBox="1"/>
          <p:nvPr/>
        </p:nvSpPr>
        <p:spPr>
          <a:xfrm rot="16200000">
            <a:off x="-741523" y="4710745"/>
            <a:ext cx="2558643" cy="461665"/>
          </a:xfrm>
          <a:prstGeom prst="rect">
            <a:avLst/>
          </a:prstGeom>
          <a:solidFill>
            <a:schemeClr val="accent1">
              <a:lumMod val="20000"/>
              <a:lumOff val="80000"/>
            </a:schemeClr>
          </a:solidFill>
          <a:ln w="28575" cmpd="sng">
            <a:solidFill>
              <a:srgbClr val="4F81BD"/>
            </a:solidFill>
          </a:ln>
        </p:spPr>
        <p:txBody>
          <a:bodyPr wrap="square" rtlCol="0">
            <a:spAutoFit/>
          </a:bodyPr>
          <a:lstStyle/>
          <a:p>
            <a:pPr algn="ctr"/>
            <a:r>
              <a:rPr lang="en-GB" sz="2400" dirty="0">
                <a:solidFill>
                  <a:schemeClr val="bg1"/>
                </a:solidFill>
              </a:rPr>
              <a:t>EMBEDDED</a:t>
            </a:r>
          </a:p>
        </p:txBody>
      </p:sp>
      <p:sp>
        <p:nvSpPr>
          <p:cNvPr id="13" name="Rectangle 12"/>
          <p:cNvSpPr/>
          <p:nvPr/>
        </p:nvSpPr>
        <p:spPr>
          <a:xfrm>
            <a:off x="6751199" y="1730682"/>
            <a:ext cx="5384800" cy="1931573"/>
          </a:xfrm>
          <a:prstGeom prst="rect">
            <a:avLst/>
          </a:prstGeom>
          <a:noFill/>
          <a:ln w="28575" cmpd="sng">
            <a:solidFill>
              <a:srgbClr val="4F81BD"/>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schemeClr val="tx1"/>
              </a:solidFill>
            </a:endParaRPr>
          </a:p>
        </p:txBody>
      </p:sp>
      <p:sp>
        <p:nvSpPr>
          <p:cNvPr id="14" name="Rectangle 13"/>
          <p:cNvSpPr/>
          <p:nvPr/>
        </p:nvSpPr>
        <p:spPr>
          <a:xfrm>
            <a:off x="6751199" y="3662255"/>
            <a:ext cx="5384800" cy="2558643"/>
          </a:xfrm>
          <a:prstGeom prst="rect">
            <a:avLst/>
          </a:prstGeom>
          <a:noFill/>
          <a:ln w="28575" cmpd="sng">
            <a:solidFill>
              <a:srgbClr val="4F81BD"/>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solidFill>
                <a:schemeClr val="tx1"/>
              </a:solidFill>
            </a:endParaRPr>
          </a:p>
        </p:txBody>
      </p:sp>
      <p:sp>
        <p:nvSpPr>
          <p:cNvPr id="15" name="TextBox 14"/>
          <p:cNvSpPr txBox="1"/>
          <p:nvPr/>
        </p:nvSpPr>
        <p:spPr>
          <a:xfrm rot="16200000">
            <a:off x="5539193" y="2465636"/>
            <a:ext cx="1931571" cy="461665"/>
          </a:xfrm>
          <a:prstGeom prst="rect">
            <a:avLst/>
          </a:prstGeom>
          <a:solidFill>
            <a:schemeClr val="accent1">
              <a:lumMod val="20000"/>
              <a:lumOff val="80000"/>
            </a:schemeClr>
          </a:solidFill>
          <a:ln w="28575" cmpd="sng">
            <a:solidFill>
              <a:srgbClr val="4F81BD"/>
            </a:solidFill>
          </a:ln>
        </p:spPr>
        <p:txBody>
          <a:bodyPr wrap="square" rtlCol="0">
            <a:spAutoFit/>
          </a:bodyPr>
          <a:lstStyle/>
          <a:p>
            <a:pPr algn="ctr"/>
            <a:r>
              <a:rPr lang="en-GB" sz="2400" dirty="0">
                <a:solidFill>
                  <a:schemeClr val="bg1"/>
                </a:solidFill>
              </a:rPr>
              <a:t>TRIAL</a:t>
            </a:r>
          </a:p>
        </p:txBody>
      </p:sp>
      <p:sp>
        <p:nvSpPr>
          <p:cNvPr id="16" name="TextBox 15"/>
          <p:cNvSpPr txBox="1"/>
          <p:nvPr/>
        </p:nvSpPr>
        <p:spPr>
          <a:xfrm rot="16200000">
            <a:off x="5225657" y="4710743"/>
            <a:ext cx="2558641" cy="461665"/>
          </a:xfrm>
          <a:prstGeom prst="rect">
            <a:avLst/>
          </a:prstGeom>
          <a:solidFill>
            <a:schemeClr val="accent1">
              <a:lumMod val="20000"/>
              <a:lumOff val="80000"/>
            </a:schemeClr>
          </a:solidFill>
          <a:ln w="28575" cmpd="sng">
            <a:solidFill>
              <a:srgbClr val="4F81BD"/>
            </a:solidFill>
          </a:ln>
        </p:spPr>
        <p:txBody>
          <a:bodyPr wrap="square" rtlCol="0">
            <a:spAutoFit/>
          </a:bodyPr>
          <a:lstStyle/>
          <a:p>
            <a:pPr algn="ctr"/>
            <a:r>
              <a:rPr lang="en-GB" sz="2400" dirty="0">
                <a:solidFill>
                  <a:schemeClr val="bg1"/>
                </a:solidFill>
              </a:rPr>
              <a:t>DEVELOPMENT</a:t>
            </a:r>
          </a:p>
        </p:txBody>
      </p:sp>
    </p:spTree>
    <p:extLst>
      <p:ext uri="{BB962C8B-B14F-4D97-AF65-F5344CB8AC3E}">
        <p14:creationId xmlns:p14="http://schemas.microsoft.com/office/powerpoint/2010/main" val="18916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Deployment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874" y="1709889"/>
            <a:ext cx="7580952" cy="242857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874" y="4276872"/>
            <a:ext cx="7571428" cy="2361905"/>
          </a:xfrm>
          <a:prstGeom prst="rect">
            <a:avLst/>
          </a:prstGeom>
        </p:spPr>
      </p:pic>
      <p:sp>
        <p:nvSpPr>
          <p:cNvPr id="9" name="Left Arrow 8"/>
          <p:cNvSpPr/>
          <p:nvPr/>
        </p:nvSpPr>
        <p:spPr>
          <a:xfrm>
            <a:off x="10344150" y="2400300"/>
            <a:ext cx="619125" cy="45719"/>
          </a:xfrm>
          <a:prstGeom prst="leftArrow">
            <a:avLst/>
          </a:prstGeom>
          <a:solidFill>
            <a:srgbClr val="FFFF00"/>
          </a:solidFill>
          <a:ln w="571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11149012" y="3952875"/>
            <a:ext cx="500063" cy="45719"/>
          </a:xfrm>
          <a:prstGeom prst="leftArrow">
            <a:avLst/>
          </a:prstGeom>
          <a:solidFill>
            <a:srgbClr val="FFFF00"/>
          </a:solidFill>
          <a:ln w="571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10653712" y="6335727"/>
            <a:ext cx="619125" cy="45719"/>
          </a:xfrm>
          <a:prstGeom prst="leftArrow">
            <a:avLst/>
          </a:prstGeom>
          <a:solidFill>
            <a:srgbClr val="FFFF00"/>
          </a:solidFill>
          <a:ln w="571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11272837" y="6011730"/>
            <a:ext cx="500063" cy="45719"/>
          </a:xfrm>
          <a:prstGeom prst="leftArrow">
            <a:avLst/>
          </a:prstGeom>
          <a:solidFill>
            <a:srgbClr val="FFFF00"/>
          </a:solidFill>
          <a:ln w="571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338138" y="2626290"/>
            <a:ext cx="3847242" cy="3024340"/>
          </a:xfrm>
          <a:prstGeom prst="rect">
            <a:avLst/>
          </a:prstGeom>
        </p:spPr>
      </p:pic>
      <p:sp>
        <p:nvSpPr>
          <p:cNvPr id="5" name="TextBox 4"/>
          <p:cNvSpPr txBox="1"/>
          <p:nvPr/>
        </p:nvSpPr>
        <p:spPr>
          <a:xfrm>
            <a:off x="947938" y="2021287"/>
            <a:ext cx="2627642" cy="424732"/>
          </a:xfrm>
          <a:prstGeom prst="rect">
            <a:avLst/>
          </a:prstGeom>
          <a:noFill/>
        </p:spPr>
        <p:txBody>
          <a:bodyPr wrap="none" rtlCol="0">
            <a:spAutoFit/>
          </a:bodyPr>
          <a:lstStyle/>
          <a:p>
            <a:pPr>
              <a:lnSpc>
                <a:spcPct val="90000"/>
              </a:lnSpc>
            </a:pPr>
            <a:r>
              <a:rPr lang="en-US" sz="2400" dirty="0" smtClean="0"/>
              <a:t>Add “Feature Files”</a:t>
            </a:r>
            <a:endParaRPr lang="en-US" sz="2400" dirty="0"/>
          </a:p>
        </p:txBody>
      </p:sp>
    </p:spTree>
    <p:extLst>
      <p:ext uri="{BB962C8B-B14F-4D97-AF65-F5344CB8AC3E}">
        <p14:creationId xmlns:p14="http://schemas.microsoft.com/office/powerpoint/2010/main" val="118128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10669189" cy="1020762"/>
          </a:xfrm>
        </p:spPr>
        <p:txBody>
          <a:bodyPr>
            <a:normAutofit/>
          </a:bodyPr>
          <a:lstStyle/>
          <a:p>
            <a:r>
              <a:rPr lang="en-US" sz="3000" dirty="0" err="1" smtClean="0"/>
              <a:t>FireDAC</a:t>
            </a:r>
            <a:r>
              <a:rPr lang="en-US" sz="3000" dirty="0" smtClean="0"/>
              <a:t> Samples</a:t>
            </a:r>
            <a:endParaRPr lang="en-US" sz="3000" dirty="0"/>
          </a:p>
        </p:txBody>
      </p:sp>
      <p:sp>
        <p:nvSpPr>
          <p:cNvPr id="3" name="Content Placeholder 2"/>
          <p:cNvSpPr>
            <a:spLocks noGrp="1"/>
          </p:cNvSpPr>
          <p:nvPr>
            <p:ph idx="1"/>
          </p:nvPr>
        </p:nvSpPr>
        <p:spPr>
          <a:xfrm>
            <a:off x="1522810" y="1905000"/>
            <a:ext cx="10339675" cy="4267200"/>
          </a:xfrm>
        </p:spPr>
        <p:txBody>
          <a:bodyPr>
            <a:normAutofit/>
          </a:bodyPr>
          <a:lstStyle/>
          <a:p>
            <a:r>
              <a:rPr lang="en-US" dirty="0" smtClean="0"/>
              <a:t>Folders</a:t>
            </a:r>
          </a:p>
          <a:p>
            <a:pPr lvl="1"/>
            <a:r>
              <a:rPr lang="en-US" sz="1700" dirty="0"/>
              <a:t>C:\Users\Public\Documents\Embarcadero\Studio\14.0\Samples\CPP\Mobile Snippets</a:t>
            </a:r>
            <a:endParaRPr lang="en-US" sz="1700" dirty="0" smtClean="0"/>
          </a:p>
          <a:p>
            <a:pPr lvl="1"/>
            <a:r>
              <a:rPr lang="en-US" sz="1700" dirty="0"/>
              <a:t>C:\Users\Public\Documents\Embarcadero\Studio\14.0\Samples\Object Pascal\Mobile </a:t>
            </a:r>
            <a:r>
              <a:rPr lang="en-US" sz="1700" dirty="0" smtClean="0"/>
              <a:t>Snippets</a:t>
            </a:r>
          </a:p>
          <a:p>
            <a:r>
              <a:rPr lang="en-US" dirty="0" err="1" smtClean="0"/>
              <a:t>FireDACSQLite</a:t>
            </a:r>
            <a:endParaRPr lang="en-US" dirty="0" smtClean="0"/>
          </a:p>
          <a:p>
            <a:r>
              <a:rPr lang="en-US" dirty="0" err="1" smtClean="0"/>
              <a:t>FireDAC_IBLite</a:t>
            </a:r>
            <a:endParaRPr lang="en-US" dirty="0" smtClean="0"/>
          </a:p>
          <a:p>
            <a:pPr lvl="1"/>
            <a:r>
              <a:rPr lang="en-US" dirty="0" smtClean="0"/>
              <a:t>Note</a:t>
            </a:r>
            <a:r>
              <a:rPr lang="en-US" dirty="0"/>
              <a:t>: </a:t>
            </a:r>
            <a:r>
              <a:rPr lang="en-US" dirty="0" smtClean="0"/>
              <a:t>As part of your purchase, you will receive an email </a:t>
            </a:r>
            <a:r>
              <a:rPr lang="en-US" dirty="0"/>
              <a:t> </a:t>
            </a:r>
            <a:r>
              <a:rPr lang="en-US" dirty="0" smtClean="0"/>
              <a:t>that includes </a:t>
            </a:r>
            <a:r>
              <a:rPr lang="en-US" dirty="0" err="1" smtClean="0"/>
              <a:t>InterBase</a:t>
            </a:r>
            <a:r>
              <a:rPr lang="en-US" dirty="0" smtClean="0"/>
              <a:t> XE3 </a:t>
            </a:r>
            <a:r>
              <a:rPr lang="en-US" dirty="0" err="1" smtClean="0"/>
              <a:t>ToGo</a:t>
            </a:r>
            <a:r>
              <a:rPr lang="en-US" dirty="0" smtClean="0"/>
              <a:t> Test Deployment license and </a:t>
            </a:r>
            <a:r>
              <a:rPr lang="en-US" dirty="0" err="1" smtClean="0"/>
              <a:t>IBLite</a:t>
            </a:r>
            <a:r>
              <a:rPr lang="en-US" dirty="0" smtClean="0"/>
              <a:t> XE3 Deployment for Mobile Platforms license</a:t>
            </a:r>
          </a:p>
          <a:p>
            <a:pPr lvl="2"/>
            <a:r>
              <a:rPr lang="en-US" dirty="0" smtClean="0"/>
              <a:t>“This </a:t>
            </a:r>
            <a:r>
              <a:rPr lang="en-US" dirty="0"/>
              <a:t>Embarcadero product also entitles you to a free </a:t>
            </a:r>
            <a:r>
              <a:rPr lang="en-US" dirty="0" err="1"/>
              <a:t>IBLite</a:t>
            </a:r>
            <a:r>
              <a:rPr lang="en-US" dirty="0"/>
              <a:t> for iOS database deployment license. To activate your deployment license, go to </a:t>
            </a:r>
            <a:r>
              <a:rPr lang="en-US" b="1" dirty="0"/>
              <a:t>https://</a:t>
            </a:r>
            <a:r>
              <a:rPr lang="en-US" b="1" dirty="0" smtClean="0"/>
              <a:t>reg.embarcadero.com/</a:t>
            </a:r>
            <a:r>
              <a:rPr lang="en-US" dirty="0" smtClean="0"/>
              <a:t>srs6/activation.do </a:t>
            </a:r>
            <a:r>
              <a:rPr lang="en-US" dirty="0"/>
              <a:t>and enter the </a:t>
            </a:r>
            <a:r>
              <a:rPr lang="en-US" dirty="0" err="1"/>
              <a:t>IBLite</a:t>
            </a:r>
            <a:r>
              <a:rPr lang="en-US" dirty="0"/>
              <a:t> for iOS serial number above and Registration Code: </a:t>
            </a:r>
            <a:r>
              <a:rPr lang="en-US" dirty="0" smtClean="0"/>
              <a:t>xxx.”</a:t>
            </a:r>
            <a:endParaRPr lang="en-US" dirty="0"/>
          </a:p>
          <a:p>
            <a:pPr lvl="1"/>
            <a:endParaRPr lang="en-US" dirty="0"/>
          </a:p>
          <a:p>
            <a:pPr lvl="1"/>
            <a:endParaRPr lang="en-US" dirty="0" smtClean="0"/>
          </a:p>
        </p:txBody>
      </p:sp>
    </p:spTree>
    <p:extLst>
      <p:ext uri="{BB962C8B-B14F-4D97-AF65-F5344CB8AC3E}">
        <p14:creationId xmlns:p14="http://schemas.microsoft.com/office/powerpoint/2010/main" val="53586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App Development</a:t>
            </a:r>
            <a:endParaRPr lang="en-US" dirty="0"/>
          </a:p>
        </p:txBody>
      </p:sp>
      <p:sp>
        <p:nvSpPr>
          <p:cNvPr id="4" name="Content Placeholder 3"/>
          <p:cNvSpPr>
            <a:spLocks noGrp="1"/>
          </p:cNvSpPr>
          <p:nvPr>
            <p:ph idx="1"/>
          </p:nvPr>
        </p:nvSpPr>
        <p:spPr>
          <a:xfrm>
            <a:off x="1522810" y="1905000"/>
            <a:ext cx="10092016" cy="3284838"/>
          </a:xfrm>
        </p:spPr>
        <p:txBody>
          <a:bodyPr>
            <a:normAutofit/>
          </a:bodyPr>
          <a:lstStyle/>
          <a:p>
            <a:r>
              <a:rPr lang="en-US" dirty="0" smtClean="0">
                <a:solidFill>
                  <a:schemeClr val="bg1">
                    <a:lumMod val="50000"/>
                    <a:lumOff val="50000"/>
                  </a:schemeClr>
                </a:solidFill>
              </a:rPr>
              <a:t>Lesson </a:t>
            </a:r>
            <a:r>
              <a:rPr lang="en-US" dirty="0">
                <a:solidFill>
                  <a:schemeClr val="bg1">
                    <a:lumMod val="50000"/>
                    <a:lumOff val="50000"/>
                  </a:schemeClr>
                </a:solidFill>
              </a:rPr>
              <a:t>1 – </a:t>
            </a:r>
            <a:r>
              <a:rPr lang="en-US" dirty="0" smtClean="0">
                <a:solidFill>
                  <a:schemeClr val="bg1">
                    <a:lumMod val="50000"/>
                    <a:lumOff val="50000"/>
                  </a:schemeClr>
                </a:solidFill>
              </a:rPr>
              <a:t>Hello </a:t>
            </a:r>
            <a:r>
              <a:rPr lang="en-US" dirty="0">
                <a:solidFill>
                  <a:schemeClr val="bg1">
                    <a:lumMod val="50000"/>
                    <a:lumOff val="50000"/>
                  </a:schemeClr>
                </a:solidFill>
              </a:rPr>
              <a:t>World</a:t>
            </a:r>
            <a:r>
              <a:rPr lang="en-US" dirty="0" smtClean="0">
                <a:solidFill>
                  <a:schemeClr val="bg1">
                    <a:lumMod val="50000"/>
                    <a:lumOff val="50000"/>
                  </a:schemeClr>
                </a:solidFill>
              </a:rPr>
              <a:t>! </a:t>
            </a:r>
            <a:r>
              <a:rPr lang="en-US" dirty="0">
                <a:solidFill>
                  <a:schemeClr val="bg1">
                    <a:lumMod val="50000"/>
                    <a:lumOff val="50000"/>
                  </a:schemeClr>
                </a:solidFill>
              </a:rPr>
              <a:t>My First Multi-Device </a:t>
            </a:r>
            <a:r>
              <a:rPr lang="en-US" dirty="0" smtClean="0">
                <a:solidFill>
                  <a:schemeClr val="bg1">
                    <a:lumMod val="50000"/>
                    <a:lumOff val="50000"/>
                  </a:schemeClr>
                </a:solidFill>
              </a:rPr>
              <a:t>App</a:t>
            </a:r>
          </a:p>
          <a:p>
            <a:r>
              <a:rPr lang="en-US" dirty="0" smtClean="0">
                <a:solidFill>
                  <a:schemeClr val="tx2"/>
                </a:solidFill>
              </a:rPr>
              <a:t>Lesson </a:t>
            </a:r>
            <a:r>
              <a:rPr lang="en-US" dirty="0">
                <a:solidFill>
                  <a:schemeClr val="tx2"/>
                </a:solidFill>
              </a:rPr>
              <a:t>2 </a:t>
            </a:r>
            <a:r>
              <a:rPr lang="en-US" dirty="0" smtClean="0">
                <a:solidFill>
                  <a:schemeClr val="tx2"/>
                </a:solidFill>
              </a:rPr>
              <a:t>– Turning </a:t>
            </a:r>
            <a:r>
              <a:rPr lang="en-US" dirty="0">
                <a:solidFill>
                  <a:schemeClr val="tx2"/>
                </a:solidFill>
              </a:rPr>
              <a:t>up the Style and Data</a:t>
            </a:r>
            <a:r>
              <a:rPr lang="en-US" dirty="0" smtClean="0">
                <a:solidFill>
                  <a:schemeClr val="tx2"/>
                </a:solidFill>
              </a:rPr>
              <a:t>!</a:t>
            </a:r>
          </a:p>
          <a:p>
            <a:r>
              <a:rPr lang="en-US" b="1" dirty="0" smtClean="0"/>
              <a:t>Lesson 3 – Accessing </a:t>
            </a:r>
            <a:r>
              <a:rPr lang="en-US" b="1" dirty="0"/>
              <a:t>Local </a:t>
            </a:r>
            <a:r>
              <a:rPr lang="en-US" b="1" dirty="0" smtClean="0"/>
              <a:t>Storage and Databases</a:t>
            </a:r>
          </a:p>
          <a:p>
            <a:r>
              <a:rPr lang="en-US" dirty="0" smtClean="0"/>
              <a:t>Lesson </a:t>
            </a:r>
            <a:r>
              <a:rPr lang="en-US" dirty="0"/>
              <a:t>4 </a:t>
            </a:r>
            <a:r>
              <a:rPr lang="en-US" dirty="0" smtClean="0"/>
              <a:t>– Building Multi-tier</a:t>
            </a:r>
            <a:r>
              <a:rPr lang="en-US" dirty="0"/>
              <a:t>, Multi-device </a:t>
            </a:r>
            <a:r>
              <a:rPr lang="en-US" dirty="0" smtClean="0"/>
              <a:t>Apps</a:t>
            </a:r>
          </a:p>
          <a:p>
            <a:r>
              <a:rPr lang="en-US" dirty="0" smtClean="0"/>
              <a:t>Lesson </a:t>
            </a:r>
            <a:r>
              <a:rPr lang="en-US" dirty="0"/>
              <a:t>5 </a:t>
            </a:r>
            <a:r>
              <a:rPr lang="en-US" dirty="0" smtClean="0"/>
              <a:t>– Connecting </a:t>
            </a:r>
            <a:r>
              <a:rPr lang="en-US" dirty="0"/>
              <a:t>Mobile and </a:t>
            </a:r>
            <a:r>
              <a:rPr lang="en-US" dirty="0" smtClean="0"/>
              <a:t>Desktop using Tethering</a:t>
            </a:r>
          </a:p>
          <a:p>
            <a:r>
              <a:rPr lang="en-US" dirty="0" smtClean="0"/>
              <a:t>Lesson </a:t>
            </a:r>
            <a:r>
              <a:rPr lang="en-US" dirty="0"/>
              <a:t>6 </a:t>
            </a:r>
            <a:r>
              <a:rPr lang="en-US" dirty="0" smtClean="0"/>
              <a:t>– Accessing </a:t>
            </a:r>
            <a:r>
              <a:rPr lang="en-US" dirty="0"/>
              <a:t>REST and </a:t>
            </a:r>
            <a:r>
              <a:rPr lang="en-US" dirty="0" err="1" smtClean="0"/>
              <a:t>BaaS</a:t>
            </a:r>
            <a:r>
              <a:rPr lang="en-US" dirty="0" smtClean="0"/>
              <a:t> Cloud Services</a:t>
            </a:r>
          </a:p>
        </p:txBody>
      </p:sp>
      <p:sp>
        <p:nvSpPr>
          <p:cNvPr id="2" name="TextBox 1"/>
          <p:cNvSpPr txBox="1"/>
          <p:nvPr/>
        </p:nvSpPr>
        <p:spPr>
          <a:xfrm>
            <a:off x="2117125" y="5799438"/>
            <a:ext cx="6783011" cy="757130"/>
          </a:xfrm>
          <a:prstGeom prst="rect">
            <a:avLst/>
          </a:prstGeom>
          <a:noFill/>
        </p:spPr>
        <p:txBody>
          <a:bodyPr wrap="none" rtlCol="0">
            <a:spAutoFit/>
          </a:bodyPr>
          <a:lstStyle/>
          <a:p>
            <a:pPr algn="ctr">
              <a:lnSpc>
                <a:spcPct val="90000"/>
              </a:lnSpc>
            </a:pPr>
            <a:r>
              <a:rPr lang="en-US" sz="2400" dirty="0"/>
              <a:t>Replay links and lesson slides will appear on my </a:t>
            </a:r>
            <a:r>
              <a:rPr lang="en-US" sz="2400" dirty="0" smtClean="0"/>
              <a:t>blog</a:t>
            </a:r>
            <a:endParaRPr lang="en-US" sz="2400" dirty="0"/>
          </a:p>
          <a:p>
            <a:pPr algn="ctr">
              <a:lnSpc>
                <a:spcPct val="90000"/>
              </a:lnSpc>
            </a:pPr>
            <a:r>
              <a:rPr lang="en-US" sz="2400" dirty="0"/>
              <a:t>http://blogs.embarcadero.com/davidi/</a:t>
            </a:r>
          </a:p>
        </p:txBody>
      </p:sp>
    </p:spTree>
    <p:extLst>
      <p:ext uri="{BB962C8B-B14F-4D97-AF65-F5344CB8AC3E}">
        <p14:creationId xmlns:p14="http://schemas.microsoft.com/office/powerpoint/2010/main" val="48468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10389103" cy="1020762"/>
          </a:xfrm>
        </p:spPr>
        <p:txBody>
          <a:bodyPr/>
          <a:lstStyle/>
          <a:p>
            <a:r>
              <a:rPr lang="en-US" dirty="0" smtClean="0"/>
              <a:t>Next Steps </a:t>
            </a:r>
            <a:r>
              <a:rPr lang="en-US" smtClean="0"/>
              <a:t>for our </a:t>
            </a:r>
            <a:r>
              <a:rPr lang="en-US" dirty="0" smtClean="0"/>
              <a:t>Business Mobile App</a:t>
            </a:r>
            <a:endParaRPr lang="en-US" dirty="0"/>
          </a:p>
        </p:txBody>
      </p:sp>
      <p:sp>
        <p:nvSpPr>
          <p:cNvPr id="3" name="Content Placeholder 2"/>
          <p:cNvSpPr>
            <a:spLocks noGrp="1"/>
          </p:cNvSpPr>
          <p:nvPr>
            <p:ph idx="1"/>
          </p:nvPr>
        </p:nvSpPr>
        <p:spPr/>
        <p:txBody>
          <a:bodyPr>
            <a:normAutofit/>
          </a:bodyPr>
          <a:lstStyle/>
          <a:p>
            <a:r>
              <a:rPr lang="en-US" dirty="0" smtClean="0"/>
              <a:t>Connect to MASTSQL database using </a:t>
            </a:r>
            <a:r>
              <a:rPr lang="en-US" dirty="0" err="1" smtClean="0"/>
              <a:t>FireDAC</a:t>
            </a:r>
            <a:endParaRPr lang="en-US" dirty="0" smtClean="0"/>
          </a:p>
          <a:p>
            <a:r>
              <a:rPr lang="en-US" dirty="0" smtClean="0"/>
              <a:t>Customer table</a:t>
            </a:r>
          </a:p>
          <a:p>
            <a:pPr lvl="1"/>
            <a:r>
              <a:rPr lang="en-US" dirty="0" smtClean="0"/>
              <a:t>Master Query for Customer List</a:t>
            </a:r>
          </a:p>
          <a:p>
            <a:pPr lvl="1"/>
            <a:r>
              <a:rPr lang="en-US" dirty="0" smtClean="0"/>
              <a:t>Detail Query for Orders by Customer – connect to </a:t>
            </a:r>
            <a:r>
              <a:rPr lang="en-US" dirty="0" err="1" smtClean="0"/>
              <a:t>ListView</a:t>
            </a:r>
            <a:endParaRPr lang="en-US" dirty="0" smtClean="0"/>
          </a:p>
          <a:p>
            <a:pPr lvl="2"/>
            <a:r>
              <a:rPr lang="en-US" dirty="0" smtClean="0"/>
              <a:t>Customer List binding to </a:t>
            </a:r>
            <a:r>
              <a:rPr lang="en-US" dirty="0" err="1" smtClean="0"/>
              <a:t>Listview</a:t>
            </a:r>
            <a:endParaRPr lang="en-US" dirty="0" smtClean="0"/>
          </a:p>
          <a:p>
            <a:pPr lvl="2"/>
            <a:r>
              <a:rPr lang="en-US" dirty="0" smtClean="0"/>
              <a:t>Customer selection brings up </a:t>
            </a:r>
            <a:r>
              <a:rPr lang="en-US" dirty="0" err="1" smtClean="0"/>
              <a:t>TabItem</a:t>
            </a:r>
            <a:r>
              <a:rPr lang="en-US" dirty="0" smtClean="0"/>
              <a:t> with Customer Info </a:t>
            </a:r>
            <a:r>
              <a:rPr lang="en-US" dirty="0"/>
              <a:t>(</a:t>
            </a:r>
            <a:r>
              <a:rPr lang="en-US" dirty="0" err="1" smtClean="0"/>
              <a:t>ListBox</a:t>
            </a:r>
            <a:r>
              <a:rPr lang="en-US" dirty="0" smtClean="0"/>
              <a:t>) and Orders </a:t>
            </a:r>
            <a:r>
              <a:rPr lang="en-US" dirty="0" err="1" smtClean="0"/>
              <a:t>ListView</a:t>
            </a:r>
            <a:endParaRPr lang="en-US" dirty="0" smtClean="0"/>
          </a:p>
          <a:p>
            <a:pPr lvl="2"/>
            <a:r>
              <a:rPr lang="en-US" dirty="0" smtClean="0"/>
              <a:t>Order selection brings up </a:t>
            </a:r>
            <a:r>
              <a:rPr lang="en-US" dirty="0" err="1" smtClean="0"/>
              <a:t>TabItem</a:t>
            </a:r>
            <a:r>
              <a:rPr lang="en-US" dirty="0" smtClean="0"/>
              <a:t> with a </a:t>
            </a:r>
            <a:r>
              <a:rPr lang="en-US" dirty="0" err="1" smtClean="0"/>
              <a:t>ListBox</a:t>
            </a:r>
            <a:endParaRPr lang="en-US" dirty="0" smtClean="0"/>
          </a:p>
          <a:p>
            <a:r>
              <a:rPr lang="en-US" dirty="0" smtClean="0"/>
              <a:t>Employee table</a:t>
            </a:r>
          </a:p>
          <a:p>
            <a:r>
              <a:rPr lang="en-US" dirty="0" smtClean="0"/>
              <a:t>Parts table</a:t>
            </a:r>
            <a:endParaRPr lang="en-US" dirty="0"/>
          </a:p>
        </p:txBody>
      </p:sp>
    </p:spTree>
    <p:extLst>
      <p:ext uri="{BB962C8B-B14F-4D97-AF65-F5344CB8AC3E}">
        <p14:creationId xmlns:p14="http://schemas.microsoft.com/office/powerpoint/2010/main" val="12532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Review</a:t>
            </a:r>
            <a:endParaRPr lang="en-US" dirty="0"/>
          </a:p>
        </p:txBody>
      </p:sp>
      <p:sp>
        <p:nvSpPr>
          <p:cNvPr id="3" name="Content Placeholder 2"/>
          <p:cNvSpPr>
            <a:spLocks noGrp="1"/>
          </p:cNvSpPr>
          <p:nvPr>
            <p:ph idx="1"/>
          </p:nvPr>
        </p:nvSpPr>
        <p:spPr>
          <a:xfrm>
            <a:off x="1522810" y="1905000"/>
            <a:ext cx="10249059" cy="4267200"/>
          </a:xfrm>
        </p:spPr>
        <p:txBody>
          <a:bodyPr/>
          <a:lstStyle/>
          <a:p>
            <a:r>
              <a:rPr lang="en-US" dirty="0" smtClean="0"/>
              <a:t>You can access the local storage for your mobile app</a:t>
            </a:r>
          </a:p>
          <a:p>
            <a:r>
              <a:rPr lang="en-US" dirty="0" smtClean="0"/>
              <a:t>Use INI files for application settings persistence</a:t>
            </a:r>
          </a:p>
          <a:p>
            <a:r>
              <a:rPr lang="en-US" dirty="0" err="1" smtClean="0"/>
              <a:t>FireDAC</a:t>
            </a:r>
            <a:r>
              <a:rPr lang="en-US" dirty="0" smtClean="0"/>
              <a:t> for local SQL database access – SQLite and </a:t>
            </a:r>
            <a:r>
              <a:rPr lang="en-US" dirty="0" err="1" smtClean="0"/>
              <a:t>IBLite</a:t>
            </a:r>
            <a:r>
              <a:rPr lang="en-US" dirty="0" smtClean="0"/>
              <a:t>/</a:t>
            </a:r>
            <a:r>
              <a:rPr lang="en-US" dirty="0" err="1" smtClean="0"/>
              <a:t>IBToGo</a:t>
            </a:r>
            <a:endParaRPr lang="en-US" dirty="0" smtClean="0"/>
          </a:p>
          <a:p>
            <a:r>
              <a:rPr lang="en-US" dirty="0" smtClean="0"/>
              <a:t>Continued work on the business mobile app</a:t>
            </a:r>
          </a:p>
          <a:p>
            <a:endParaRPr lang="en-US" dirty="0"/>
          </a:p>
        </p:txBody>
      </p:sp>
    </p:spTree>
    <p:extLst>
      <p:ext uri="{BB962C8B-B14F-4D97-AF65-F5344CB8AC3E}">
        <p14:creationId xmlns:p14="http://schemas.microsoft.com/office/powerpoint/2010/main" val="230991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1599805" y="1711277"/>
            <a:ext cx="10196779" cy="4722473"/>
          </a:xfrm>
        </p:spPr>
        <p:txBody>
          <a:bodyPr>
            <a:normAutofit fontScale="62500" lnSpcReduction="20000"/>
          </a:bodyPr>
          <a:lstStyle/>
          <a:p>
            <a:r>
              <a:rPr lang="en-US" dirty="0" err="1" smtClean="0"/>
              <a:t>IOUtils</a:t>
            </a:r>
            <a:r>
              <a:rPr lang="en-US" dirty="0" smtClean="0"/>
              <a:t> - </a:t>
            </a:r>
            <a:r>
              <a:rPr lang="en-US" dirty="0" err="1" smtClean="0"/>
              <a:t>Docwiki</a:t>
            </a:r>
            <a:endParaRPr lang="en-US" dirty="0" smtClean="0"/>
          </a:p>
          <a:p>
            <a:pPr lvl="1"/>
            <a:r>
              <a:rPr lang="en-US" dirty="0"/>
              <a:t>http://</a:t>
            </a:r>
            <a:r>
              <a:rPr lang="en-US" dirty="0" smtClean="0"/>
              <a:t>docwiki.appmethod.com/appmethod/1.14/topics/en/Standard_RTL_Path_Functions_across_the_Supported_Target_Platforms</a:t>
            </a:r>
          </a:p>
          <a:p>
            <a:pPr lvl="1"/>
            <a:r>
              <a:rPr lang="en-US" dirty="0"/>
              <a:t>http://</a:t>
            </a:r>
            <a:r>
              <a:rPr lang="en-US" dirty="0" smtClean="0"/>
              <a:t>docwiki.appmethod.com/appmethod/1.14/topics/en/Disk_And_Directory_Support_Routines</a:t>
            </a:r>
          </a:p>
          <a:p>
            <a:pPr lvl="1"/>
            <a:r>
              <a:rPr lang="en-US" dirty="0"/>
              <a:t>http://docwiki.appmethod.com/appmethod/1.14/topics/en/Path_Manipulation_Routines</a:t>
            </a:r>
          </a:p>
          <a:p>
            <a:r>
              <a:rPr lang="en-US" dirty="0" smtClean="0"/>
              <a:t>INI Files – </a:t>
            </a:r>
            <a:r>
              <a:rPr lang="en-US" dirty="0" err="1" smtClean="0"/>
              <a:t>Docwiki</a:t>
            </a:r>
            <a:endParaRPr lang="en-US" dirty="0" smtClean="0"/>
          </a:p>
          <a:p>
            <a:pPr lvl="1"/>
            <a:r>
              <a:rPr lang="en-US" dirty="0"/>
              <a:t>http://</a:t>
            </a:r>
            <a:r>
              <a:rPr lang="en-US" dirty="0" smtClean="0"/>
              <a:t>docwiki.appmethod.com/appmethod/1.14/topics/en/Using_TIniFile_and_TMemIniFile</a:t>
            </a:r>
          </a:p>
          <a:p>
            <a:r>
              <a:rPr lang="en-US" dirty="0" err="1" smtClean="0"/>
              <a:t>FireDAC</a:t>
            </a:r>
            <a:r>
              <a:rPr lang="en-US" dirty="0" smtClean="0"/>
              <a:t> - </a:t>
            </a:r>
            <a:r>
              <a:rPr lang="en-US" dirty="0" err="1" smtClean="0"/>
              <a:t>DocWIki</a:t>
            </a:r>
            <a:endParaRPr lang="en-US" dirty="0" smtClean="0"/>
          </a:p>
          <a:p>
            <a:pPr lvl="1"/>
            <a:r>
              <a:rPr lang="en-US" dirty="0"/>
              <a:t>http://</a:t>
            </a:r>
            <a:r>
              <a:rPr lang="en-US" dirty="0" smtClean="0"/>
              <a:t>docwiki.appmethod.com/appmethod/1.14/topics/en/FireDAC</a:t>
            </a:r>
          </a:p>
          <a:p>
            <a:pPr lvl="1"/>
            <a:r>
              <a:rPr lang="en-US" dirty="0"/>
              <a:t>http://docwiki.appmethod.com/appmethod/1.14/topics/en/Overview_(FireDAC</a:t>
            </a:r>
            <a:r>
              <a:rPr lang="en-US" dirty="0" smtClean="0"/>
              <a:t>)</a:t>
            </a:r>
          </a:p>
          <a:p>
            <a:pPr lvl="1"/>
            <a:r>
              <a:rPr lang="en-US" dirty="0" smtClean="0"/>
              <a:t>http</a:t>
            </a:r>
            <a:r>
              <a:rPr lang="en-US" dirty="0"/>
              <a:t>://docwiki.appmethod.com/appmethod/1.14/topics/en/Getting_Started_(FireDAC</a:t>
            </a:r>
            <a:r>
              <a:rPr lang="en-US" dirty="0" smtClean="0"/>
              <a:t>)</a:t>
            </a:r>
          </a:p>
          <a:p>
            <a:pPr lvl="1"/>
            <a:r>
              <a:rPr lang="en-US" dirty="0"/>
              <a:t>http://docwiki.appmethod.com/appmethod/1.14/topics/en/Components_(FireDAC)</a:t>
            </a:r>
            <a:endParaRPr lang="en-US" dirty="0" smtClean="0"/>
          </a:p>
          <a:p>
            <a:pPr lvl="1"/>
            <a:r>
              <a:rPr lang="en-US" dirty="0"/>
              <a:t>http://docwiki.appmethod.com/appmethod/1.14/topics/en/Master-Detail_Relationship_(FireDAC</a:t>
            </a:r>
            <a:r>
              <a:rPr lang="en-US" dirty="0" smtClean="0"/>
              <a:t>)</a:t>
            </a:r>
          </a:p>
          <a:p>
            <a:pPr lvl="1"/>
            <a:r>
              <a:rPr lang="en-US" dirty="0" smtClean="0"/>
              <a:t>http</a:t>
            </a:r>
            <a:r>
              <a:rPr lang="en-US" dirty="0"/>
              <a:t>://docwiki.appmethod.com/appmethod/1.14/topics/en/Data_Explorer</a:t>
            </a:r>
          </a:p>
          <a:p>
            <a:pPr lvl="1"/>
            <a:r>
              <a:rPr lang="en-US" dirty="0" smtClean="0"/>
              <a:t>http</a:t>
            </a:r>
            <a:r>
              <a:rPr lang="en-US" dirty="0"/>
              <a:t>://docwiki.appmethod.com/appmethod/1.14/topics/en/Mobile_Tutorial:_Using_FireDAC_and_SQLite_(iOS_and_Android</a:t>
            </a:r>
            <a:r>
              <a:rPr lang="en-US" dirty="0" smtClean="0"/>
              <a:t>)</a:t>
            </a:r>
          </a:p>
          <a:p>
            <a:r>
              <a:rPr lang="en-US" dirty="0" smtClean="0"/>
              <a:t>Blogs</a:t>
            </a:r>
          </a:p>
          <a:p>
            <a:pPr lvl="1"/>
            <a:r>
              <a:rPr lang="en-US" dirty="0"/>
              <a:t>http://blogs.embarcadero.com</a:t>
            </a:r>
            <a:r>
              <a:rPr lang="en-US" dirty="0" smtClean="0"/>
              <a:t>/</a:t>
            </a:r>
          </a:p>
          <a:p>
            <a:pPr lvl="1"/>
            <a:r>
              <a:rPr lang="en-US" dirty="0" smtClean="0"/>
              <a:t>Jim </a:t>
            </a:r>
            <a:r>
              <a:rPr lang="en-US" dirty="0" err="1" smtClean="0"/>
              <a:t>McKeeth</a:t>
            </a:r>
            <a:r>
              <a:rPr lang="en-US" dirty="0"/>
              <a:t> - http://delphi.org</a:t>
            </a:r>
            <a:r>
              <a:rPr lang="en-US" dirty="0" smtClean="0"/>
              <a:t>/</a:t>
            </a:r>
          </a:p>
          <a:p>
            <a:pPr lvl="1"/>
            <a:r>
              <a:rPr lang="en-US" dirty="0" err="1" smtClean="0"/>
              <a:t>Sarina</a:t>
            </a:r>
            <a:r>
              <a:rPr lang="en-US" dirty="0" smtClean="0"/>
              <a:t> </a:t>
            </a:r>
            <a:r>
              <a:rPr lang="en-US" dirty="0" err="1" smtClean="0"/>
              <a:t>Dupont</a:t>
            </a:r>
            <a:r>
              <a:rPr lang="en-US" dirty="0"/>
              <a:t> - http://blogs.embarcadero.com/sarinadupont</a:t>
            </a:r>
            <a:r>
              <a:rPr lang="en-US" dirty="0" smtClean="0"/>
              <a:t>/</a:t>
            </a:r>
          </a:p>
          <a:p>
            <a:pPr lvl="1"/>
            <a:endParaRPr lang="en-US" dirty="0" smtClean="0"/>
          </a:p>
          <a:p>
            <a:endParaRPr lang="en-US" dirty="0"/>
          </a:p>
        </p:txBody>
      </p:sp>
      <p:sp>
        <p:nvSpPr>
          <p:cNvPr id="4" name="TextBox 3"/>
          <p:cNvSpPr txBox="1"/>
          <p:nvPr/>
        </p:nvSpPr>
        <p:spPr>
          <a:xfrm>
            <a:off x="761108" y="6458464"/>
            <a:ext cx="11178060" cy="338554"/>
          </a:xfrm>
          <a:prstGeom prst="rect">
            <a:avLst/>
          </a:prstGeom>
          <a:noFill/>
        </p:spPr>
        <p:txBody>
          <a:bodyPr wrap="none" rtlCol="0">
            <a:spAutoFit/>
          </a:bodyPr>
          <a:lstStyle/>
          <a:p>
            <a:pPr lvl="1"/>
            <a:r>
              <a:rPr lang="en-US" sz="1600" dirty="0"/>
              <a:t>Note: http://docwiki.appmethod.com/</a:t>
            </a:r>
            <a:r>
              <a:rPr lang="en-US" sz="1600" dirty="0" err="1"/>
              <a:t>appmethod</a:t>
            </a:r>
            <a:r>
              <a:rPr lang="en-US" sz="1600" dirty="0"/>
              <a:t>/1.14/topics/en/... = http://docwiki.embarcadero.com/</a:t>
            </a:r>
            <a:r>
              <a:rPr lang="en-US" sz="1600" dirty="0" err="1"/>
              <a:t>RADStudio</a:t>
            </a:r>
            <a:r>
              <a:rPr lang="en-US" sz="1600" dirty="0"/>
              <a:t>/XE6/en/...</a:t>
            </a:r>
          </a:p>
        </p:txBody>
      </p:sp>
    </p:spTree>
    <p:extLst>
      <p:ext uri="{BB962C8B-B14F-4D97-AF65-F5344CB8AC3E}">
        <p14:creationId xmlns:p14="http://schemas.microsoft.com/office/powerpoint/2010/main" val="180245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&amp; Next Time</a:t>
            </a:r>
            <a:endParaRPr lang="en-US" dirty="0"/>
          </a:p>
        </p:txBody>
      </p:sp>
      <p:sp>
        <p:nvSpPr>
          <p:cNvPr id="3" name="Content Placeholder 2"/>
          <p:cNvSpPr>
            <a:spLocks noGrp="1"/>
          </p:cNvSpPr>
          <p:nvPr>
            <p:ph idx="1"/>
          </p:nvPr>
        </p:nvSpPr>
        <p:spPr>
          <a:xfrm>
            <a:off x="1628114" y="1809345"/>
            <a:ext cx="9995476" cy="4494178"/>
          </a:xfrm>
        </p:spPr>
        <p:txBody>
          <a:bodyPr>
            <a:normAutofit/>
          </a:bodyPr>
          <a:lstStyle/>
          <a:p>
            <a:r>
              <a:rPr lang="en-US" dirty="0" smtClean="0"/>
              <a:t>Take a look at more mobile samples and snippets for </a:t>
            </a:r>
            <a:r>
              <a:rPr lang="en-US" dirty="0" err="1" smtClean="0"/>
              <a:t>FireDAC</a:t>
            </a:r>
            <a:endParaRPr lang="en-US" dirty="0" smtClean="0"/>
          </a:p>
          <a:p>
            <a:r>
              <a:rPr lang="en-US" dirty="0" smtClean="0"/>
              <a:t>Explore the </a:t>
            </a:r>
            <a:r>
              <a:rPr lang="en-US" dirty="0" err="1" smtClean="0"/>
              <a:t>Docwiki</a:t>
            </a:r>
            <a:r>
              <a:rPr lang="en-US" dirty="0" smtClean="0"/>
              <a:t> articles and tutorials listed on the Resources page</a:t>
            </a:r>
          </a:p>
          <a:p>
            <a:r>
              <a:rPr lang="en-US" dirty="0" smtClean="0"/>
              <a:t>Continue work on the business mobile app</a:t>
            </a:r>
          </a:p>
          <a:p>
            <a:r>
              <a:rPr lang="en-US" dirty="0" smtClean="0"/>
              <a:t>Lesson 4 – </a:t>
            </a:r>
            <a:r>
              <a:rPr lang="en-US" dirty="0"/>
              <a:t>Building Multi-tier, Multi-device Apps</a:t>
            </a:r>
            <a:endParaRPr lang="en-US" dirty="0" smtClean="0"/>
          </a:p>
          <a:p>
            <a:pPr lvl="1"/>
            <a:r>
              <a:rPr lang="en-US" dirty="0" err="1" smtClean="0"/>
              <a:t>Mullti</a:t>
            </a:r>
            <a:r>
              <a:rPr lang="en-US" dirty="0" smtClean="0"/>
              <a:t>-Tier architectures</a:t>
            </a:r>
          </a:p>
          <a:p>
            <a:pPr lvl="1"/>
            <a:r>
              <a:rPr lang="en-US" dirty="0" err="1" smtClean="0"/>
              <a:t>DataSnap</a:t>
            </a:r>
            <a:r>
              <a:rPr lang="en-US" dirty="0" smtClean="0"/>
              <a:t> REST Application server</a:t>
            </a:r>
          </a:p>
          <a:p>
            <a:pPr lvl="2"/>
            <a:r>
              <a:rPr lang="en-US" dirty="0" smtClean="0"/>
              <a:t>Stand-alone </a:t>
            </a:r>
            <a:r>
              <a:rPr lang="en-US" dirty="0" err="1" smtClean="0"/>
              <a:t>FireMonkey</a:t>
            </a:r>
            <a:r>
              <a:rPr lang="en-US" dirty="0" smtClean="0"/>
              <a:t> application</a:t>
            </a:r>
          </a:p>
          <a:p>
            <a:pPr lvl="2"/>
            <a:r>
              <a:rPr lang="en-US" dirty="0" smtClean="0"/>
              <a:t>Stand-alone console application</a:t>
            </a:r>
          </a:p>
          <a:p>
            <a:pPr lvl="2"/>
            <a:r>
              <a:rPr lang="en-US" dirty="0" smtClean="0"/>
              <a:t>ISAPI dynamic library</a:t>
            </a:r>
          </a:p>
          <a:p>
            <a:pPr lvl="2"/>
            <a:r>
              <a:rPr lang="en-US" dirty="0" smtClean="0"/>
              <a:t>Apache dynamic link mobile</a:t>
            </a:r>
          </a:p>
          <a:p>
            <a:pPr lvl="1"/>
            <a:r>
              <a:rPr lang="en-US" dirty="0" smtClean="0"/>
              <a:t>Mobile and Desktop </a:t>
            </a:r>
            <a:r>
              <a:rPr lang="en-US" dirty="0" err="1" smtClean="0"/>
              <a:t>DataSnap</a:t>
            </a:r>
            <a:r>
              <a:rPr lang="en-US" dirty="0" smtClean="0"/>
              <a:t> client applications</a:t>
            </a:r>
          </a:p>
          <a:p>
            <a:pPr lvl="1"/>
            <a:endParaRPr lang="en-US" dirty="0"/>
          </a:p>
          <a:p>
            <a:endParaRPr lang="en-US" dirty="0"/>
          </a:p>
        </p:txBody>
      </p:sp>
      <p:sp>
        <p:nvSpPr>
          <p:cNvPr id="4" name="TextBox 3"/>
          <p:cNvSpPr txBox="1"/>
          <p:nvPr/>
        </p:nvSpPr>
        <p:spPr>
          <a:xfrm>
            <a:off x="894268" y="6402377"/>
            <a:ext cx="11178060" cy="338554"/>
          </a:xfrm>
          <a:prstGeom prst="rect">
            <a:avLst/>
          </a:prstGeom>
          <a:noFill/>
        </p:spPr>
        <p:txBody>
          <a:bodyPr wrap="none" rtlCol="0">
            <a:spAutoFit/>
          </a:bodyPr>
          <a:lstStyle/>
          <a:p>
            <a:pPr lvl="1"/>
            <a:r>
              <a:rPr lang="en-US" sz="1600" dirty="0"/>
              <a:t>Note: http://docwiki.appmethod.com/</a:t>
            </a:r>
            <a:r>
              <a:rPr lang="en-US" sz="1600" dirty="0" err="1"/>
              <a:t>appmethod</a:t>
            </a:r>
            <a:r>
              <a:rPr lang="en-US" sz="1600" dirty="0"/>
              <a:t>/1.14/topics/en/... = http://docwiki.embarcadero.com/</a:t>
            </a:r>
            <a:r>
              <a:rPr lang="en-US" sz="1600" dirty="0" err="1"/>
              <a:t>RADStudio</a:t>
            </a:r>
            <a:r>
              <a:rPr lang="en-US" sz="1600" dirty="0"/>
              <a:t>/XE6/en/...</a:t>
            </a:r>
          </a:p>
        </p:txBody>
      </p:sp>
    </p:spTree>
    <p:extLst>
      <p:ext uri="{BB962C8B-B14F-4D97-AF65-F5344CB8AC3E}">
        <p14:creationId xmlns:p14="http://schemas.microsoft.com/office/powerpoint/2010/main" val="214586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79199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r>
              <a:rPr lang="en-US" dirty="0" smtClean="0">
                <a:sym typeface="Wingdings" panose="05000000000000000000" pitchFamily="2" charset="2"/>
              </a:rPr>
              <a:t></a:t>
            </a:r>
            <a:endParaRPr lang="en-US" dirty="0"/>
          </a:p>
        </p:txBody>
      </p:sp>
      <p:sp>
        <p:nvSpPr>
          <p:cNvPr id="3" name="Text Placeholder 2"/>
          <p:cNvSpPr>
            <a:spLocks noGrp="1"/>
          </p:cNvSpPr>
          <p:nvPr>
            <p:ph type="body" idx="1"/>
          </p:nvPr>
        </p:nvSpPr>
        <p:spPr/>
        <p:txBody>
          <a:bodyPr/>
          <a:lstStyle/>
          <a:p>
            <a:r>
              <a:rPr lang="en-US" dirty="0" smtClean="0"/>
              <a:t>davidi@embarcadero.com</a:t>
            </a:r>
            <a:endParaRPr lang="en-US" dirty="0"/>
          </a:p>
        </p:txBody>
      </p:sp>
    </p:spTree>
    <p:extLst>
      <p:ext uri="{BB962C8B-B14F-4D97-AF65-F5344CB8AC3E}">
        <p14:creationId xmlns:p14="http://schemas.microsoft.com/office/powerpoint/2010/main" val="327766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Agenda</a:t>
            </a:r>
            <a:endParaRPr lang="en-US" dirty="0"/>
          </a:p>
        </p:txBody>
      </p:sp>
      <p:sp>
        <p:nvSpPr>
          <p:cNvPr id="3" name="Content Placeholder 2"/>
          <p:cNvSpPr>
            <a:spLocks noGrp="1"/>
          </p:cNvSpPr>
          <p:nvPr>
            <p:ph idx="1"/>
          </p:nvPr>
        </p:nvSpPr>
        <p:spPr>
          <a:xfrm>
            <a:off x="1522811" y="1787611"/>
            <a:ext cx="9702908" cy="4876800"/>
          </a:xfrm>
        </p:spPr>
        <p:txBody>
          <a:bodyPr>
            <a:normAutofit/>
          </a:bodyPr>
          <a:lstStyle/>
          <a:p>
            <a:r>
              <a:rPr lang="en-US" dirty="0" smtClean="0"/>
              <a:t>Mobile application local file system access</a:t>
            </a:r>
            <a:endParaRPr lang="en-US" dirty="0"/>
          </a:p>
          <a:p>
            <a:r>
              <a:rPr lang="en-US" sz="2400" dirty="0" smtClean="0"/>
              <a:t>INI files</a:t>
            </a:r>
            <a:endParaRPr lang="en-US" sz="2400" dirty="0"/>
          </a:p>
          <a:p>
            <a:r>
              <a:rPr lang="en-US" dirty="0" err="1" smtClean="0"/>
              <a:t>FireDAC</a:t>
            </a:r>
            <a:r>
              <a:rPr lang="en-US" dirty="0" smtClean="0"/>
              <a:t> – SQL databases and in-memory datasets</a:t>
            </a:r>
          </a:p>
          <a:p>
            <a:r>
              <a:rPr lang="en-US" dirty="0" err="1" smtClean="0"/>
              <a:t>InterBase</a:t>
            </a:r>
            <a:r>
              <a:rPr lang="en-US" dirty="0" smtClean="0"/>
              <a:t>®</a:t>
            </a:r>
            <a:endParaRPr lang="en-US" dirty="0"/>
          </a:p>
          <a:p>
            <a:r>
              <a:rPr lang="en-US" dirty="0" smtClean="0"/>
              <a:t>Samples and Snippets</a:t>
            </a:r>
          </a:p>
          <a:p>
            <a:r>
              <a:rPr lang="en-US" dirty="0" smtClean="0"/>
              <a:t>Continue development of the mobile business app</a:t>
            </a:r>
          </a:p>
          <a:p>
            <a:r>
              <a:rPr lang="en-US" dirty="0" smtClean="0"/>
              <a:t>Review, Homework and Next Time</a:t>
            </a:r>
          </a:p>
          <a:p>
            <a:r>
              <a:rPr lang="en-US" dirty="0" smtClean="0"/>
              <a:t>Q&amp;A</a:t>
            </a:r>
          </a:p>
          <a:p>
            <a:endParaRPr lang="en-US" dirty="0"/>
          </a:p>
        </p:txBody>
      </p:sp>
    </p:spTree>
    <p:extLst>
      <p:ext uri="{BB962C8B-B14F-4D97-AF65-F5344CB8AC3E}">
        <p14:creationId xmlns:p14="http://schemas.microsoft.com/office/powerpoint/2010/main" val="141872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10257297" cy="1020762"/>
          </a:xfrm>
        </p:spPr>
        <p:txBody>
          <a:bodyPr/>
          <a:lstStyle/>
          <a:p>
            <a:r>
              <a:rPr lang="en-US" dirty="0" smtClean="0"/>
              <a:t>Mobile application local file system access</a:t>
            </a:r>
            <a:endParaRPr lang="en-US" dirty="0"/>
          </a:p>
        </p:txBody>
      </p:sp>
      <p:sp>
        <p:nvSpPr>
          <p:cNvPr id="3" name="Content Placeholder 2"/>
          <p:cNvSpPr>
            <a:spLocks noGrp="1"/>
          </p:cNvSpPr>
          <p:nvPr>
            <p:ph idx="1"/>
          </p:nvPr>
        </p:nvSpPr>
        <p:spPr>
          <a:xfrm>
            <a:off x="1522810" y="1786856"/>
            <a:ext cx="10455005" cy="3212983"/>
          </a:xfrm>
        </p:spPr>
        <p:txBody>
          <a:bodyPr>
            <a:normAutofit lnSpcReduction="10000"/>
          </a:bodyPr>
          <a:lstStyle/>
          <a:p>
            <a:r>
              <a:rPr lang="en-US" dirty="0" err="1" smtClean="0"/>
              <a:t>System.IOUtils</a:t>
            </a:r>
            <a:r>
              <a:rPr lang="en-US" dirty="0" smtClean="0"/>
              <a:t>, System::</a:t>
            </a:r>
            <a:r>
              <a:rPr lang="en-US" dirty="0" err="1" smtClean="0"/>
              <a:t>Ioutils</a:t>
            </a:r>
            <a:endParaRPr lang="en-US" dirty="0" smtClean="0"/>
          </a:p>
          <a:p>
            <a:r>
              <a:rPr lang="en-US" dirty="0" smtClean="0"/>
              <a:t>Contains a large number of directory, file and path methods</a:t>
            </a:r>
          </a:p>
          <a:p>
            <a:pPr lvl="1"/>
            <a:r>
              <a:rPr lang="en-US" dirty="0" err="1" smtClean="0"/>
              <a:t>GetHomePath</a:t>
            </a:r>
            <a:endParaRPr lang="en-US" dirty="0" smtClean="0"/>
          </a:p>
          <a:p>
            <a:pPr lvl="1"/>
            <a:r>
              <a:rPr lang="en-US" dirty="0" err="1" smtClean="0"/>
              <a:t>GetDocumentsPath</a:t>
            </a:r>
            <a:endParaRPr lang="en-US" dirty="0" smtClean="0"/>
          </a:p>
          <a:p>
            <a:pPr lvl="1"/>
            <a:r>
              <a:rPr lang="en-US" dirty="0" err="1" smtClean="0"/>
              <a:t>GetDirectories</a:t>
            </a:r>
            <a:r>
              <a:rPr lang="en-US" dirty="0" smtClean="0"/>
              <a:t>, </a:t>
            </a:r>
            <a:r>
              <a:rPr lang="en-US" dirty="0" err="1" smtClean="0"/>
              <a:t>GetFiles</a:t>
            </a:r>
            <a:endParaRPr lang="en-US" dirty="0" smtClean="0"/>
          </a:p>
          <a:p>
            <a:pPr lvl="1"/>
            <a:r>
              <a:rPr lang="en-US" dirty="0" smtClean="0"/>
              <a:t>Exists, Delete, Copy </a:t>
            </a:r>
          </a:p>
          <a:p>
            <a:r>
              <a:rPr lang="en-US" dirty="0" smtClean="0"/>
              <a:t>Use device APIs and 3</a:t>
            </a:r>
            <a:r>
              <a:rPr lang="en-US" baseline="30000" dirty="0" smtClean="0"/>
              <a:t>rd</a:t>
            </a:r>
            <a:r>
              <a:rPr lang="en-US" dirty="0" smtClean="0"/>
              <a:t> party components to get to other non-app file areas</a:t>
            </a:r>
          </a:p>
          <a:p>
            <a:pPr lvl="1"/>
            <a:r>
              <a:rPr lang="en-US" dirty="0" smtClean="0"/>
              <a:t>Music – look at Mobile Samples | Media | Music Player</a:t>
            </a:r>
          </a:p>
          <a:p>
            <a:pPr lvl="1"/>
            <a:endParaRPr lang="en-US" dirty="0"/>
          </a:p>
        </p:txBody>
      </p:sp>
      <p:sp>
        <p:nvSpPr>
          <p:cNvPr id="4" name="TextBox 3"/>
          <p:cNvSpPr txBox="1"/>
          <p:nvPr/>
        </p:nvSpPr>
        <p:spPr>
          <a:xfrm>
            <a:off x="1382764" y="4959294"/>
            <a:ext cx="10597773" cy="1806648"/>
          </a:xfrm>
          <a:prstGeom prst="rect">
            <a:avLst/>
          </a:prstGeom>
          <a:noFill/>
        </p:spPr>
        <p:txBody>
          <a:bodyPr wrap="none" rtlCol="0">
            <a:spAutoFit/>
          </a:bodyPr>
          <a:lstStyle/>
          <a:p>
            <a:pPr>
              <a:lnSpc>
                <a:spcPct val="120000"/>
              </a:lnSpc>
              <a:spcBef>
                <a:spcPts val="600"/>
              </a:spcBef>
            </a:pPr>
            <a:r>
              <a:rPr lang="en-US" sz="1200" dirty="0">
                <a:latin typeface="Lucida Console" panose="020B0609040504020204" pitchFamily="49" charset="0"/>
              </a:rPr>
              <a:t>{$IF DEFINED(IOS) or DEFINED(ANDROID)}</a:t>
            </a:r>
          </a:p>
          <a:p>
            <a:pPr>
              <a:lnSpc>
                <a:spcPct val="120000"/>
              </a:lnSpc>
              <a:spcBef>
                <a:spcPts val="600"/>
              </a:spcBef>
            </a:pPr>
            <a:r>
              <a:rPr lang="en-US" sz="1200" dirty="0" err="1">
                <a:latin typeface="Lucida Console" panose="020B0609040504020204" pitchFamily="49" charset="0"/>
              </a:rPr>
              <a:t>FireTaskList.Params.Values</a:t>
            </a:r>
            <a:r>
              <a:rPr lang="en-US" sz="1200" dirty="0">
                <a:latin typeface="Lucida Console" panose="020B0609040504020204" pitchFamily="49" charset="0"/>
              </a:rPr>
              <a:t>['Database'] := </a:t>
            </a:r>
            <a:r>
              <a:rPr lang="en-US" sz="1200" dirty="0" err="1">
                <a:latin typeface="Lucida Console" panose="020B0609040504020204" pitchFamily="49" charset="0"/>
              </a:rPr>
              <a:t>TPath.GetDocumentsPath</a:t>
            </a:r>
            <a:r>
              <a:rPr lang="en-US" sz="1200" dirty="0">
                <a:latin typeface="Lucida Console" panose="020B0609040504020204" pitchFamily="49" charset="0"/>
              </a:rPr>
              <a:t> + </a:t>
            </a:r>
            <a:r>
              <a:rPr lang="en-US" sz="1200" dirty="0" err="1">
                <a:latin typeface="Lucida Console" panose="020B0609040504020204" pitchFamily="49" charset="0"/>
              </a:rPr>
              <a:t>PathDelim</a:t>
            </a:r>
            <a:r>
              <a:rPr lang="en-US" sz="1200" dirty="0">
                <a:latin typeface="Lucida Console" panose="020B0609040504020204" pitchFamily="49" charset="0"/>
              </a:rPr>
              <a:t> + 'TASKS.GDB';</a:t>
            </a:r>
          </a:p>
          <a:p>
            <a:pPr>
              <a:lnSpc>
                <a:spcPct val="120000"/>
              </a:lnSpc>
              <a:spcBef>
                <a:spcPts val="600"/>
              </a:spcBef>
            </a:pPr>
            <a:r>
              <a:rPr lang="en-US" sz="1200" dirty="0">
                <a:latin typeface="Lucida Console" panose="020B0609040504020204" pitchFamily="49" charset="0"/>
              </a:rPr>
              <a:t>{$ENDIF}</a:t>
            </a:r>
          </a:p>
          <a:p>
            <a:pPr>
              <a:lnSpc>
                <a:spcPct val="120000"/>
              </a:lnSpc>
              <a:spcBef>
                <a:spcPts val="600"/>
              </a:spcBef>
            </a:pPr>
            <a:r>
              <a:rPr lang="en-US" sz="1200" dirty="0">
                <a:latin typeface="Lucida Console" panose="020B0609040504020204" pitchFamily="49" charset="0"/>
              </a:rPr>
              <a:t>#if defined(TARGET_OS_IPHONE) || defined(__ANDROID__)</a:t>
            </a:r>
          </a:p>
          <a:p>
            <a:pPr>
              <a:lnSpc>
                <a:spcPct val="120000"/>
              </a:lnSpc>
              <a:spcBef>
                <a:spcPts val="600"/>
              </a:spcBef>
            </a:pPr>
            <a:r>
              <a:rPr lang="en-US" sz="1200" dirty="0" err="1">
                <a:latin typeface="Lucida Console" panose="020B0609040504020204" pitchFamily="49" charset="0"/>
              </a:rPr>
              <a:t>FireTaskList</a:t>
            </a:r>
            <a:r>
              <a:rPr lang="en-US" sz="1200" dirty="0">
                <a:latin typeface="Lucida Console" panose="020B0609040504020204" pitchFamily="49" charset="0"/>
              </a:rPr>
              <a:t>-&gt;</a:t>
            </a:r>
            <a:r>
              <a:rPr lang="en-US" sz="1200" dirty="0" err="1">
                <a:latin typeface="Lucida Console" panose="020B0609040504020204" pitchFamily="49" charset="0"/>
              </a:rPr>
              <a:t>Params</a:t>
            </a:r>
            <a:r>
              <a:rPr lang="en-US" sz="1200" dirty="0">
                <a:latin typeface="Lucida Console" panose="020B0609040504020204" pitchFamily="49" charset="0"/>
              </a:rPr>
              <a:t>-&gt;Values["Database"] = System::</a:t>
            </a:r>
            <a:r>
              <a:rPr lang="en-US" sz="1200" dirty="0" err="1">
                <a:latin typeface="Lucida Console" panose="020B0609040504020204" pitchFamily="49" charset="0"/>
              </a:rPr>
              <a:t>Ioutils</a:t>
            </a:r>
            <a:r>
              <a:rPr lang="en-US" sz="1200" dirty="0">
                <a:latin typeface="Lucida Console" panose="020B0609040504020204" pitchFamily="49" charset="0"/>
              </a:rPr>
              <a:t>::</a:t>
            </a:r>
            <a:r>
              <a:rPr lang="en-US" sz="1200" dirty="0" err="1">
                <a:latin typeface="Lucida Console" panose="020B0609040504020204" pitchFamily="49" charset="0"/>
              </a:rPr>
              <a:t>TPath</a:t>
            </a:r>
            <a:r>
              <a:rPr lang="en-US" sz="1200" dirty="0">
                <a:latin typeface="Lucida Console" panose="020B0609040504020204" pitchFamily="49" charset="0"/>
              </a:rPr>
              <a:t>::</a:t>
            </a:r>
            <a:r>
              <a:rPr lang="en-US" sz="1200" dirty="0" err="1">
                <a:latin typeface="Lucida Console" panose="020B0609040504020204" pitchFamily="49" charset="0"/>
              </a:rPr>
              <a:t>GetDocumentsPath</a:t>
            </a:r>
            <a:r>
              <a:rPr lang="en-US" sz="1200" dirty="0">
                <a:latin typeface="Lucida Console" panose="020B0609040504020204" pitchFamily="49" charset="0"/>
              </a:rPr>
              <a:t>() + </a:t>
            </a:r>
            <a:r>
              <a:rPr lang="en-US" sz="1200" dirty="0" err="1">
                <a:latin typeface="Lucida Console" panose="020B0609040504020204" pitchFamily="49" charset="0"/>
              </a:rPr>
              <a:t>PathDelim</a:t>
            </a:r>
            <a:r>
              <a:rPr lang="en-US" sz="1200" dirty="0">
                <a:latin typeface="Lucida Console" panose="020B0609040504020204" pitchFamily="49" charset="0"/>
              </a:rPr>
              <a:t> + "TASKS.GDB";</a:t>
            </a:r>
          </a:p>
          <a:p>
            <a:pPr>
              <a:lnSpc>
                <a:spcPct val="120000"/>
              </a:lnSpc>
              <a:spcBef>
                <a:spcPts val="600"/>
              </a:spcBef>
            </a:pPr>
            <a:r>
              <a:rPr lang="en-US" sz="1200" dirty="0">
                <a:latin typeface="Lucida Console" panose="020B0609040504020204" pitchFamily="49" charset="0"/>
              </a:rPr>
              <a:t>#</a:t>
            </a:r>
            <a:r>
              <a:rPr lang="en-US" sz="1200" dirty="0" err="1" smtClean="0">
                <a:latin typeface="Lucida Console" panose="020B0609040504020204" pitchFamily="49" charset="0"/>
              </a:rPr>
              <a:t>endif</a:t>
            </a:r>
            <a:endParaRPr lang="en-US" sz="1200" dirty="0">
              <a:latin typeface="Lucida Console" panose="020B0609040504020204" pitchFamily="49" charset="0"/>
            </a:endParaRPr>
          </a:p>
        </p:txBody>
      </p:sp>
    </p:spTree>
    <p:extLst>
      <p:ext uri="{BB962C8B-B14F-4D97-AF65-F5344CB8AC3E}">
        <p14:creationId xmlns:p14="http://schemas.microsoft.com/office/powerpoint/2010/main" val="94162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 files</a:t>
            </a:r>
            <a:endParaRPr lang="en-US" dirty="0"/>
          </a:p>
        </p:txBody>
      </p:sp>
      <p:sp>
        <p:nvSpPr>
          <p:cNvPr id="3" name="Content Placeholder 2"/>
          <p:cNvSpPr>
            <a:spLocks noGrp="1"/>
          </p:cNvSpPr>
          <p:nvPr>
            <p:ph idx="1"/>
          </p:nvPr>
        </p:nvSpPr>
        <p:spPr>
          <a:xfrm>
            <a:off x="1522811" y="1779373"/>
            <a:ext cx="10422054" cy="3188045"/>
          </a:xfrm>
        </p:spPr>
        <p:txBody>
          <a:bodyPr>
            <a:normAutofit fontScale="70000" lnSpcReduction="20000"/>
          </a:bodyPr>
          <a:lstStyle/>
          <a:p>
            <a:r>
              <a:rPr lang="en-US" dirty="0" smtClean="0"/>
              <a:t>Used to store </a:t>
            </a:r>
            <a:r>
              <a:rPr lang="en-US" dirty="0"/>
              <a:t>and </a:t>
            </a:r>
            <a:r>
              <a:rPr lang="en-US" dirty="0" smtClean="0"/>
              <a:t>retrieve </a:t>
            </a:r>
            <a:r>
              <a:rPr lang="en-US" dirty="0"/>
              <a:t>application-specific information and </a:t>
            </a:r>
            <a:r>
              <a:rPr lang="en-US" dirty="0" smtClean="0"/>
              <a:t>settings</a:t>
            </a:r>
            <a:endParaRPr lang="en-US" dirty="0"/>
          </a:p>
          <a:p>
            <a:r>
              <a:rPr lang="en-US" dirty="0"/>
              <a:t>S</a:t>
            </a:r>
            <a:r>
              <a:rPr lang="en-US" dirty="0" smtClean="0"/>
              <a:t>tores </a:t>
            </a:r>
            <a:r>
              <a:rPr lang="en-US" dirty="0"/>
              <a:t>information in logical groupings, called </a:t>
            </a:r>
            <a:r>
              <a:rPr lang="en-US" dirty="0" smtClean="0"/>
              <a:t>sections:  [Example Section Name]</a:t>
            </a:r>
          </a:p>
          <a:p>
            <a:r>
              <a:rPr lang="en-US" dirty="0" smtClean="0"/>
              <a:t>Within </a:t>
            </a:r>
            <a:r>
              <a:rPr lang="en-US" dirty="0"/>
              <a:t>each section, actual data values are stored in named keys. Keys take the form</a:t>
            </a:r>
            <a:r>
              <a:rPr lang="en-US" dirty="0" smtClean="0"/>
              <a:t>: &lt;</a:t>
            </a:r>
            <a:r>
              <a:rPr lang="en-US" dirty="0" err="1"/>
              <a:t>keyname</a:t>
            </a:r>
            <a:r>
              <a:rPr lang="en-US" dirty="0"/>
              <a:t>&gt; = &lt;value&gt; </a:t>
            </a:r>
          </a:p>
          <a:p>
            <a:r>
              <a:rPr lang="en-US" dirty="0" smtClean="0"/>
              <a:t>The </a:t>
            </a:r>
            <a:r>
              <a:rPr lang="en-US" dirty="0" err="1" smtClean="0"/>
              <a:t>FileName</a:t>
            </a:r>
            <a:r>
              <a:rPr lang="en-US" dirty="0" smtClean="0"/>
              <a:t> </a:t>
            </a:r>
            <a:r>
              <a:rPr lang="en-US" dirty="0"/>
              <a:t>is passed to the </a:t>
            </a:r>
            <a:r>
              <a:rPr lang="en-US" dirty="0" err="1"/>
              <a:t>TIniFile</a:t>
            </a:r>
            <a:r>
              <a:rPr lang="en-US" dirty="0"/>
              <a:t> constructor and identifies the INI file that the object </a:t>
            </a:r>
            <a:r>
              <a:rPr lang="en-US" dirty="0" smtClean="0"/>
              <a:t>accesses</a:t>
            </a:r>
          </a:p>
          <a:p>
            <a:r>
              <a:rPr lang="en-US" dirty="0" smtClean="0"/>
              <a:t>Methods are provided for working with INI files</a:t>
            </a:r>
          </a:p>
          <a:p>
            <a:pPr lvl="1"/>
            <a:r>
              <a:rPr lang="en-US" dirty="0" err="1" smtClean="0"/>
              <a:t>ReadString</a:t>
            </a:r>
            <a:r>
              <a:rPr lang="en-US" dirty="0" smtClean="0"/>
              <a:t> / </a:t>
            </a:r>
            <a:r>
              <a:rPr lang="en-US" dirty="0" err="1" smtClean="0"/>
              <a:t>WriteString</a:t>
            </a:r>
            <a:endParaRPr lang="en-US" dirty="0" smtClean="0"/>
          </a:p>
          <a:p>
            <a:pPr lvl="1"/>
            <a:r>
              <a:rPr lang="en-US" dirty="0" err="1" smtClean="0"/>
              <a:t>ReadInteger</a:t>
            </a:r>
            <a:r>
              <a:rPr lang="en-US" dirty="0" smtClean="0"/>
              <a:t> / </a:t>
            </a:r>
            <a:r>
              <a:rPr lang="en-US" dirty="0" err="1" smtClean="0"/>
              <a:t>WriteInteger</a:t>
            </a:r>
            <a:r>
              <a:rPr lang="en-US" dirty="0" smtClean="0"/>
              <a:t>, </a:t>
            </a:r>
            <a:r>
              <a:rPr lang="en-US" dirty="0" err="1" smtClean="0"/>
              <a:t>ReadFloat</a:t>
            </a:r>
            <a:r>
              <a:rPr lang="en-US" dirty="0" smtClean="0"/>
              <a:t> / </a:t>
            </a:r>
            <a:r>
              <a:rPr lang="en-US" dirty="0" err="1" smtClean="0"/>
              <a:t>WriteFloat</a:t>
            </a:r>
            <a:endParaRPr lang="en-US" dirty="0" smtClean="0"/>
          </a:p>
          <a:p>
            <a:pPr lvl="1"/>
            <a:r>
              <a:rPr lang="en-US" dirty="0" err="1" smtClean="0"/>
              <a:t>ReadBool</a:t>
            </a:r>
            <a:r>
              <a:rPr lang="en-US" dirty="0" smtClean="0"/>
              <a:t> / </a:t>
            </a:r>
            <a:r>
              <a:rPr lang="en-US" dirty="0" err="1" smtClean="0"/>
              <a:t>WriteBool</a:t>
            </a:r>
            <a:r>
              <a:rPr lang="en-US" dirty="0" smtClean="0"/>
              <a:t>, </a:t>
            </a:r>
            <a:r>
              <a:rPr lang="en-US" dirty="0" err="1" smtClean="0"/>
              <a:t>ReadBinaryStream</a:t>
            </a:r>
            <a:r>
              <a:rPr lang="en-US" dirty="0" smtClean="0"/>
              <a:t> / </a:t>
            </a:r>
            <a:r>
              <a:rPr lang="en-US" dirty="0" err="1" smtClean="0"/>
              <a:t>WriteBinaryStream</a:t>
            </a:r>
            <a:endParaRPr lang="en-US" dirty="0" smtClean="0"/>
          </a:p>
          <a:p>
            <a:pPr lvl="1"/>
            <a:r>
              <a:rPr lang="en-US" dirty="0" err="1" smtClean="0"/>
              <a:t>ReadDate</a:t>
            </a:r>
            <a:r>
              <a:rPr lang="en-US" dirty="0" smtClean="0"/>
              <a:t> / </a:t>
            </a:r>
            <a:r>
              <a:rPr lang="en-US" dirty="0" err="1" smtClean="0"/>
              <a:t>WriteDate</a:t>
            </a:r>
            <a:r>
              <a:rPr lang="en-US" dirty="0" smtClean="0"/>
              <a:t>, </a:t>
            </a:r>
            <a:r>
              <a:rPr lang="en-US" dirty="0" err="1" smtClean="0"/>
              <a:t>ReadTime</a:t>
            </a:r>
            <a:r>
              <a:rPr lang="en-US" dirty="0" smtClean="0"/>
              <a:t> / </a:t>
            </a:r>
            <a:r>
              <a:rPr lang="en-US" dirty="0" err="1" smtClean="0"/>
              <a:t>WriteTime</a:t>
            </a:r>
            <a:endParaRPr lang="en-US" dirty="0" smtClean="0"/>
          </a:p>
          <a:p>
            <a:pPr lvl="1"/>
            <a:r>
              <a:rPr lang="en-US" dirty="0" err="1" smtClean="0"/>
              <a:t>ReadSection</a:t>
            </a:r>
            <a:r>
              <a:rPr lang="en-US" dirty="0" smtClean="0"/>
              <a:t>, </a:t>
            </a:r>
            <a:r>
              <a:rPr lang="en-US" dirty="0" err="1" smtClean="0"/>
              <a:t>ReadSections</a:t>
            </a:r>
            <a:r>
              <a:rPr lang="en-US" dirty="0" smtClean="0"/>
              <a:t>, </a:t>
            </a:r>
            <a:r>
              <a:rPr lang="en-US" dirty="0" err="1" smtClean="0"/>
              <a:t>SectionExists</a:t>
            </a:r>
            <a:r>
              <a:rPr lang="en-US" dirty="0" smtClean="0"/>
              <a:t>, </a:t>
            </a:r>
            <a:r>
              <a:rPr lang="en-US" dirty="0" err="1" smtClean="0"/>
              <a:t>EraseSection</a:t>
            </a:r>
            <a:r>
              <a:rPr lang="en-US" dirty="0" smtClean="0"/>
              <a:t>, </a:t>
            </a:r>
            <a:r>
              <a:rPr lang="en-US" dirty="0" err="1" smtClean="0"/>
              <a:t>DeleteKey</a:t>
            </a:r>
            <a:r>
              <a:rPr lang="en-US" dirty="0" smtClean="0"/>
              <a:t>, </a:t>
            </a:r>
            <a:r>
              <a:rPr lang="en-US" dirty="0" err="1" smtClean="0"/>
              <a:t>UpdateFile</a:t>
            </a:r>
            <a:r>
              <a:rPr lang="en-US" dirty="0" smtClean="0"/>
              <a:t>, </a:t>
            </a:r>
            <a:r>
              <a:rPr lang="en-US" dirty="0" err="1" smtClean="0"/>
              <a:t>ValueExists</a:t>
            </a:r>
            <a:endParaRPr lang="en-US" dirty="0"/>
          </a:p>
        </p:txBody>
      </p:sp>
      <p:sp>
        <p:nvSpPr>
          <p:cNvPr id="4" name="TextBox 3"/>
          <p:cNvSpPr txBox="1"/>
          <p:nvPr/>
        </p:nvSpPr>
        <p:spPr>
          <a:xfrm>
            <a:off x="2586326" y="4967418"/>
            <a:ext cx="7901522" cy="923330"/>
          </a:xfrm>
          <a:prstGeom prst="rect">
            <a:avLst/>
          </a:prstGeom>
          <a:noFill/>
        </p:spPr>
        <p:txBody>
          <a:bodyPr wrap="none" rtlCol="0">
            <a:spAutoFit/>
          </a:bodyPr>
          <a:lstStyle/>
          <a:p>
            <a:pPr>
              <a:lnSpc>
                <a:spcPct val="90000"/>
              </a:lnSpc>
            </a:pPr>
            <a:r>
              <a:rPr lang="en-US" sz="1200" dirty="0" smtClean="0">
                <a:latin typeface="Lucida Console" panose="020B0609040504020204" pitchFamily="49" charset="0"/>
              </a:rPr>
              <a:t>[MASTSQL</a:t>
            </a:r>
            <a:r>
              <a:rPr lang="en-US" sz="1200" dirty="0">
                <a:latin typeface="Lucida Console" panose="020B0609040504020204" pitchFamily="49" charset="0"/>
              </a:rPr>
              <a:t>]</a:t>
            </a:r>
          </a:p>
          <a:p>
            <a:pPr>
              <a:lnSpc>
                <a:spcPct val="90000"/>
              </a:lnSpc>
            </a:pPr>
            <a:r>
              <a:rPr lang="en-US" sz="1200" dirty="0">
                <a:latin typeface="Lucida Console" panose="020B0609040504020204" pitchFamily="49" charset="0"/>
              </a:rPr>
              <a:t>Database=C:\Users\Public\Documents\Embarcadero\Studio\14.0\Samples\Data\MASTSQL.GDB</a:t>
            </a:r>
          </a:p>
          <a:p>
            <a:pPr>
              <a:lnSpc>
                <a:spcPct val="90000"/>
              </a:lnSpc>
            </a:pPr>
            <a:r>
              <a:rPr lang="en-US" sz="1200" dirty="0" err="1">
                <a:latin typeface="Lucida Console" panose="020B0609040504020204" pitchFamily="49" charset="0"/>
              </a:rPr>
              <a:t>User_Name</a:t>
            </a:r>
            <a:r>
              <a:rPr lang="en-US" sz="1200" dirty="0">
                <a:latin typeface="Lucida Console" panose="020B0609040504020204" pitchFamily="49" charset="0"/>
              </a:rPr>
              <a:t>=SYSDBA</a:t>
            </a:r>
          </a:p>
          <a:p>
            <a:pPr>
              <a:lnSpc>
                <a:spcPct val="90000"/>
              </a:lnSpc>
            </a:pPr>
            <a:r>
              <a:rPr lang="en-US" sz="1200" dirty="0">
                <a:latin typeface="Lucida Console" panose="020B0609040504020204" pitchFamily="49" charset="0"/>
              </a:rPr>
              <a:t>Password=</a:t>
            </a:r>
            <a:r>
              <a:rPr lang="en-US" sz="1200" dirty="0" err="1">
                <a:latin typeface="Lucida Console" panose="020B0609040504020204" pitchFamily="49" charset="0"/>
              </a:rPr>
              <a:t>masterkey</a:t>
            </a:r>
            <a:endParaRPr lang="en-US" sz="1200" dirty="0">
              <a:latin typeface="Lucida Console" panose="020B0609040504020204" pitchFamily="49" charset="0"/>
            </a:endParaRPr>
          </a:p>
          <a:p>
            <a:pPr>
              <a:lnSpc>
                <a:spcPct val="90000"/>
              </a:lnSpc>
            </a:pPr>
            <a:r>
              <a:rPr lang="en-US" sz="1200" dirty="0" err="1" smtClean="0">
                <a:latin typeface="Lucida Console" panose="020B0609040504020204" pitchFamily="49" charset="0"/>
              </a:rPr>
              <a:t>DriverID</a:t>
            </a:r>
            <a:r>
              <a:rPr lang="en-US" sz="1200" dirty="0" smtClean="0">
                <a:latin typeface="Lucida Console" panose="020B0609040504020204" pitchFamily="49" charset="0"/>
              </a:rPr>
              <a:t>=IB</a:t>
            </a:r>
            <a:endParaRPr lang="en-US" sz="1200" dirty="0">
              <a:latin typeface="Lucida Console" panose="020B0609040504020204" pitchFamily="49" charset="0"/>
            </a:endParaRPr>
          </a:p>
        </p:txBody>
      </p:sp>
    </p:spTree>
    <p:extLst>
      <p:ext uri="{BB962C8B-B14F-4D97-AF65-F5344CB8AC3E}">
        <p14:creationId xmlns:p14="http://schemas.microsoft.com/office/powerpoint/2010/main" val="177441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9771265" cy="1020762"/>
          </a:xfrm>
        </p:spPr>
        <p:txBody>
          <a:bodyPr/>
          <a:lstStyle/>
          <a:p>
            <a:r>
              <a:rPr lang="en-US" dirty="0" err="1" smtClean="0"/>
              <a:t>FireDAC</a:t>
            </a:r>
            <a:r>
              <a:rPr lang="en-US" dirty="0" smtClean="0"/>
              <a:t> – Multi-Device Data Access Library</a:t>
            </a:r>
            <a:endParaRPr lang="en-US" dirty="0"/>
          </a:p>
        </p:txBody>
      </p:sp>
      <p:sp>
        <p:nvSpPr>
          <p:cNvPr id="3" name="Content Placeholder 2"/>
          <p:cNvSpPr>
            <a:spLocks noGrp="1"/>
          </p:cNvSpPr>
          <p:nvPr>
            <p:ph idx="1"/>
          </p:nvPr>
        </p:nvSpPr>
        <p:spPr>
          <a:xfrm>
            <a:off x="1522811" y="1905000"/>
            <a:ext cx="10397340" cy="4267200"/>
          </a:xfrm>
        </p:spPr>
        <p:txBody>
          <a:bodyPr/>
          <a:lstStyle/>
          <a:p>
            <a:r>
              <a:rPr lang="en-US" dirty="0" smtClean="0"/>
              <a:t>Direct</a:t>
            </a:r>
            <a:r>
              <a:rPr lang="en-US" dirty="0"/>
              <a:t>, high speed access to mobile, desktop and enterprise </a:t>
            </a:r>
            <a:r>
              <a:rPr lang="en-US" dirty="0" smtClean="0"/>
              <a:t>databases</a:t>
            </a:r>
            <a:endParaRPr lang="en-US" dirty="0"/>
          </a:p>
        </p:txBody>
      </p:sp>
      <p:pic>
        <p:nvPicPr>
          <p:cNvPr id="5" name="Picture 4"/>
          <p:cNvPicPr>
            <a:picLocks noChangeAspect="1"/>
          </p:cNvPicPr>
          <p:nvPr/>
        </p:nvPicPr>
        <p:blipFill>
          <a:blip r:embed="rId2"/>
          <a:stretch>
            <a:fillRect/>
          </a:stretch>
        </p:blipFill>
        <p:spPr>
          <a:xfrm>
            <a:off x="2232454" y="2431942"/>
            <a:ext cx="7885928" cy="4226291"/>
          </a:xfrm>
          <a:prstGeom prst="rect">
            <a:avLst/>
          </a:prstGeom>
        </p:spPr>
      </p:pic>
    </p:spTree>
    <p:extLst>
      <p:ext uri="{BB962C8B-B14F-4D97-AF65-F5344CB8AC3E}">
        <p14:creationId xmlns:p14="http://schemas.microsoft.com/office/powerpoint/2010/main" val="116961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err="1" smtClean="0"/>
              <a:t>FireDAC</a:t>
            </a:r>
            <a:r>
              <a:rPr lang="en-US" noProof="0" dirty="0" smtClean="0"/>
              <a:t> – SQL Databases</a:t>
            </a:r>
            <a:endParaRPr lang="en-US" noProof="0" dirty="0"/>
          </a:p>
        </p:txBody>
      </p:sp>
      <p:sp>
        <p:nvSpPr>
          <p:cNvPr id="3" name="Content Placeholder 2"/>
          <p:cNvSpPr>
            <a:spLocks noGrp="1"/>
          </p:cNvSpPr>
          <p:nvPr>
            <p:ph idx="1"/>
          </p:nvPr>
        </p:nvSpPr>
        <p:spPr>
          <a:xfrm>
            <a:off x="1614617" y="1674342"/>
            <a:ext cx="9941169" cy="4914152"/>
          </a:xfrm>
        </p:spPr>
        <p:txBody>
          <a:bodyPr>
            <a:normAutofit fontScale="92500" lnSpcReduction="20000"/>
          </a:bodyPr>
          <a:lstStyle/>
          <a:p>
            <a:r>
              <a:rPr lang="en-US" dirty="0" smtClean="0"/>
              <a:t>Mobile</a:t>
            </a:r>
          </a:p>
          <a:p>
            <a:pPr lvl="1"/>
            <a:r>
              <a:rPr lang="en-US" dirty="0" err="1" smtClean="0"/>
              <a:t>InterBase</a:t>
            </a:r>
            <a:r>
              <a:rPr lang="en-US" dirty="0" smtClean="0"/>
              <a:t> XE3 – </a:t>
            </a:r>
            <a:r>
              <a:rPr lang="en-US" dirty="0" err="1" smtClean="0"/>
              <a:t>IBLite</a:t>
            </a:r>
            <a:r>
              <a:rPr lang="en-US" dirty="0" smtClean="0"/>
              <a:t>, </a:t>
            </a:r>
            <a:r>
              <a:rPr lang="en-US" dirty="0" err="1" smtClean="0"/>
              <a:t>IBToGo</a:t>
            </a:r>
            <a:endParaRPr lang="en-US" dirty="0" smtClean="0"/>
          </a:p>
          <a:p>
            <a:pPr lvl="1"/>
            <a:r>
              <a:rPr lang="en-US" dirty="0" smtClean="0"/>
              <a:t>SQLite</a:t>
            </a:r>
          </a:p>
          <a:p>
            <a:r>
              <a:rPr lang="en-US" dirty="0" smtClean="0"/>
              <a:t>Desktop and Enterprise</a:t>
            </a:r>
          </a:p>
          <a:p>
            <a:pPr lvl="1"/>
            <a:r>
              <a:rPr lang="en-US" dirty="0" err="1" smtClean="0"/>
              <a:t>InterBase</a:t>
            </a:r>
            <a:endParaRPr lang="en-US" dirty="0" smtClean="0"/>
          </a:p>
          <a:p>
            <a:pPr lvl="1"/>
            <a:r>
              <a:rPr lang="en-US" dirty="0" smtClean="0"/>
              <a:t>SQLite</a:t>
            </a:r>
          </a:p>
          <a:p>
            <a:pPr lvl="1"/>
            <a:r>
              <a:rPr lang="en-US" dirty="0" smtClean="0"/>
              <a:t>MySQL</a:t>
            </a:r>
          </a:p>
          <a:p>
            <a:pPr lvl="1"/>
            <a:r>
              <a:rPr lang="en-US" dirty="0" smtClean="0"/>
              <a:t>SQL Server</a:t>
            </a:r>
          </a:p>
          <a:p>
            <a:pPr lvl="1"/>
            <a:r>
              <a:rPr lang="en-US" dirty="0" smtClean="0"/>
              <a:t>Oracle</a:t>
            </a:r>
          </a:p>
          <a:p>
            <a:pPr lvl="1"/>
            <a:r>
              <a:rPr lang="en-US" dirty="0" smtClean="0"/>
              <a:t>PostgreSQL</a:t>
            </a:r>
          </a:p>
          <a:p>
            <a:pPr lvl="1"/>
            <a:r>
              <a:rPr lang="en-US" dirty="0" smtClean="0"/>
              <a:t>DB2</a:t>
            </a:r>
          </a:p>
          <a:p>
            <a:pPr lvl="1"/>
            <a:r>
              <a:rPr lang="en-US" dirty="0" smtClean="0"/>
              <a:t>SQL </a:t>
            </a:r>
            <a:r>
              <a:rPr lang="en-US" dirty="0"/>
              <a:t>Anywhere, Advantage </a:t>
            </a:r>
            <a:r>
              <a:rPr lang="en-US" dirty="0" smtClean="0"/>
              <a:t>DB</a:t>
            </a:r>
          </a:p>
          <a:p>
            <a:pPr lvl="1"/>
            <a:r>
              <a:rPr lang="en-US" dirty="0" smtClean="0"/>
              <a:t>Firebird</a:t>
            </a:r>
          </a:p>
          <a:p>
            <a:pPr lvl="1"/>
            <a:r>
              <a:rPr lang="en-US" dirty="0" smtClean="0"/>
              <a:t>Access</a:t>
            </a:r>
          </a:p>
          <a:p>
            <a:pPr lvl="1"/>
            <a:r>
              <a:rPr lang="en-US" dirty="0" smtClean="0"/>
              <a:t>Informix</a:t>
            </a:r>
          </a:p>
          <a:p>
            <a:pPr lvl="1"/>
            <a:r>
              <a:rPr lang="en-US" dirty="0" smtClean="0"/>
              <a:t>and more (via ODBC)</a:t>
            </a:r>
          </a:p>
        </p:txBody>
      </p:sp>
    </p:spTree>
    <p:extLst>
      <p:ext uri="{BB962C8B-B14F-4D97-AF65-F5344CB8AC3E}">
        <p14:creationId xmlns:p14="http://schemas.microsoft.com/office/powerpoint/2010/main" val="180030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FireDAC</a:t>
            </a:r>
            <a:r>
              <a:rPr lang="en-US" dirty="0" smtClean="0"/>
              <a:t> Components</a:t>
            </a:r>
            <a:endParaRPr lang="en-US" dirty="0"/>
          </a:p>
        </p:txBody>
      </p:sp>
      <p:sp>
        <p:nvSpPr>
          <p:cNvPr id="3" name="Content Placeholder 2"/>
          <p:cNvSpPr>
            <a:spLocks noGrp="1"/>
          </p:cNvSpPr>
          <p:nvPr>
            <p:ph idx="1"/>
          </p:nvPr>
        </p:nvSpPr>
        <p:spPr/>
        <p:txBody>
          <a:bodyPr/>
          <a:lstStyle/>
          <a:p>
            <a:r>
              <a:rPr lang="en-US" dirty="0" smtClean="0"/>
              <a:t>Core</a:t>
            </a:r>
          </a:p>
          <a:p>
            <a:r>
              <a:rPr lang="en-US" dirty="0" smtClean="0"/>
              <a:t>UI</a:t>
            </a:r>
          </a:p>
          <a:p>
            <a:r>
              <a:rPr lang="en-US" dirty="0" smtClean="0"/>
              <a:t>Driver&amp; Monitor Links</a:t>
            </a:r>
          </a:p>
          <a:p>
            <a:r>
              <a:rPr lang="en-US" dirty="0" smtClean="0"/>
              <a:t>Services</a:t>
            </a:r>
          </a:p>
        </p:txBody>
      </p:sp>
      <p:pic>
        <p:nvPicPr>
          <p:cNvPr id="4" name="Picture 3"/>
          <p:cNvPicPr>
            <a:picLocks noChangeAspect="1"/>
          </p:cNvPicPr>
          <p:nvPr/>
        </p:nvPicPr>
        <p:blipFill>
          <a:blip r:embed="rId2"/>
          <a:stretch>
            <a:fillRect/>
          </a:stretch>
        </p:blipFill>
        <p:spPr>
          <a:xfrm>
            <a:off x="5536535" y="1721448"/>
            <a:ext cx="2028825" cy="3562350"/>
          </a:xfrm>
          <a:prstGeom prst="rect">
            <a:avLst/>
          </a:prstGeom>
        </p:spPr>
      </p:pic>
      <p:pic>
        <p:nvPicPr>
          <p:cNvPr id="5" name="Picture 4"/>
          <p:cNvPicPr>
            <a:picLocks noChangeAspect="1"/>
          </p:cNvPicPr>
          <p:nvPr/>
        </p:nvPicPr>
        <p:blipFill>
          <a:blip r:embed="rId3"/>
          <a:stretch>
            <a:fillRect/>
          </a:stretch>
        </p:blipFill>
        <p:spPr>
          <a:xfrm>
            <a:off x="7904205" y="1719647"/>
            <a:ext cx="2019300" cy="4219575"/>
          </a:xfrm>
          <a:prstGeom prst="rect">
            <a:avLst/>
          </a:prstGeom>
        </p:spPr>
      </p:pic>
      <p:pic>
        <p:nvPicPr>
          <p:cNvPr id="7" name="Picture 6"/>
          <p:cNvPicPr>
            <a:picLocks noChangeAspect="1"/>
          </p:cNvPicPr>
          <p:nvPr/>
        </p:nvPicPr>
        <p:blipFill>
          <a:blip r:embed="rId4"/>
          <a:stretch>
            <a:fillRect/>
          </a:stretch>
        </p:blipFill>
        <p:spPr>
          <a:xfrm>
            <a:off x="10257333" y="1719647"/>
            <a:ext cx="1524000" cy="4619625"/>
          </a:xfrm>
          <a:prstGeom prst="rect">
            <a:avLst/>
          </a:prstGeom>
        </p:spPr>
      </p:pic>
      <p:pic>
        <p:nvPicPr>
          <p:cNvPr id="8" name="Picture 7"/>
          <p:cNvPicPr>
            <a:picLocks noChangeAspect="1"/>
          </p:cNvPicPr>
          <p:nvPr/>
        </p:nvPicPr>
        <p:blipFill>
          <a:blip r:embed="rId5"/>
          <a:stretch>
            <a:fillRect/>
          </a:stretch>
        </p:blipFill>
        <p:spPr>
          <a:xfrm>
            <a:off x="5536535" y="5406248"/>
            <a:ext cx="2028825" cy="1308877"/>
          </a:xfrm>
          <a:prstGeom prst="rect">
            <a:avLst/>
          </a:prstGeom>
        </p:spPr>
      </p:pic>
    </p:spTree>
    <p:extLst>
      <p:ext uri="{BB962C8B-B14F-4D97-AF65-F5344CB8AC3E}">
        <p14:creationId xmlns:p14="http://schemas.microsoft.com/office/powerpoint/2010/main" val="421046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TFDConnection</a:t>
            </a:r>
            <a:endParaRPr lang="en-US" dirty="0"/>
          </a:p>
        </p:txBody>
      </p:sp>
      <p:sp>
        <p:nvSpPr>
          <p:cNvPr id="3" name="Content Placeholder 2"/>
          <p:cNvSpPr>
            <a:spLocks noGrp="1"/>
          </p:cNvSpPr>
          <p:nvPr>
            <p:ph idx="1"/>
          </p:nvPr>
        </p:nvSpPr>
        <p:spPr>
          <a:xfrm>
            <a:off x="1522810" y="1905000"/>
            <a:ext cx="10092541" cy="4267200"/>
          </a:xfrm>
        </p:spPr>
        <p:txBody>
          <a:bodyPr>
            <a:normAutofit/>
          </a:bodyPr>
          <a:lstStyle/>
          <a:p>
            <a:r>
              <a:rPr lang="en-US" dirty="0" err="1"/>
              <a:t>FireDAC</a:t>
            </a:r>
            <a:r>
              <a:rPr lang="en-US" dirty="0"/>
              <a:t> supports 3 connection definition </a:t>
            </a:r>
            <a:r>
              <a:rPr lang="en-US" dirty="0" smtClean="0"/>
              <a:t>kinds:</a:t>
            </a:r>
          </a:p>
          <a:p>
            <a:pPr lvl="1"/>
            <a:r>
              <a:rPr lang="en-US" dirty="0" smtClean="0"/>
              <a:t>Persistent - Has </a:t>
            </a:r>
            <a:r>
              <a:rPr lang="en-US" dirty="0"/>
              <a:t>a unique name, is managed by the </a:t>
            </a:r>
            <a:r>
              <a:rPr lang="en-US" dirty="0" err="1"/>
              <a:t>FDManager</a:t>
            </a:r>
            <a:r>
              <a:rPr lang="en-US" dirty="0"/>
              <a:t>, and is stored in a connection definition file</a:t>
            </a:r>
            <a:r>
              <a:rPr lang="en-US" dirty="0" smtClean="0"/>
              <a:t>.</a:t>
            </a:r>
            <a:endParaRPr lang="en-US" dirty="0"/>
          </a:p>
          <a:p>
            <a:pPr lvl="1"/>
            <a:r>
              <a:rPr lang="en-US" dirty="0" smtClean="0"/>
              <a:t>Private - Has </a:t>
            </a:r>
            <a:r>
              <a:rPr lang="en-US" dirty="0"/>
              <a:t>a unique name, is managed by the </a:t>
            </a:r>
            <a:r>
              <a:rPr lang="en-US" dirty="0" err="1"/>
              <a:t>FDManager</a:t>
            </a:r>
            <a:r>
              <a:rPr lang="en-US" dirty="0"/>
              <a:t>, but is NOT stored in a connection definition file</a:t>
            </a:r>
            <a:r>
              <a:rPr lang="en-US" dirty="0" smtClean="0"/>
              <a:t>.</a:t>
            </a:r>
          </a:p>
          <a:p>
            <a:pPr lvl="1"/>
            <a:r>
              <a:rPr lang="en-US" dirty="0" smtClean="0"/>
              <a:t>Temporary - Has </a:t>
            </a:r>
            <a:r>
              <a:rPr lang="en-US" dirty="0"/>
              <a:t>no name, is not stored in a connection definition file, and is not managed by the </a:t>
            </a:r>
            <a:r>
              <a:rPr lang="en-US" dirty="0" err="1"/>
              <a:t>FDManager</a:t>
            </a:r>
            <a:r>
              <a:rPr lang="en-US" dirty="0" smtClean="0"/>
              <a:t>.</a:t>
            </a:r>
          </a:p>
          <a:p>
            <a:r>
              <a:rPr lang="en-US" dirty="0"/>
              <a:t>P</a:t>
            </a:r>
            <a:r>
              <a:rPr lang="en-US" dirty="0" smtClean="0"/>
              <a:t>ersistent </a:t>
            </a:r>
            <a:r>
              <a:rPr lang="en-US" dirty="0"/>
              <a:t>connection definitions are stored in </a:t>
            </a:r>
            <a:r>
              <a:rPr lang="en-US" dirty="0" smtClean="0"/>
              <a:t>the</a:t>
            </a:r>
            <a:r>
              <a:rPr lang="en-US" dirty="0"/>
              <a:t> connection definition file. </a:t>
            </a:r>
            <a:endParaRPr lang="en-US" dirty="0" smtClean="0"/>
          </a:p>
          <a:p>
            <a:pPr lvl="1"/>
            <a:r>
              <a:rPr lang="en-US" dirty="0"/>
              <a:t>C:\Users\Public\Documents\Embarcadero\Studio\FireDAC\FDConnectionDefs.ini</a:t>
            </a:r>
            <a:endParaRPr lang="en-US" dirty="0" smtClean="0"/>
          </a:p>
          <a:p>
            <a:pPr lvl="1"/>
            <a:endParaRPr lang="en-US" dirty="0"/>
          </a:p>
        </p:txBody>
      </p:sp>
    </p:spTree>
    <p:extLst>
      <p:ext uri="{BB962C8B-B14F-4D97-AF65-F5344CB8AC3E}">
        <p14:creationId xmlns:p14="http://schemas.microsoft.com/office/powerpoint/2010/main" val="311780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Appmethod PPT Template.potx</Template>
  <TotalTime>20368</TotalTime>
  <Words>1752</Words>
  <Application>Microsoft Office PowerPoint</Application>
  <PresentationFormat>Widescreen</PresentationFormat>
  <Paragraphs>305</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Consolas</vt:lpstr>
      <vt:lpstr>Corbel</vt:lpstr>
      <vt:lpstr>Eras Light ITC</vt:lpstr>
      <vt:lpstr>Lucida Console</vt:lpstr>
      <vt:lpstr>Wingdings</vt:lpstr>
      <vt:lpstr>Chalkboard 16x9</vt:lpstr>
      <vt:lpstr>Lesson 3: Accessing Local Storage and Databases</vt:lpstr>
      <vt:lpstr>Mobile App Development</vt:lpstr>
      <vt:lpstr>Lesson 3 Agenda</vt:lpstr>
      <vt:lpstr>Mobile application local file system access</vt:lpstr>
      <vt:lpstr>INI files</vt:lpstr>
      <vt:lpstr>FireDAC – Multi-Device Data Access Library</vt:lpstr>
      <vt:lpstr>FireDAC – SQL Databases</vt:lpstr>
      <vt:lpstr>FireDAC Components</vt:lpstr>
      <vt:lpstr>TFDConnection</vt:lpstr>
      <vt:lpstr>TFDTable</vt:lpstr>
      <vt:lpstr>TFDQuery</vt:lpstr>
      <vt:lpstr>TFDMemTable</vt:lpstr>
      <vt:lpstr>FireDAC Master-Detail Relationships</vt:lpstr>
      <vt:lpstr>Data Explorer</vt:lpstr>
      <vt:lpstr>Local Databases</vt:lpstr>
      <vt:lpstr>InterBase® - Suited to Mobile, Desktop, Server</vt:lpstr>
      <vt:lpstr>InterBase – Editions</vt:lpstr>
      <vt:lpstr>Project Deployment</vt:lpstr>
      <vt:lpstr>FireDAC Samples</vt:lpstr>
      <vt:lpstr>Next Steps for our Business Mobile App</vt:lpstr>
      <vt:lpstr>Lesson 3 Review</vt:lpstr>
      <vt:lpstr>Resources</vt:lpstr>
      <vt:lpstr>Homework &amp; Next Time</vt:lpstr>
      <vt:lpstr>Q&amp;A</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Palak Shah</dc:creator>
  <cp:lastModifiedBy>embt</cp:lastModifiedBy>
  <cp:revision>296</cp:revision>
  <cp:lastPrinted>2014-02-27T00:47:41Z</cp:lastPrinted>
  <dcterms:created xsi:type="dcterms:W3CDTF">2013-11-27T20:00:19Z</dcterms:created>
  <dcterms:modified xsi:type="dcterms:W3CDTF">2014-07-14T15:32:07Z</dcterms:modified>
</cp:coreProperties>
</file>