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notesMasterIdLst>
    <p:notesMasterId r:id="rId23"/>
  </p:notesMasterIdLst>
  <p:handoutMasterIdLst>
    <p:handoutMasterId r:id="rId24"/>
  </p:handoutMasterIdLst>
  <p:sldIdLst>
    <p:sldId id="265" r:id="rId2"/>
    <p:sldId id="306" r:id="rId3"/>
    <p:sldId id="319" r:id="rId4"/>
    <p:sldId id="297" r:id="rId5"/>
    <p:sldId id="300" r:id="rId6"/>
    <p:sldId id="307" r:id="rId7"/>
    <p:sldId id="308" r:id="rId8"/>
    <p:sldId id="309" r:id="rId9"/>
    <p:sldId id="314" r:id="rId10"/>
    <p:sldId id="322" r:id="rId11"/>
    <p:sldId id="320" r:id="rId12"/>
    <p:sldId id="315" r:id="rId13"/>
    <p:sldId id="311" r:id="rId14"/>
    <p:sldId id="312" r:id="rId15"/>
    <p:sldId id="324" r:id="rId16"/>
    <p:sldId id="313" r:id="rId17"/>
    <p:sldId id="316" r:id="rId18"/>
    <p:sldId id="317" r:id="rId19"/>
    <p:sldId id="318" r:id="rId20"/>
    <p:sldId id="261" r:id="rId21"/>
    <p:sldId id="32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5896" autoAdjust="0"/>
  </p:normalViewPr>
  <p:slideViewPr>
    <p:cSldViewPr snapToGrid="0">
      <p:cViewPr varScale="1">
        <p:scale>
          <a:sx n="86" d="100"/>
          <a:sy n="86" d="100"/>
        </p:scale>
        <p:origin x="114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-346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F613F-EF15-4430-99F1-9BA49C038A24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F8B31-9FC5-4935-8317-BA720C529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88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2018-6164-4CAD-821C-5D5B181DFFCC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A0B54-C7CF-4C82-83B1-9C3667F967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4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A0B54-C7CF-4C82-83B1-9C3667F967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5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dirty="0" smtClean="0">
                <a:latin typeface="Helvetica Neue Light"/>
                <a:cs typeface="Helvetica Neue Light"/>
              </a:rPr>
              <a:t>UI</a:t>
            </a:r>
          </a:p>
          <a:p>
            <a:pPr lvl="1"/>
            <a:r>
              <a:rPr lang="en-US" sz="1600" dirty="0" smtClean="0"/>
              <a:t>A set of extensible components that provide the standard set of controls needed to deliver amazing user experiences. From buttons, to </a:t>
            </a:r>
            <a:r>
              <a:rPr lang="en-US" sz="1600" dirty="0" err="1" smtClean="0"/>
              <a:t>listviews</a:t>
            </a:r>
            <a:r>
              <a:rPr lang="en-US" sz="1600" dirty="0" smtClean="0"/>
              <a:t>, to tab management, </a:t>
            </a:r>
            <a:r>
              <a:rPr lang="en-US" sz="1600" dirty="0" err="1" smtClean="0"/>
              <a:t>Appmethod</a:t>
            </a:r>
            <a:r>
              <a:rPr lang="en-US" sz="1600" dirty="0" smtClean="0"/>
              <a:t> provides over 100 cross-platform UI controls with high performance, native look and feel. </a:t>
            </a:r>
          </a:p>
          <a:p>
            <a:r>
              <a:rPr lang="en-US" sz="2000" dirty="0" smtClean="0">
                <a:latin typeface="Helvetica Neue Light"/>
                <a:cs typeface="Helvetica Neue Light"/>
              </a:rPr>
              <a:t>DATA</a:t>
            </a:r>
          </a:p>
          <a:p>
            <a:pPr lvl="1"/>
            <a:r>
              <a:rPr lang="en-US" sz="1600" dirty="0" smtClean="0"/>
              <a:t>Easily connect to SQL databases, locally on a mobile device or remotely in your Enterprise backend, and convert that data into accessible info in the UI. Live data in the designer provides a rapid prototyping experience. </a:t>
            </a:r>
            <a:r>
              <a:rPr lang="en-US" sz="1600" dirty="0" err="1" smtClean="0"/>
              <a:t>Appmethod</a:t>
            </a:r>
            <a:r>
              <a:rPr lang="en-US" sz="1600" dirty="0" smtClean="0"/>
              <a:t> also delivers a local embedded database and Enterprise database.</a:t>
            </a:r>
          </a:p>
          <a:p>
            <a:r>
              <a:rPr lang="en-US" sz="2000" dirty="0" smtClean="0">
                <a:latin typeface="Helvetica Neue Light"/>
                <a:cs typeface="Helvetica Neue Light"/>
              </a:rPr>
              <a:t>ENTERPRISE</a:t>
            </a:r>
          </a:p>
          <a:p>
            <a:pPr lvl="1"/>
            <a:r>
              <a:rPr lang="en-US" sz="1600" dirty="0" smtClean="0"/>
              <a:t>Expose Enterprise data or custom APIs through </a:t>
            </a:r>
            <a:r>
              <a:rPr lang="en-US" sz="1600" dirty="0" err="1" smtClean="0"/>
              <a:t>Appmethod’s</a:t>
            </a:r>
            <a:r>
              <a:rPr lang="en-US" sz="1600" dirty="0" smtClean="0"/>
              <a:t> turnkey middleware solution. With SOAP or REST/JSON interfaces </a:t>
            </a:r>
            <a:r>
              <a:rPr lang="en-US" sz="1600" dirty="0" err="1" smtClean="0"/>
              <a:t>Appmethod</a:t>
            </a:r>
            <a:r>
              <a:rPr lang="en-US" sz="1600" dirty="0" smtClean="0"/>
              <a:t> can easily manage client data with caching, in memory dataset management, and delta differencing. </a:t>
            </a:r>
          </a:p>
          <a:p>
            <a:r>
              <a:rPr lang="en-US" sz="2000" dirty="0" smtClean="0">
                <a:latin typeface="Helvetica Neue Light"/>
                <a:cs typeface="Helvetica Neue Light"/>
              </a:rPr>
              <a:t>CLOUD</a:t>
            </a:r>
          </a:p>
          <a:p>
            <a:pPr lvl="1"/>
            <a:r>
              <a:rPr lang="en-US" sz="1600" dirty="0" smtClean="0"/>
              <a:t>The programmable web is fully available to you in </a:t>
            </a:r>
            <a:r>
              <a:rPr lang="en-US" sz="1600" dirty="0" err="1" smtClean="0"/>
              <a:t>Appmethod</a:t>
            </a:r>
            <a:r>
              <a:rPr lang="en-US" sz="1600" dirty="0" smtClean="0"/>
              <a:t>. Easily integrate any REST or SOAP based service including </a:t>
            </a:r>
            <a:r>
              <a:rPr lang="en-US" sz="1600" dirty="0" err="1" smtClean="0"/>
              <a:t>MBaaS</a:t>
            </a:r>
            <a:r>
              <a:rPr lang="en-US" sz="1600" dirty="0" smtClean="0"/>
              <a:t> services such as App42, </a:t>
            </a:r>
            <a:r>
              <a:rPr lang="en-US" sz="1600" dirty="0" err="1" smtClean="0"/>
              <a:t>Kinvey</a:t>
            </a:r>
            <a:r>
              <a:rPr lang="en-US" sz="1600" dirty="0" smtClean="0"/>
              <a:t> and Parse. </a:t>
            </a:r>
          </a:p>
          <a:p>
            <a:r>
              <a:rPr lang="en-US" sz="2000" dirty="0" smtClean="0">
                <a:latin typeface="Helvetica Neue Light"/>
                <a:cs typeface="Helvetica Neue Light"/>
              </a:rPr>
              <a:t>TOOLS</a:t>
            </a:r>
          </a:p>
          <a:p>
            <a:pPr lvl="1"/>
            <a:r>
              <a:rPr lang="en-US" sz="1600" dirty="0" smtClean="0"/>
              <a:t>The productivity tools you need to build apps fast: a full-featured IDE, high performance tool chains, integrated remote debuggers and analysis tools.  Customer using </a:t>
            </a:r>
            <a:r>
              <a:rPr lang="en-US" sz="1600" dirty="0" err="1" smtClean="0"/>
              <a:t>Appmethod</a:t>
            </a:r>
            <a:r>
              <a:rPr lang="en-US" sz="1600" dirty="0" smtClean="0"/>
              <a:t> enjoy a 5x faster time to market with the visual design environment.</a:t>
            </a:r>
            <a:endParaRPr lang="en-US" sz="160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A0B54-C7CF-4C82-83B1-9C3667F967F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40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A0B54-C7CF-4C82-83B1-9C3667F967F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97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pic>
        <p:nvPicPr>
          <p:cNvPr id="128" name="Picture 1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1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2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3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701552" y="3375166"/>
            <a:ext cx="6086791" cy="1151597"/>
          </a:xfrm>
        </p:spPr>
        <p:txBody>
          <a:bodyPr anchor="b">
            <a:normAutofit/>
          </a:bodyPr>
          <a:lstStyle>
            <a:lvl1pPr algn="r">
              <a:lnSpc>
                <a:spcPct val="85000"/>
              </a:lnSpc>
              <a:defRPr sz="4000" b="1" spc="-50" baseline="0">
                <a:solidFill>
                  <a:schemeClr val="bg1"/>
                </a:solidFill>
                <a:latin typeface="Eras Light ITC" panose="020B04020305040208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05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464424" y="3375166"/>
            <a:ext cx="7323920" cy="1151597"/>
          </a:xfrm>
        </p:spPr>
        <p:txBody>
          <a:bodyPr anchor="b">
            <a:normAutofit/>
          </a:bodyPr>
          <a:lstStyle>
            <a:lvl1pPr algn="r">
              <a:lnSpc>
                <a:spcPct val="85000"/>
              </a:lnSpc>
              <a:defRPr sz="4000" b="1" spc="-50" baseline="0">
                <a:solidFill>
                  <a:schemeClr val="bg1"/>
                </a:solidFill>
                <a:latin typeface="Eras Light ITC" panose="020B04020305040208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464424" y="4701637"/>
            <a:ext cx="7323919" cy="818636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b="1" cap="all" spc="200" baseline="0">
                <a:solidFill>
                  <a:schemeClr val="bg1"/>
                </a:solidFill>
                <a:latin typeface="Eras Light ITC" panose="020B04020305040208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7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8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4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5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7/7/2014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3964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64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Eras Light ITC" panose="020B0402030504020804" pitchFamily="34" charset="0"/>
              </a:rPr>
              <a:t>Lesson 1: Hello World</a:t>
            </a:r>
            <a:br>
              <a:rPr lang="en-US" b="1" dirty="0">
                <a:latin typeface="Eras Light ITC" panose="020B0402030504020804" pitchFamily="34" charset="0"/>
              </a:rPr>
            </a:br>
            <a:r>
              <a:rPr lang="en-US" b="1" dirty="0">
                <a:latin typeface="Eras Light ITC" panose="020B0402030504020804" pitchFamily="34" charset="0"/>
              </a:rPr>
              <a:t>My First Multi-Device </a:t>
            </a:r>
            <a:r>
              <a:rPr lang="en-US" b="1" dirty="0" smtClean="0">
                <a:latin typeface="Eras Light ITC" panose="020B0402030504020804" pitchFamily="34" charset="0"/>
              </a:rPr>
              <a:t>App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David </a:t>
            </a:r>
            <a:r>
              <a:rPr lang="en-US" dirty="0" err="1"/>
              <a:t>Intersimone</a:t>
            </a:r>
            <a:r>
              <a:rPr lang="en-US" dirty="0"/>
              <a:t> “David I”</a:t>
            </a:r>
            <a:br>
              <a:rPr lang="en-US" dirty="0"/>
            </a:br>
            <a:r>
              <a:rPr lang="en-US" dirty="0"/>
              <a:t>Vice President of Developer </a:t>
            </a:r>
            <a:r>
              <a:rPr lang="en-US" dirty="0" smtClean="0"/>
              <a:t>Relations and </a:t>
            </a:r>
            <a:r>
              <a:rPr lang="en-US" dirty="0"/>
              <a:t>Chief </a:t>
            </a:r>
            <a:r>
              <a:rPr lang="en-US" dirty="0" smtClean="0"/>
              <a:t>Evangelist</a:t>
            </a:r>
          </a:p>
          <a:p>
            <a:r>
              <a:rPr lang="en-US" dirty="0" smtClean="0"/>
              <a:t>davidi@embarcadero.com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90" y="246813"/>
            <a:ext cx="6414277" cy="14149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78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94169" y="1614790"/>
            <a:ext cx="9137427" cy="5102815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 – menu, toolbar, views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64" y="2157147"/>
            <a:ext cx="7661746" cy="41054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23972" y="1652434"/>
            <a:ext cx="2131206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 smtClean="0">
                <a:solidFill>
                  <a:schemeClr val="bg1"/>
                </a:solidFill>
              </a:rPr>
              <a:t>The Project Manager displays </a:t>
            </a:r>
            <a:r>
              <a:rPr lang="en-US" sz="900" dirty="0">
                <a:solidFill>
                  <a:schemeClr val="bg1"/>
                </a:solidFill>
              </a:rPr>
              <a:t>and organizes the contents of your current project group and any project it contains. </a:t>
            </a:r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9867850" y="2422264"/>
            <a:ext cx="1124428" cy="478254"/>
          </a:xfrm>
          <a:prstGeom prst="bentConnector3">
            <a:avLst>
              <a:gd name="adj1" fmla="val 99818"/>
            </a:avLst>
          </a:prstGeom>
          <a:ln w="3175">
            <a:solidFill>
              <a:schemeClr val="bg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9455" y="3634629"/>
            <a:ext cx="841048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</a:rPr>
              <a:t>The Object Inspector </a:t>
            </a:r>
            <a:r>
              <a:rPr lang="en-US" sz="900" dirty="0" smtClean="0">
                <a:solidFill>
                  <a:schemeClr val="bg1"/>
                </a:solidFill>
              </a:rPr>
              <a:t>lets you set </a:t>
            </a:r>
            <a:r>
              <a:rPr lang="en-US" sz="900" dirty="0">
                <a:solidFill>
                  <a:schemeClr val="bg1"/>
                </a:solidFill>
              </a:rPr>
              <a:t>design-time properties for components you have placed on a form (or for the form </a:t>
            </a:r>
            <a:r>
              <a:rPr lang="en-US" sz="900" dirty="0" smtClean="0">
                <a:solidFill>
                  <a:schemeClr val="bg1"/>
                </a:solidFill>
              </a:rPr>
              <a:t>itself), create </a:t>
            </a:r>
            <a:r>
              <a:rPr lang="en-US" sz="900" dirty="0">
                <a:solidFill>
                  <a:schemeClr val="bg1"/>
                </a:solidFill>
              </a:rPr>
              <a:t>and navigate through event </a:t>
            </a:r>
            <a:r>
              <a:rPr lang="en-US" sz="900" dirty="0" smtClean="0">
                <a:solidFill>
                  <a:schemeClr val="bg1"/>
                </a:solidFill>
              </a:rPr>
              <a:t>handlers and filter </a:t>
            </a:r>
            <a:r>
              <a:rPr lang="en-US" sz="900" dirty="0">
                <a:solidFill>
                  <a:schemeClr val="bg1"/>
                </a:solidFill>
              </a:rPr>
              <a:t>visible properties and events.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28620" y="1657610"/>
            <a:ext cx="3288777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</a:rPr>
              <a:t>The Structure View shows a tree view that represents the parent-child relationships between the components on the current </a:t>
            </a:r>
            <a:r>
              <a:rPr lang="en-US" sz="900" dirty="0" smtClean="0">
                <a:solidFill>
                  <a:schemeClr val="bg1"/>
                </a:solidFill>
              </a:rPr>
              <a:t>form. </a:t>
            </a:r>
            <a:r>
              <a:rPr lang="en-US" sz="900" dirty="0">
                <a:solidFill>
                  <a:schemeClr val="bg1"/>
                </a:solidFill>
              </a:rPr>
              <a:t>You can use the Structure View to modify these </a:t>
            </a:r>
            <a:r>
              <a:rPr lang="en-US" sz="900" dirty="0" smtClean="0">
                <a:solidFill>
                  <a:schemeClr val="bg1"/>
                </a:solidFill>
              </a:rPr>
              <a:t>relationships</a:t>
            </a:r>
            <a:r>
              <a:rPr lang="en-US" sz="9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29" name="Elbow Connector 28"/>
          <p:cNvCxnSpPr/>
          <p:nvPr/>
        </p:nvCxnSpPr>
        <p:spPr>
          <a:xfrm rot="16200000" flipH="1">
            <a:off x="2209628" y="2404616"/>
            <a:ext cx="836300" cy="307801"/>
          </a:xfrm>
          <a:prstGeom prst="bentConnector3">
            <a:avLst>
              <a:gd name="adj1" fmla="val 101180"/>
            </a:avLst>
          </a:prstGeom>
          <a:ln w="3175">
            <a:solidFill>
              <a:schemeClr val="bg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96695" y="1648888"/>
            <a:ext cx="3257528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</a:rPr>
              <a:t>The IDE </a:t>
            </a:r>
            <a:r>
              <a:rPr lang="en-US" sz="900" dirty="0" smtClean="0">
                <a:solidFill>
                  <a:schemeClr val="bg1"/>
                </a:solidFill>
              </a:rPr>
              <a:t>menu provides access to views, projects, commands, debugger and run execution commands. The toolbars </a:t>
            </a:r>
            <a:r>
              <a:rPr lang="en-US" sz="900" dirty="0">
                <a:solidFill>
                  <a:schemeClr val="bg1"/>
                </a:solidFill>
              </a:rPr>
              <a:t>provide quick access to frequently used operations and commands.</a:t>
            </a:r>
          </a:p>
        </p:txBody>
      </p:sp>
      <p:cxnSp>
        <p:nvCxnSpPr>
          <p:cNvPr id="41" name="Elbow Connector 40"/>
          <p:cNvCxnSpPr/>
          <p:nvPr/>
        </p:nvCxnSpPr>
        <p:spPr>
          <a:xfrm rot="5400000">
            <a:off x="5264599" y="1938302"/>
            <a:ext cx="400430" cy="230979"/>
          </a:xfrm>
          <a:prstGeom prst="bentConnector3">
            <a:avLst>
              <a:gd name="adj1" fmla="val 1413"/>
            </a:avLst>
          </a:prstGeom>
          <a:ln w="3175">
            <a:solidFill>
              <a:schemeClr val="bg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94221" y="3721266"/>
            <a:ext cx="2255427" cy="96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</a:rPr>
              <a:t>The Form </a:t>
            </a:r>
            <a:r>
              <a:rPr lang="en-US" sz="900" dirty="0" smtClean="0">
                <a:solidFill>
                  <a:schemeClr val="bg1"/>
                </a:solidFill>
              </a:rPr>
              <a:t>Designer is </a:t>
            </a:r>
            <a:r>
              <a:rPr lang="en-US" sz="900" dirty="0">
                <a:solidFill>
                  <a:schemeClr val="bg1"/>
                </a:solidFill>
              </a:rPr>
              <a:t>displayed automatically in the center pane when you are using a form. The appearance and functionality of the Designer depends on the type of form you are using. </a:t>
            </a:r>
            <a:r>
              <a:rPr lang="en-US" sz="900" dirty="0" smtClean="0">
                <a:solidFill>
                  <a:schemeClr val="bg1"/>
                </a:solidFill>
              </a:rPr>
              <a:t>To </a:t>
            </a:r>
            <a:r>
              <a:rPr lang="en-US" sz="900" dirty="0">
                <a:solidFill>
                  <a:schemeClr val="bg1"/>
                </a:solidFill>
              </a:rPr>
              <a:t>access the Designer, click the Design tab at the bottom of the IDE</a:t>
            </a:r>
            <a:r>
              <a:rPr lang="en-US" sz="900" dirty="0" smtClean="0">
                <a:solidFill>
                  <a:schemeClr val="bg1"/>
                </a:solidFill>
              </a:rPr>
              <a:t>.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10800000" flipV="1">
            <a:off x="6318935" y="4817282"/>
            <a:ext cx="225542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</a:rPr>
              <a:t>The Tool Palette contains </a:t>
            </a:r>
            <a:r>
              <a:rPr lang="en-US" sz="900" dirty="0" smtClean="0">
                <a:solidFill>
                  <a:schemeClr val="bg1"/>
                </a:solidFill>
              </a:rPr>
              <a:t>items (depending </a:t>
            </a:r>
            <a:r>
              <a:rPr lang="en-US" sz="900" dirty="0">
                <a:solidFill>
                  <a:schemeClr val="bg1"/>
                </a:solidFill>
              </a:rPr>
              <a:t>on the current </a:t>
            </a:r>
            <a:r>
              <a:rPr lang="en-US" sz="900" dirty="0" smtClean="0">
                <a:solidFill>
                  <a:schemeClr val="bg1"/>
                </a:solidFill>
              </a:rPr>
              <a:t>view) </a:t>
            </a:r>
            <a:r>
              <a:rPr lang="en-US" sz="900" dirty="0">
                <a:solidFill>
                  <a:schemeClr val="bg1"/>
                </a:solidFill>
              </a:rPr>
              <a:t>to help you develop your </a:t>
            </a:r>
            <a:r>
              <a:rPr lang="en-US" sz="900" dirty="0" smtClean="0">
                <a:solidFill>
                  <a:schemeClr val="bg1"/>
                </a:solidFill>
              </a:rPr>
              <a:t>app. </a:t>
            </a:r>
            <a:r>
              <a:rPr lang="en-US" sz="900" dirty="0">
                <a:solidFill>
                  <a:schemeClr val="bg1"/>
                </a:solidFill>
              </a:rPr>
              <a:t>I</a:t>
            </a:r>
            <a:r>
              <a:rPr lang="en-US" sz="900" dirty="0" smtClean="0">
                <a:solidFill>
                  <a:schemeClr val="bg1"/>
                </a:solidFill>
              </a:rPr>
              <a:t>f </a:t>
            </a:r>
            <a:r>
              <a:rPr lang="en-US" sz="900" dirty="0">
                <a:solidFill>
                  <a:schemeClr val="bg1"/>
                </a:solidFill>
              </a:rPr>
              <a:t>you are viewing a form </a:t>
            </a:r>
            <a:r>
              <a:rPr lang="en-US" sz="900" dirty="0" smtClean="0">
                <a:solidFill>
                  <a:schemeClr val="bg1"/>
                </a:solidFill>
              </a:rPr>
              <a:t>in </a:t>
            </a:r>
            <a:r>
              <a:rPr lang="en-US" sz="900" dirty="0">
                <a:solidFill>
                  <a:schemeClr val="bg1"/>
                </a:solidFill>
              </a:rPr>
              <a:t>the Designer, </a:t>
            </a:r>
            <a:r>
              <a:rPr lang="en-US" sz="900" dirty="0" smtClean="0">
                <a:solidFill>
                  <a:schemeClr val="bg1"/>
                </a:solidFill>
              </a:rPr>
              <a:t>it displays </a:t>
            </a:r>
            <a:r>
              <a:rPr lang="en-US" sz="900" dirty="0">
                <a:solidFill>
                  <a:schemeClr val="bg1"/>
                </a:solidFill>
              </a:rPr>
              <a:t>components that are appropriate for that form. You can double-click a control to add it to your form. You can also drag it to a desired position on the form. If you are viewing code in the Code Editor, </a:t>
            </a:r>
            <a:r>
              <a:rPr lang="en-US" sz="900" dirty="0" smtClean="0">
                <a:solidFill>
                  <a:schemeClr val="bg1"/>
                </a:solidFill>
              </a:rPr>
              <a:t>it displays </a:t>
            </a:r>
            <a:r>
              <a:rPr lang="en-US" sz="900" dirty="0">
                <a:solidFill>
                  <a:schemeClr val="bg1"/>
                </a:solidFill>
              </a:rPr>
              <a:t>code segments that you can add to your </a:t>
            </a:r>
            <a:r>
              <a:rPr lang="en-US" sz="900" dirty="0" smtClean="0">
                <a:solidFill>
                  <a:schemeClr val="bg1"/>
                </a:solidFill>
              </a:rPr>
              <a:t>app.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826868" y="3812940"/>
            <a:ext cx="616899" cy="0"/>
          </a:xfrm>
          <a:prstGeom prst="straightConnector1">
            <a:avLst/>
          </a:prstGeom>
          <a:ln w="3175">
            <a:solidFill>
              <a:schemeClr val="bg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359730" y="5223753"/>
            <a:ext cx="317342" cy="9728"/>
          </a:xfrm>
          <a:prstGeom prst="straightConnector1">
            <a:avLst/>
          </a:prstGeom>
          <a:ln w="3175">
            <a:solidFill>
              <a:schemeClr val="bg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347784" y="6366067"/>
            <a:ext cx="846937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</a:rPr>
              <a:t>The Code </a:t>
            </a:r>
            <a:r>
              <a:rPr lang="en-US" sz="900" dirty="0" smtClean="0">
                <a:solidFill>
                  <a:schemeClr val="bg1"/>
                </a:solidFill>
              </a:rPr>
              <a:t>Editor is </a:t>
            </a:r>
            <a:r>
              <a:rPr lang="en-US" sz="900" dirty="0">
                <a:solidFill>
                  <a:schemeClr val="bg1"/>
                </a:solidFill>
              </a:rPr>
              <a:t>a full-featured, customizable, UTF8 </a:t>
            </a:r>
            <a:r>
              <a:rPr lang="en-US" sz="900" dirty="0" smtClean="0">
                <a:solidFill>
                  <a:schemeClr val="bg1"/>
                </a:solidFill>
              </a:rPr>
              <a:t>editor that provides </a:t>
            </a:r>
            <a:r>
              <a:rPr lang="en-US" sz="900" dirty="0">
                <a:solidFill>
                  <a:schemeClr val="bg1"/>
                </a:solidFill>
              </a:rPr>
              <a:t>Code Insight, syntax highlighting, multiple undo capability, </a:t>
            </a:r>
            <a:r>
              <a:rPr lang="en-US" sz="900" dirty="0" smtClean="0">
                <a:solidFill>
                  <a:schemeClr val="bg1"/>
                </a:solidFill>
              </a:rPr>
              <a:t>Smart </a:t>
            </a:r>
            <a:r>
              <a:rPr lang="en-US" sz="900" dirty="0">
                <a:solidFill>
                  <a:schemeClr val="bg1"/>
                </a:solidFill>
              </a:rPr>
              <a:t>Block </a:t>
            </a:r>
            <a:r>
              <a:rPr lang="en-US" sz="900" dirty="0" smtClean="0">
                <a:solidFill>
                  <a:schemeClr val="bg1"/>
                </a:solidFill>
              </a:rPr>
              <a:t>Completion </a:t>
            </a:r>
            <a:r>
              <a:rPr lang="en-US" sz="900" dirty="0">
                <a:solidFill>
                  <a:schemeClr val="bg1"/>
                </a:solidFill>
              </a:rPr>
              <a:t>and more. The History </a:t>
            </a:r>
            <a:r>
              <a:rPr lang="en-US" sz="900" dirty="0" smtClean="0">
                <a:solidFill>
                  <a:schemeClr val="bg1"/>
                </a:solidFill>
              </a:rPr>
              <a:t>Manager </a:t>
            </a:r>
            <a:r>
              <a:rPr lang="en-US" sz="900" dirty="0">
                <a:solidFill>
                  <a:schemeClr val="bg1"/>
                </a:solidFill>
              </a:rPr>
              <a:t>lets you </a:t>
            </a:r>
            <a:r>
              <a:rPr lang="en-US" sz="900" dirty="0" smtClean="0">
                <a:solidFill>
                  <a:schemeClr val="bg1"/>
                </a:solidFill>
              </a:rPr>
              <a:t>compare </a:t>
            </a:r>
            <a:r>
              <a:rPr lang="en-US" sz="900" dirty="0">
                <a:solidFill>
                  <a:schemeClr val="bg1"/>
                </a:solidFill>
              </a:rPr>
              <a:t>versions of a file, </a:t>
            </a:r>
            <a:r>
              <a:rPr lang="en-US" sz="900" dirty="0" smtClean="0">
                <a:solidFill>
                  <a:schemeClr val="bg1"/>
                </a:solidFill>
              </a:rPr>
              <a:t>saved/unsaved </a:t>
            </a:r>
            <a:r>
              <a:rPr lang="en-US" sz="900" dirty="0">
                <a:solidFill>
                  <a:schemeClr val="bg1"/>
                </a:solidFill>
              </a:rPr>
              <a:t>local changes, </a:t>
            </a:r>
            <a:r>
              <a:rPr lang="en-US" sz="900" dirty="0" smtClean="0">
                <a:solidFill>
                  <a:schemeClr val="bg1"/>
                </a:solidFill>
              </a:rPr>
              <a:t>and more. </a:t>
            </a:r>
            <a:r>
              <a:rPr lang="en-US" sz="900" dirty="0">
                <a:solidFill>
                  <a:schemeClr val="bg1"/>
                </a:solidFill>
              </a:rPr>
              <a:t>If the current file is under version control, all types of revisions are </a:t>
            </a:r>
            <a:r>
              <a:rPr lang="en-US" sz="900" dirty="0" smtClean="0">
                <a:solidFill>
                  <a:schemeClr val="bg1"/>
                </a:solidFill>
              </a:rPr>
              <a:t>available.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99" name="Elbow Connector 98"/>
          <p:cNvCxnSpPr/>
          <p:nvPr/>
        </p:nvCxnSpPr>
        <p:spPr>
          <a:xfrm>
            <a:off x="2703937" y="3754839"/>
            <a:ext cx="772893" cy="411358"/>
          </a:xfrm>
          <a:prstGeom prst="bentConnector3">
            <a:avLst>
              <a:gd name="adj1" fmla="val 100344"/>
            </a:avLst>
          </a:prstGeom>
          <a:ln w="3175">
            <a:solidFill>
              <a:schemeClr val="bg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5933872" y="6262619"/>
            <a:ext cx="0" cy="103448"/>
          </a:xfrm>
          <a:prstGeom prst="straightConnector1">
            <a:avLst/>
          </a:prstGeom>
          <a:ln w="3175">
            <a:solidFill>
              <a:schemeClr val="bg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6318935" y="6263553"/>
            <a:ext cx="0" cy="103448"/>
          </a:xfrm>
          <a:prstGeom prst="straightConnector1">
            <a:avLst/>
          </a:prstGeom>
          <a:ln w="3175">
            <a:solidFill>
              <a:schemeClr val="bg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62104" y="2777667"/>
            <a:ext cx="241496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</a:rPr>
              <a:t>Design-time devices are </a:t>
            </a:r>
            <a:r>
              <a:rPr lang="en-US" sz="900" dirty="0" smtClean="0">
                <a:solidFill>
                  <a:schemeClr val="bg1"/>
                </a:solidFill>
              </a:rPr>
              <a:t>preset forms </a:t>
            </a:r>
            <a:r>
              <a:rPr lang="en-US" sz="900" dirty="0">
                <a:solidFill>
                  <a:schemeClr val="bg1"/>
                </a:solidFill>
              </a:rPr>
              <a:t>that give you an idea of the </a:t>
            </a:r>
            <a:r>
              <a:rPr lang="en-US" sz="900" dirty="0" smtClean="0">
                <a:solidFill>
                  <a:schemeClr val="bg1"/>
                </a:solidFill>
              </a:rPr>
              <a:t>look </a:t>
            </a:r>
            <a:r>
              <a:rPr lang="en-US" sz="900" dirty="0">
                <a:solidFill>
                  <a:schemeClr val="bg1"/>
                </a:solidFill>
              </a:rPr>
              <a:t>of your form on a specific device or form </a:t>
            </a:r>
            <a:r>
              <a:rPr lang="en-US" sz="900" dirty="0" smtClean="0">
                <a:solidFill>
                  <a:schemeClr val="bg1"/>
                </a:solidFill>
              </a:rPr>
              <a:t>factor. The </a:t>
            </a:r>
            <a:r>
              <a:rPr lang="en-US" sz="900" dirty="0">
                <a:solidFill>
                  <a:schemeClr val="bg1"/>
                </a:solidFill>
              </a:rPr>
              <a:t>Mobile Designer restricts the design surface to the dimensions of the selected design-time </a:t>
            </a:r>
            <a:r>
              <a:rPr lang="en-US" sz="900" dirty="0" smtClean="0">
                <a:solidFill>
                  <a:schemeClr val="bg1"/>
                </a:solidFill>
              </a:rPr>
              <a:t>device. Design-time </a:t>
            </a:r>
            <a:r>
              <a:rPr lang="en-US" sz="900" dirty="0">
                <a:solidFill>
                  <a:schemeClr val="bg1"/>
                </a:solidFill>
              </a:rPr>
              <a:t>devices do not affect </a:t>
            </a:r>
            <a:r>
              <a:rPr lang="en-US" sz="900" dirty="0" smtClean="0">
                <a:solidFill>
                  <a:schemeClr val="bg1"/>
                </a:solidFill>
              </a:rPr>
              <a:t>compilation</a:t>
            </a:r>
            <a:r>
              <a:rPr lang="en-US" sz="9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404326" y="2660822"/>
            <a:ext cx="1490" cy="152093"/>
          </a:xfrm>
          <a:prstGeom prst="straightConnector1">
            <a:avLst/>
          </a:prstGeom>
          <a:ln w="3175">
            <a:solidFill>
              <a:schemeClr val="bg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30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3048" y="2678275"/>
            <a:ext cx="9214511" cy="1134838"/>
          </a:xfrm>
          <a:prstGeom prst="rect">
            <a:avLst/>
          </a:prstGeom>
          <a:solidFill>
            <a:srgbClr val="FFFFFF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noProof="0" dirty="0" smtClean="0"/>
              <a:t>The Component Framework</a:t>
            </a:r>
            <a:endParaRPr lang="en-US" noProof="0" dirty="0"/>
          </a:p>
        </p:txBody>
      </p:sp>
      <p:pic>
        <p:nvPicPr>
          <p:cNvPr id="7" name="Picture 7" descr="FireMonkey_web_640_tran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4282" y="2713723"/>
            <a:ext cx="4673961" cy="10459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10959" y="2091668"/>
            <a:ext cx="1516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b="1" dirty="0" smtClean="0"/>
              <a:t>Languages</a:t>
            </a:r>
            <a:endParaRPr lang="nl-NL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39360" y="5188185"/>
            <a:ext cx="588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b="1" dirty="0" smtClean="0"/>
              <a:t>OS</a:t>
            </a:r>
            <a:endParaRPr lang="nl-NL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29676" y="593834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Desktop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40891" y="5938346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Mobile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42730" y="2637549"/>
            <a:ext cx="11292113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86273" y="4586980"/>
            <a:ext cx="11292113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67959" y="1916442"/>
            <a:ext cx="32097" cy="448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66433" y="3832998"/>
            <a:ext cx="0" cy="2567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9794" y="3058902"/>
            <a:ext cx="1738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400" b="1" dirty="0"/>
              <a:t>Framework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22752" y="1899727"/>
            <a:ext cx="220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3600" b="1" dirty="0" smtClean="0"/>
              <a:t>ISO C++11</a:t>
            </a:r>
            <a:endParaRPr lang="nl-NL" sz="3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995851" y="1880917"/>
            <a:ext cx="2736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3600" b="1" dirty="0" smtClean="0"/>
              <a:t>Object Pascal</a:t>
            </a:r>
            <a:endParaRPr lang="nl-NL" sz="3600" b="1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86272" y="3839946"/>
            <a:ext cx="11292113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4334" y="3990373"/>
            <a:ext cx="18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b="1" dirty="0" smtClean="0"/>
              <a:t>Platform API</a:t>
            </a:r>
            <a:endParaRPr lang="nl-NL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053158" y="3968088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/>
              <a:t>Cocoa</a:t>
            </a:r>
            <a:endParaRPr lang="nl-NL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605034" y="3968088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/>
              <a:t>NDK/SDK</a:t>
            </a:r>
            <a:endParaRPr lang="nl-NL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454185" y="3968087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/>
              <a:t>Cocoa</a:t>
            </a:r>
            <a:endParaRPr lang="nl-NL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002613" y="3976013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/>
              <a:t>Win32/64</a:t>
            </a:r>
            <a:endParaRPr lang="nl-NL" sz="2400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9946697" y="4982132"/>
            <a:ext cx="1135812" cy="933093"/>
            <a:chOff x="5279082" y="2216426"/>
            <a:chExt cx="1092499" cy="1020886"/>
          </a:xfrm>
        </p:grpSpPr>
        <p:sp>
          <p:nvSpPr>
            <p:cNvPr id="34" name="Rounded Rectangle 33"/>
            <p:cNvSpPr/>
            <p:nvPr/>
          </p:nvSpPr>
          <p:spPr>
            <a:xfrm>
              <a:off x="5279082" y="2216426"/>
              <a:ext cx="1092499" cy="102088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5" name="Picture 34" descr="Screen Shot 2013-12-30 at 15.52.59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90308" y1="45725" x2="90308" y2="45725"/>
                          <a14:foregroundMark x1="8811" y1="46840" x2="8811" y2="46840"/>
                          <a14:foregroundMark x1="45815" y1="22677" x2="45815" y2="226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3178" y="2252997"/>
              <a:ext cx="790622" cy="936904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3013729" y="4940834"/>
            <a:ext cx="1135812" cy="933093"/>
            <a:chOff x="5243989" y="1012315"/>
            <a:chExt cx="1092499" cy="1020886"/>
          </a:xfrm>
        </p:grpSpPr>
        <p:sp>
          <p:nvSpPr>
            <p:cNvPr id="37" name="Rounded Rectangle 36"/>
            <p:cNvSpPr/>
            <p:nvPr/>
          </p:nvSpPr>
          <p:spPr>
            <a:xfrm>
              <a:off x="5243989" y="1012315"/>
              <a:ext cx="1092499" cy="102088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922" b="94118" l="0" r="94762">
                          <a14:foregroundMark x1="75238" y1="86928" x2="21905" y2="9150"/>
                          <a14:foregroundMark x1="13810" y1="43791" x2="40952" y2="81699"/>
                          <a14:foregroundMark x1="35714" y1="40523" x2="35714" y2="40523"/>
                          <a14:foregroundMark x1="28095" y1="41176" x2="28095" y2="4117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43989" y="1083571"/>
              <a:ext cx="1092499" cy="878892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5536860" y="4971807"/>
            <a:ext cx="1135812" cy="933093"/>
            <a:chOff x="6445203" y="1012315"/>
            <a:chExt cx="1092499" cy="1020886"/>
          </a:xfrm>
        </p:grpSpPr>
        <p:sp>
          <p:nvSpPr>
            <p:cNvPr id="40" name="Rounded Rectangle 39"/>
            <p:cNvSpPr/>
            <p:nvPr/>
          </p:nvSpPr>
          <p:spPr>
            <a:xfrm>
              <a:off x="6445203" y="1012315"/>
              <a:ext cx="1092499" cy="102088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4396" r="99451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32785" y="1012965"/>
              <a:ext cx="915535" cy="950148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7995851" y="4951158"/>
            <a:ext cx="1135812" cy="933093"/>
            <a:chOff x="6445203" y="2216426"/>
            <a:chExt cx="1092499" cy="1020886"/>
          </a:xfrm>
        </p:grpSpPr>
        <p:sp>
          <p:nvSpPr>
            <p:cNvPr id="43" name="Rounded Rectangle 42"/>
            <p:cNvSpPr/>
            <p:nvPr/>
          </p:nvSpPr>
          <p:spPr>
            <a:xfrm>
              <a:off x="6445203" y="2216426"/>
              <a:ext cx="1092499" cy="102088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8000" b="93778" l="18667" r="83556"/>
                      </a14:imgEffect>
                    </a14:imgLayer>
                  </a14:imgProps>
                </a:ext>
              </a:extLst>
            </a:blip>
            <a:srcRect l="16189" t="6923" r="17072" b="7952"/>
            <a:stretch/>
          </p:blipFill>
          <p:spPr>
            <a:xfrm>
              <a:off x="6679717" y="2289008"/>
              <a:ext cx="679293" cy="866435"/>
            </a:xfrm>
            <a:prstGeom prst="rect">
              <a:avLst/>
            </a:prstGeom>
          </p:spPr>
        </p:pic>
      </p:grp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12" cstate="print"/>
          <a:srcRect l="9120" t="17745" r="9764" b="11892"/>
          <a:stretch/>
        </p:blipFill>
        <p:spPr bwMode="auto">
          <a:xfrm>
            <a:off x="8052489" y="5035064"/>
            <a:ext cx="1001587" cy="81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764758" y="2012048"/>
            <a:ext cx="491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 smtClean="0"/>
              <a:t>or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698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Apps using Components and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single codebase</a:t>
            </a:r>
          </a:p>
          <a:p>
            <a:r>
              <a:rPr lang="en-US" dirty="0" smtClean="0"/>
              <a:t>Natively compiled apps</a:t>
            </a:r>
          </a:p>
          <a:p>
            <a:r>
              <a:rPr lang="en-US" dirty="0" smtClean="0"/>
              <a:t>iOS and Android native style</a:t>
            </a:r>
          </a:p>
          <a:p>
            <a:r>
              <a:rPr lang="en-US" dirty="0" smtClean="0"/>
              <a:t>Full access to the operating system and the hardware</a:t>
            </a:r>
          </a:p>
          <a:p>
            <a:r>
              <a:rPr lang="en-US" dirty="0" smtClean="0"/>
              <a:t>Component model</a:t>
            </a:r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Events</a:t>
            </a:r>
          </a:p>
          <a:p>
            <a:r>
              <a:rPr lang="en-US" dirty="0" smtClean="0"/>
              <a:t>Visual and Non-Visual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1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“Hello World”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| New | FireMonkey Mobile Application (C++ or Object Pascal)</a:t>
            </a:r>
          </a:p>
          <a:p>
            <a:r>
              <a:rPr lang="en-US" dirty="0" smtClean="0"/>
              <a:t>Application form</a:t>
            </a:r>
          </a:p>
          <a:p>
            <a:pPr lvl="1"/>
            <a:r>
              <a:rPr lang="en-US" dirty="0" smtClean="0"/>
              <a:t>Standard UI controls</a:t>
            </a:r>
          </a:p>
          <a:p>
            <a:pPr lvl="1"/>
            <a:r>
              <a:rPr lang="en-US" dirty="0" err="1" smtClean="0"/>
              <a:t>TabControls</a:t>
            </a:r>
            <a:endParaRPr lang="en-US" dirty="0" smtClean="0"/>
          </a:p>
          <a:p>
            <a:pPr lvl="1"/>
            <a:r>
              <a:rPr lang="en-US" dirty="0" smtClean="0"/>
              <a:t>Layouts</a:t>
            </a:r>
          </a:p>
          <a:p>
            <a:pPr lvl="1"/>
            <a:r>
              <a:rPr lang="en-US" dirty="0" smtClean="0"/>
              <a:t>Anchors</a:t>
            </a:r>
          </a:p>
          <a:p>
            <a:pPr lvl="1"/>
            <a:r>
              <a:rPr lang="en-US" dirty="0" smtClean="0"/>
              <a:t>Alignments</a:t>
            </a:r>
          </a:p>
          <a:p>
            <a:pPr lvl="1"/>
            <a:r>
              <a:rPr lang="en-US" dirty="0" smtClean="0"/>
              <a:t>Gestures/Touch</a:t>
            </a:r>
          </a:p>
          <a:p>
            <a:r>
              <a:rPr lang="en-US" dirty="0" smtClean="0"/>
              <a:t>Tools | Options | Form Designer</a:t>
            </a:r>
          </a:p>
          <a:p>
            <a:pPr lvl="1"/>
            <a:r>
              <a:rPr lang="en-US" dirty="0" smtClean="0"/>
              <a:t>Device Manager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270" y="2487234"/>
            <a:ext cx="5125532" cy="390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7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 and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11" y="1905000"/>
            <a:ext cx="10100778" cy="4267200"/>
          </a:xfrm>
        </p:spPr>
        <p:txBody>
          <a:bodyPr/>
          <a:lstStyle/>
          <a:p>
            <a:r>
              <a:rPr lang="en-US" dirty="0" smtClean="0"/>
              <a:t>Mobile Samples</a:t>
            </a:r>
          </a:p>
          <a:p>
            <a:r>
              <a:rPr lang="en-US" dirty="0" smtClean="0"/>
              <a:t>Mobile Snippets</a:t>
            </a:r>
          </a:p>
          <a:p>
            <a:r>
              <a:rPr lang="en-US" dirty="0" smtClean="0"/>
              <a:t>C++ and Object Pascal</a:t>
            </a:r>
          </a:p>
          <a:p>
            <a:r>
              <a:rPr lang="en-US" dirty="0" smtClean="0"/>
              <a:t>Samples are Subversion aware</a:t>
            </a:r>
          </a:p>
          <a:p>
            <a:pPr lvl="1"/>
            <a:r>
              <a:rPr lang="en-US" dirty="0" smtClean="0"/>
              <a:t>C:\Users\Public\Documents\Embarcadero\Studio\14.0\Samples</a:t>
            </a:r>
          </a:p>
          <a:p>
            <a:pPr lvl="1"/>
            <a:r>
              <a:rPr lang="en-US" dirty="0"/>
              <a:t>http://sourceforge.net/p/appmethod/code/HEAD/tree/branches/Appmethod_114W</a:t>
            </a:r>
            <a:r>
              <a:rPr lang="en-US" dirty="0" smtClean="0"/>
              <a:t>/</a:t>
            </a:r>
          </a:p>
          <a:p>
            <a:pPr lvl="1"/>
            <a:r>
              <a:rPr lang="en-US" dirty="0"/>
              <a:t>http://sourceforge.net/p/radstudiodemos/code/HEAD/tree/branches/RadStudio_XE6</a:t>
            </a:r>
            <a:r>
              <a:rPr lang="en-US" dirty="0" smtClean="0"/>
              <a:t>/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95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some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DatePicker</a:t>
            </a:r>
            <a:endParaRPr lang="en-US" dirty="0" smtClean="0"/>
          </a:p>
          <a:p>
            <a:r>
              <a:rPr lang="en-US" dirty="0" err="1" smtClean="0"/>
              <a:t>TimePicker</a:t>
            </a:r>
            <a:endParaRPr lang="en-US" dirty="0" smtClean="0"/>
          </a:p>
          <a:p>
            <a:r>
              <a:rPr lang="en-US" dirty="0" err="1" smtClean="0"/>
              <a:t>CustomPicker</a:t>
            </a:r>
            <a:endParaRPr lang="en-US" dirty="0" smtClean="0"/>
          </a:p>
          <a:p>
            <a:r>
              <a:rPr lang="en-US" dirty="0" smtClean="0"/>
              <a:t> </a:t>
            </a:r>
            <a:r>
              <a:rPr lang="en-US" dirty="0" err="1" smtClean="0"/>
              <a:t>TabSlideTransition</a:t>
            </a:r>
            <a:endParaRPr lang="en-US" dirty="0" smtClean="0"/>
          </a:p>
          <a:p>
            <a:r>
              <a:rPr lang="en-US" dirty="0" err="1" smtClean="0"/>
              <a:t>ScrollableFormDemo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6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274638"/>
            <a:ext cx="10389103" cy="1020762"/>
          </a:xfrm>
        </p:spPr>
        <p:txBody>
          <a:bodyPr/>
          <a:lstStyle/>
          <a:p>
            <a:r>
              <a:rPr lang="en-US" dirty="0" smtClean="0"/>
              <a:t>Let’s Get Started on the Business Mobile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| New | FireMonkey Mobile Application</a:t>
            </a:r>
          </a:p>
          <a:p>
            <a:pPr lvl="1"/>
            <a:r>
              <a:rPr lang="en-US" dirty="0" smtClean="0"/>
              <a:t>Tabbed project template</a:t>
            </a:r>
          </a:p>
          <a:p>
            <a:r>
              <a:rPr lang="en-US" dirty="0"/>
              <a:t>Decorate the front page and the tabs and tab </a:t>
            </a:r>
            <a:r>
              <a:rPr lang="en-US" dirty="0" smtClean="0"/>
              <a:t>pages</a:t>
            </a:r>
          </a:p>
          <a:p>
            <a:pPr lvl="1"/>
            <a:r>
              <a:rPr lang="en-US" dirty="0" smtClean="0"/>
              <a:t>Toolbar</a:t>
            </a:r>
          </a:p>
          <a:p>
            <a:pPr lvl="1"/>
            <a:r>
              <a:rPr lang="en-US" dirty="0" smtClean="0"/>
              <a:t>Tabs</a:t>
            </a:r>
          </a:p>
          <a:p>
            <a:pPr lvl="2"/>
            <a:r>
              <a:rPr lang="en-US" dirty="0" smtClean="0"/>
              <a:t>Customers</a:t>
            </a:r>
          </a:p>
          <a:p>
            <a:pPr lvl="2"/>
            <a:r>
              <a:rPr lang="en-US" dirty="0" smtClean="0"/>
              <a:t>Employees</a:t>
            </a:r>
          </a:p>
          <a:p>
            <a:pPr lvl="2"/>
            <a:r>
              <a:rPr lang="en-US" dirty="0" smtClean="0"/>
              <a:t>Parts</a:t>
            </a:r>
          </a:p>
          <a:p>
            <a:pPr lvl="2"/>
            <a:r>
              <a:rPr lang="en-US" dirty="0" smtClean="0"/>
              <a:t>Settings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your development environment</a:t>
            </a:r>
          </a:p>
          <a:p>
            <a:r>
              <a:rPr lang="en-US" dirty="0" smtClean="0"/>
              <a:t>Customers, Orders, Parts, Employees business scenario</a:t>
            </a:r>
          </a:p>
          <a:p>
            <a:r>
              <a:rPr lang="en-US" dirty="0" smtClean="0"/>
              <a:t>The IDE</a:t>
            </a:r>
          </a:p>
          <a:p>
            <a:r>
              <a:rPr lang="en-US" dirty="0" smtClean="0"/>
              <a:t>Your first app</a:t>
            </a:r>
          </a:p>
          <a:p>
            <a:r>
              <a:rPr lang="en-US" dirty="0" smtClean="0"/>
              <a:t>Samples and Snippets</a:t>
            </a:r>
          </a:p>
          <a:p>
            <a:r>
              <a:rPr lang="en-US" dirty="0" smtClean="0"/>
              <a:t>Getting started on the mobile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19" y="1711277"/>
            <a:ext cx="11079804" cy="472247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Docwiki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docwiki.appmethod.com/appmethod/1.14/topics/en/Main_Page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docwiki.embarcadero.com/RADStudio/XE6/en/Main_Page</a:t>
            </a:r>
          </a:p>
          <a:p>
            <a:r>
              <a:rPr lang="en-US" dirty="0" smtClean="0"/>
              <a:t>Setting up your development environment</a:t>
            </a:r>
          </a:p>
          <a:p>
            <a:pPr lvl="1"/>
            <a:r>
              <a:rPr lang="en-US" dirty="0"/>
              <a:t>http://docwiki.appmethod.com/appmethod/1.14/topics/en/Mobile_Tutorial:_Set_Up_Your_Development_Environment_on_the_Mac_(iOS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http://docwiki.appmethod.com/appmethod/1.14/topics/en/Mobile_Tutorial:_Set_Up_Your_Development_Environment_on_Windows_PC_(iOS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http://docwiki.appmethod.com/appmethod/1.14/topics/en/Mobile_Tutorial:_Set_Up_Your_Development_Environment_on_Windows_PC_(Android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FireMonkey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docwiki.appmethod.com/appmethod/1.14/topics/en/FireMonkey_Platform_Prerequisites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docwiki.appmethod.com/appmethod/1.14/topics/en/FireMonkey_Applications_Guide</a:t>
            </a:r>
          </a:p>
          <a:p>
            <a:pPr lvl="1"/>
            <a:r>
              <a:rPr lang="en-US" dirty="0"/>
              <a:t>http://docwiki.appmethod.com/appmethod/1.14/topics/en/FireMonkey_Quick_Start_Guide_-_Introduction</a:t>
            </a:r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://docwiki.appmethod.com/appmethod/1.14/topics/en/Tutorial:_</a:t>
            </a:r>
            <a:r>
              <a:rPr lang="en-US" dirty="0" smtClean="0"/>
              <a:t>Using_the_IDE</a:t>
            </a:r>
          </a:p>
          <a:p>
            <a:pPr lvl="1"/>
            <a:r>
              <a:rPr lang="en-US" dirty="0"/>
              <a:t>http://docwiki.appmethod.com/appmethod/1.14/topics/en/Mobile_Tutorials:_Mobile_Application_Development_(iOS_and_Android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Blogs</a:t>
            </a:r>
          </a:p>
          <a:p>
            <a:pPr lvl="1"/>
            <a:r>
              <a:rPr lang="en-US" dirty="0"/>
              <a:t>http://blogs.embarcadero.com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Jim </a:t>
            </a:r>
            <a:r>
              <a:rPr lang="en-US" dirty="0" err="1" smtClean="0"/>
              <a:t>McKeeth</a:t>
            </a:r>
            <a:r>
              <a:rPr lang="en-US" dirty="0"/>
              <a:t> - http://delphi.org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 smtClean="0"/>
              <a:t>Sarina</a:t>
            </a:r>
            <a:r>
              <a:rPr lang="en-US" dirty="0" smtClean="0"/>
              <a:t> </a:t>
            </a:r>
            <a:r>
              <a:rPr lang="en-US" dirty="0" err="1" smtClean="0"/>
              <a:t>Dupont</a:t>
            </a:r>
            <a:r>
              <a:rPr lang="en-US" dirty="0"/>
              <a:t> - http://blogs.embarcadero.com/sarinadupont</a:t>
            </a:r>
            <a:r>
              <a:rPr lang="en-US" dirty="0" smtClean="0"/>
              <a:t>/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216" y="6433750"/>
            <a:ext cx="11178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600" dirty="0"/>
              <a:t>Note: http://docwiki.appmethod.com/</a:t>
            </a:r>
            <a:r>
              <a:rPr lang="en-US" sz="1600" dirty="0" err="1"/>
              <a:t>appmethod</a:t>
            </a:r>
            <a:r>
              <a:rPr lang="en-US" sz="1600" dirty="0"/>
              <a:t>/1.14/topics/en/... = http://docwiki.embarcadero.com/</a:t>
            </a:r>
            <a:r>
              <a:rPr lang="en-US" sz="1600" dirty="0" err="1"/>
              <a:t>RADStudio</a:t>
            </a:r>
            <a:r>
              <a:rPr lang="en-US" sz="1600" dirty="0"/>
              <a:t>/XE6/en/...</a:t>
            </a:r>
          </a:p>
        </p:txBody>
      </p:sp>
    </p:spTree>
    <p:extLst>
      <p:ext uri="{BB962C8B-B14F-4D97-AF65-F5344CB8AC3E}">
        <p14:creationId xmlns:p14="http://schemas.microsoft.com/office/powerpoint/2010/main" val="180245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&amp;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946" y="1809345"/>
            <a:ext cx="10880820" cy="449417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Try out the different project templates</a:t>
            </a:r>
          </a:p>
          <a:p>
            <a:r>
              <a:rPr lang="en-US" dirty="0" smtClean="0"/>
              <a:t>Explore the IDE</a:t>
            </a:r>
          </a:p>
          <a:p>
            <a:r>
              <a:rPr lang="en-US" dirty="0" smtClean="0"/>
              <a:t>Take a look at the samples, snippets and videos</a:t>
            </a:r>
          </a:p>
          <a:p>
            <a:r>
              <a:rPr lang="en-US" dirty="0" smtClean="0"/>
              <a:t>Lesson 2 - Turning </a:t>
            </a:r>
            <a:r>
              <a:rPr lang="en-US" dirty="0"/>
              <a:t>up the Style and Data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Styles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docwiki.appmethod.com/appmethod/1.14/topics/en/Customizing_FireMonkey_Applications_with_Styles</a:t>
            </a:r>
          </a:p>
          <a:p>
            <a:pPr lvl="1"/>
            <a:r>
              <a:rPr lang="en-US" dirty="0" err="1" smtClean="0"/>
              <a:t>TListBox</a:t>
            </a:r>
            <a:r>
              <a:rPr lang="en-US" dirty="0" smtClean="0"/>
              <a:t> and </a:t>
            </a:r>
            <a:r>
              <a:rPr lang="en-US" dirty="0" err="1" smtClean="0"/>
              <a:t>TListView</a:t>
            </a:r>
            <a:endParaRPr lang="en-US" dirty="0" smtClean="0"/>
          </a:p>
          <a:p>
            <a:pPr lvl="2"/>
            <a:r>
              <a:rPr lang="en-US" dirty="0"/>
              <a:t>http://</a:t>
            </a:r>
            <a:r>
              <a:rPr lang="en-US" dirty="0" smtClean="0"/>
              <a:t>docwiki.appmethod.com/appmethod/1.14/libraries/en/FMX.ListBox.TListBox</a:t>
            </a:r>
          </a:p>
          <a:p>
            <a:pPr lvl="2"/>
            <a:r>
              <a:rPr lang="en-US" dirty="0"/>
              <a:t>http://</a:t>
            </a:r>
            <a:r>
              <a:rPr lang="en-US" dirty="0" smtClean="0"/>
              <a:t>docwiki.appmethod.com/appmethod/1.14/libraries/en/FMX.ListView.TListView</a:t>
            </a:r>
          </a:p>
          <a:p>
            <a:pPr lvl="1"/>
            <a:r>
              <a:rPr lang="en-US" dirty="0" err="1" smtClean="0"/>
              <a:t>LiveBindings</a:t>
            </a:r>
            <a:endParaRPr lang="en-US" dirty="0" smtClean="0"/>
          </a:p>
          <a:p>
            <a:pPr lvl="2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docwiki.appmethod.com/appmethod/1.14/topics/en/LiveBindings_in_Appmethod</a:t>
            </a:r>
          </a:p>
          <a:p>
            <a:pPr lvl="1"/>
            <a:r>
              <a:rPr lang="en-US" dirty="0" err="1" smtClean="0"/>
              <a:t>PrototypeBindSource</a:t>
            </a:r>
            <a:endParaRPr lang="en-US" dirty="0" smtClean="0"/>
          </a:p>
          <a:p>
            <a:pPr lvl="2"/>
            <a:r>
              <a:rPr lang="en-US" dirty="0"/>
              <a:t>http://docwiki.appmethod.com/appmethod/1.14/libraries/en/Data.Bind.ObjectScope.TPrototypeBindSource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7706" y="6303523"/>
            <a:ext cx="11178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600" dirty="0"/>
              <a:t>Note: http://docwiki.appmethod.com/</a:t>
            </a:r>
            <a:r>
              <a:rPr lang="en-US" sz="1600" dirty="0" err="1"/>
              <a:t>appmethod</a:t>
            </a:r>
            <a:r>
              <a:rPr lang="en-US" sz="1600" dirty="0"/>
              <a:t>/1.14/topics/en/... = http://docwiki.embarcadero.com/</a:t>
            </a:r>
            <a:r>
              <a:rPr lang="en-US" sz="1600" dirty="0" err="1"/>
              <a:t>RADStudio</a:t>
            </a:r>
            <a:r>
              <a:rPr lang="en-US" sz="1600" dirty="0"/>
              <a:t>/XE6/en/...</a:t>
            </a:r>
          </a:p>
        </p:txBody>
      </p:sp>
    </p:spTree>
    <p:extLst>
      <p:ext uri="{BB962C8B-B14F-4D97-AF65-F5344CB8AC3E}">
        <p14:creationId xmlns:p14="http://schemas.microsoft.com/office/powerpoint/2010/main" val="214586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 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2810" y="1905000"/>
            <a:ext cx="10092016" cy="4622260"/>
          </a:xfrm>
        </p:spPr>
        <p:txBody>
          <a:bodyPr>
            <a:normAutofit/>
          </a:bodyPr>
          <a:lstStyle/>
          <a:p>
            <a:r>
              <a:rPr lang="en-US" dirty="0" smtClean="0"/>
              <a:t>Lesson </a:t>
            </a:r>
            <a:r>
              <a:rPr lang="en-US" dirty="0"/>
              <a:t>1 – </a:t>
            </a:r>
            <a:r>
              <a:rPr lang="en-US" dirty="0" smtClean="0"/>
              <a:t>Hello </a:t>
            </a:r>
            <a:r>
              <a:rPr lang="en-US" dirty="0"/>
              <a:t>World</a:t>
            </a:r>
            <a:r>
              <a:rPr lang="en-US" dirty="0" smtClean="0"/>
              <a:t>! </a:t>
            </a:r>
            <a:r>
              <a:rPr lang="en-US" dirty="0"/>
              <a:t>My First Multi-Device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Lesson </a:t>
            </a:r>
            <a:r>
              <a:rPr lang="en-US" dirty="0"/>
              <a:t>2 </a:t>
            </a:r>
            <a:r>
              <a:rPr lang="en-US" dirty="0" smtClean="0"/>
              <a:t>– Turning </a:t>
            </a:r>
            <a:r>
              <a:rPr lang="en-US" dirty="0"/>
              <a:t>up the Style and Data</a:t>
            </a:r>
            <a:r>
              <a:rPr lang="en-US" dirty="0" smtClean="0"/>
              <a:t>!</a:t>
            </a:r>
          </a:p>
          <a:p>
            <a:r>
              <a:rPr lang="en-US" dirty="0" smtClean="0"/>
              <a:t>Lesson 3 – Accessing </a:t>
            </a:r>
            <a:r>
              <a:rPr lang="en-US" dirty="0"/>
              <a:t>Local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Lesson </a:t>
            </a:r>
            <a:r>
              <a:rPr lang="en-US" dirty="0"/>
              <a:t>4 </a:t>
            </a:r>
            <a:r>
              <a:rPr lang="en-US" dirty="0" smtClean="0"/>
              <a:t>– Building Multi-tier</a:t>
            </a:r>
            <a:r>
              <a:rPr lang="en-US" dirty="0"/>
              <a:t>, Multi-device </a:t>
            </a:r>
            <a:r>
              <a:rPr lang="en-US" dirty="0" smtClean="0"/>
              <a:t>Apps</a:t>
            </a:r>
          </a:p>
          <a:p>
            <a:r>
              <a:rPr lang="en-US" dirty="0" smtClean="0"/>
              <a:t>Lesson </a:t>
            </a:r>
            <a:r>
              <a:rPr lang="en-US" dirty="0"/>
              <a:t>5 </a:t>
            </a:r>
            <a:r>
              <a:rPr lang="en-US" dirty="0" smtClean="0"/>
              <a:t>– Connecting </a:t>
            </a:r>
            <a:r>
              <a:rPr lang="en-US" dirty="0"/>
              <a:t>Mobile and </a:t>
            </a:r>
            <a:r>
              <a:rPr lang="en-US" dirty="0" smtClean="0"/>
              <a:t>Desktop using Tethering</a:t>
            </a:r>
          </a:p>
          <a:p>
            <a:r>
              <a:rPr lang="en-US" dirty="0" smtClean="0"/>
              <a:t>Lesson </a:t>
            </a:r>
            <a:r>
              <a:rPr lang="en-US" dirty="0"/>
              <a:t>6 </a:t>
            </a:r>
            <a:r>
              <a:rPr lang="en-US" dirty="0" smtClean="0"/>
              <a:t>– Accessing </a:t>
            </a:r>
            <a:r>
              <a:rPr lang="en-US" dirty="0"/>
              <a:t>REST and </a:t>
            </a:r>
            <a:r>
              <a:rPr lang="en-US" dirty="0" err="1" smtClean="0"/>
              <a:t>BaaS</a:t>
            </a:r>
            <a:r>
              <a:rPr lang="en-US" dirty="0" smtClean="0"/>
              <a:t> Cloud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9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davidi@embarcadero.com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6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11" y="1904999"/>
            <a:ext cx="9702908" cy="4573621"/>
          </a:xfrm>
        </p:spPr>
        <p:txBody>
          <a:bodyPr>
            <a:normAutofit/>
          </a:bodyPr>
          <a:lstStyle/>
          <a:p>
            <a:r>
              <a:rPr lang="en-US" dirty="0" smtClean="0"/>
              <a:t>Setting up your development environment</a:t>
            </a:r>
          </a:p>
          <a:p>
            <a:r>
              <a:rPr lang="en-US" dirty="0" smtClean="0"/>
              <a:t>The mobile app business scenario</a:t>
            </a:r>
          </a:p>
          <a:p>
            <a:r>
              <a:rPr lang="en-US" dirty="0" smtClean="0"/>
              <a:t>The IDE</a:t>
            </a:r>
          </a:p>
          <a:p>
            <a:r>
              <a:rPr lang="en-US" dirty="0" smtClean="0"/>
              <a:t>Your first app</a:t>
            </a:r>
          </a:p>
          <a:p>
            <a:r>
              <a:rPr lang="en-US" dirty="0" smtClean="0"/>
              <a:t>Samples and Snippets</a:t>
            </a:r>
          </a:p>
          <a:p>
            <a:r>
              <a:rPr lang="en-US" dirty="0" smtClean="0"/>
              <a:t>Get started on the mobile app</a:t>
            </a:r>
          </a:p>
          <a:p>
            <a:r>
              <a:rPr lang="en-US" dirty="0" smtClean="0"/>
              <a:t>Review, Homework and Next Time</a:t>
            </a:r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2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6825"/>
          <a:stretch/>
        </p:blipFill>
        <p:spPr>
          <a:xfrm>
            <a:off x="124236" y="1790710"/>
            <a:ext cx="11871067" cy="47423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Eras Light ITC" panose="020B0402030504020804" pitchFamily="34" charset="0"/>
              </a:rPr>
              <a:t>A Complete Application Development Platform</a:t>
            </a:r>
            <a:endParaRPr lang="en-US" sz="40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9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Developing with Pre-built Components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3824" y="4949869"/>
            <a:ext cx="1100667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95"/>
            <a:r>
              <a:rPr lang="en-US" sz="1900" dirty="0" err="1" smtClean="0">
                <a:solidFill>
                  <a:schemeClr val="tx1"/>
                </a:solidFill>
                <a:latin typeface="Helvetica Neue Light"/>
                <a:cs typeface="Helvetica Neue Light"/>
              </a:rPr>
              <a:t>iOS</a:t>
            </a:r>
            <a:endParaRPr lang="en-US" sz="19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95845" y="4949869"/>
            <a:ext cx="1100667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95"/>
            <a:r>
              <a:rPr lang="en-US" sz="1900" dirty="0" err="1" smtClean="0">
                <a:solidFill>
                  <a:schemeClr val="tx1"/>
                </a:solidFill>
                <a:latin typeface="Helvetica Neue Light"/>
                <a:cs typeface="Helvetica Neue Light"/>
              </a:rPr>
              <a:t>iOS</a:t>
            </a:r>
            <a:endParaRPr lang="en-US" sz="19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87867" y="4949869"/>
            <a:ext cx="1100667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95"/>
            <a:r>
              <a:rPr lang="en-US" sz="1900" dirty="0" err="1" smtClean="0">
                <a:solidFill>
                  <a:schemeClr val="tx1"/>
                </a:solidFill>
                <a:latin typeface="Helvetica Neue Light"/>
                <a:cs typeface="Helvetica Neue Light"/>
              </a:rPr>
              <a:t>iOS</a:t>
            </a:r>
            <a:endParaRPr lang="en-US" sz="19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49835" y="4949869"/>
            <a:ext cx="1100667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95"/>
            <a:r>
              <a:rPr lang="en-US" sz="1900" dirty="0" err="1" smtClean="0">
                <a:solidFill>
                  <a:schemeClr val="tx1"/>
                </a:solidFill>
                <a:latin typeface="Helvetica Neue Light"/>
                <a:cs typeface="Helvetica Neue Light"/>
              </a:rPr>
              <a:t>iOS</a:t>
            </a:r>
            <a:endParaRPr lang="en-US" sz="19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41856" y="4949869"/>
            <a:ext cx="1100667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95"/>
            <a:r>
              <a:rPr lang="en-US" sz="1900" dirty="0" err="1" smtClean="0">
                <a:solidFill>
                  <a:schemeClr val="tx1"/>
                </a:solidFill>
                <a:latin typeface="Helvetica Neue Light"/>
                <a:cs typeface="Helvetica Neue Light"/>
              </a:rPr>
              <a:t>iOS</a:t>
            </a:r>
            <a:endParaRPr lang="en-US" sz="19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33877" y="4949869"/>
            <a:ext cx="1100667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95"/>
            <a:r>
              <a:rPr lang="en-US" sz="1900" dirty="0" err="1" smtClean="0">
                <a:solidFill>
                  <a:schemeClr val="tx1"/>
                </a:solidFill>
                <a:latin typeface="Helvetica Neue Light"/>
                <a:cs typeface="Helvetica Neue Light"/>
              </a:rPr>
              <a:t>iOS</a:t>
            </a:r>
            <a:endParaRPr lang="en-US" sz="19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79891" y="4949869"/>
            <a:ext cx="1100667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95"/>
            <a:r>
              <a:rPr lang="en-US" sz="1900" dirty="0" err="1" smtClean="0">
                <a:solidFill>
                  <a:schemeClr val="tx1"/>
                </a:solidFill>
                <a:latin typeface="Helvetica Neue Light"/>
                <a:cs typeface="Helvetica Neue Light"/>
              </a:rPr>
              <a:t>iOS</a:t>
            </a:r>
            <a:endParaRPr lang="en-US" sz="19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3824" y="4206919"/>
            <a:ext cx="3592688" cy="673100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95"/>
            <a:r>
              <a:rPr lang="en-US" sz="19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Component</a:t>
            </a:r>
            <a:endParaRPr lang="en-US" sz="19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41856" y="4206919"/>
            <a:ext cx="3592688" cy="673100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95"/>
            <a:r>
              <a:rPr lang="en-US" sz="19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Component</a:t>
            </a:r>
            <a:endParaRPr lang="en-US" sz="19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707" y="2042663"/>
            <a:ext cx="1898906" cy="1356067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1538923" y="3598787"/>
            <a:ext cx="1100667" cy="525296"/>
          </a:xfrm>
          <a:prstGeom prst="downArrow">
            <a:avLst/>
          </a:prstGeom>
          <a:solidFill>
            <a:srgbClr val="1D6295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95"/>
            <a:endParaRPr lang="en-US" sz="19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942523" y="3598787"/>
            <a:ext cx="1100667" cy="525296"/>
          </a:xfrm>
          <a:prstGeom prst="downArrow">
            <a:avLst/>
          </a:prstGeom>
          <a:solidFill>
            <a:srgbClr val="1D6295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95"/>
            <a:endParaRPr lang="en-US" sz="19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8824491" y="3713373"/>
            <a:ext cx="1100667" cy="1198396"/>
          </a:xfrm>
          <a:prstGeom prst="downArrow">
            <a:avLst/>
          </a:prstGeom>
          <a:solidFill>
            <a:srgbClr val="1D6295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95"/>
            <a:endParaRPr lang="en-US" sz="19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824491" y="4949869"/>
            <a:ext cx="1100667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95"/>
            <a:r>
              <a:rPr lang="en-US" sz="1900" dirty="0" err="1" smtClean="0">
                <a:solidFill>
                  <a:schemeClr val="tx1"/>
                </a:solidFill>
                <a:latin typeface="Helvetica Neue Light"/>
                <a:cs typeface="Helvetica Neue Light"/>
              </a:rPr>
              <a:t>iOS</a:t>
            </a:r>
            <a:endParaRPr lang="en-US" sz="19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04293" y="4289402"/>
            <a:ext cx="7697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095"/>
            <a:r>
              <a:rPr lang="en-US" sz="1900" dirty="0">
                <a:latin typeface="Helvetica Neue Light"/>
                <a:cs typeface="Helvetica Neue Light"/>
              </a:rPr>
              <a:t>Code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7579891" y="3713373"/>
            <a:ext cx="1100667" cy="1198396"/>
          </a:xfrm>
          <a:prstGeom prst="downArrow">
            <a:avLst/>
          </a:prstGeom>
          <a:solidFill>
            <a:srgbClr val="1D6295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95"/>
            <a:endParaRPr lang="en-US" sz="1900">
              <a:solidFill>
                <a:schemeClr val="tx1"/>
              </a:solidFill>
              <a:latin typeface="Calibri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52368" y="5362619"/>
            <a:ext cx="11607800" cy="1263650"/>
            <a:chOff x="1442508" y="5588000"/>
            <a:chExt cx="8705850" cy="1263650"/>
          </a:xfrm>
        </p:grpSpPr>
        <p:sp>
          <p:nvSpPr>
            <p:cNvPr id="22" name="Rounded Rectangle 21"/>
            <p:cNvSpPr/>
            <p:nvPr/>
          </p:nvSpPr>
          <p:spPr>
            <a:xfrm>
              <a:off x="1442508" y="5588000"/>
              <a:ext cx="825500" cy="5715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4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Android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402416" y="5588000"/>
              <a:ext cx="825500" cy="5715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4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Android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362324" y="5588000"/>
              <a:ext cx="825500" cy="5715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4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Android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22232" y="5588000"/>
              <a:ext cx="825500" cy="5715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4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Android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282140" y="5588000"/>
              <a:ext cx="825500" cy="5715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4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Android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242048" y="5588000"/>
              <a:ext cx="825500" cy="5715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4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Android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201956" y="5588000"/>
              <a:ext cx="825500" cy="5715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4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Android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161864" y="5588000"/>
              <a:ext cx="825500" cy="5715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4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Android</a:t>
              </a:r>
              <a:endParaRPr lang="en-US" sz="14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989666" y="5905500"/>
              <a:ext cx="825500" cy="5715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2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Windows</a:t>
              </a:r>
              <a:endParaRPr lang="en-US" sz="12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41108" y="5905500"/>
              <a:ext cx="825500" cy="5715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2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Windows</a:t>
              </a:r>
              <a:endParaRPr lang="en-US" sz="12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892550" y="5905500"/>
              <a:ext cx="825500" cy="5715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2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Windows</a:t>
              </a:r>
              <a:endParaRPr lang="en-US" sz="12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843992" y="5905500"/>
              <a:ext cx="825500" cy="5715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2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Windows</a:t>
              </a:r>
              <a:endParaRPr lang="en-US" sz="12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795434" y="5905500"/>
              <a:ext cx="825500" cy="5715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2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Windows</a:t>
              </a:r>
              <a:endParaRPr lang="en-US" sz="12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746876" y="5905500"/>
              <a:ext cx="825500" cy="5715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2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Windows</a:t>
              </a:r>
              <a:endParaRPr lang="en-US" sz="12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698318" y="5905500"/>
              <a:ext cx="825500" cy="5715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2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Windows</a:t>
              </a:r>
              <a:endParaRPr lang="en-US" sz="12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649760" y="5905500"/>
              <a:ext cx="825500" cy="5715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2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Windows</a:t>
              </a:r>
              <a:endParaRPr lang="en-US" sz="12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77558" y="6280150"/>
              <a:ext cx="825500" cy="571500"/>
            </a:xfrm>
            <a:prstGeom prst="roundRect">
              <a:avLst/>
            </a:prstGeom>
            <a:solidFill>
              <a:srgbClr val="FF66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2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Mac</a:t>
              </a:r>
              <a:endParaRPr lang="en-US" sz="12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455458" y="6280150"/>
              <a:ext cx="825500" cy="571500"/>
            </a:xfrm>
            <a:prstGeom prst="roundRect">
              <a:avLst/>
            </a:prstGeom>
            <a:solidFill>
              <a:srgbClr val="FF66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2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Mac</a:t>
              </a:r>
              <a:endParaRPr lang="en-US" sz="12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433358" y="6280150"/>
              <a:ext cx="825500" cy="571500"/>
            </a:xfrm>
            <a:prstGeom prst="roundRect">
              <a:avLst/>
            </a:prstGeom>
            <a:solidFill>
              <a:srgbClr val="FF66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2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Mac</a:t>
              </a:r>
              <a:endParaRPr lang="en-US" sz="12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11258" y="6280150"/>
              <a:ext cx="825500" cy="571500"/>
            </a:xfrm>
            <a:prstGeom prst="roundRect">
              <a:avLst/>
            </a:prstGeom>
            <a:solidFill>
              <a:srgbClr val="FF66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2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Mac</a:t>
              </a:r>
              <a:endParaRPr lang="en-US" sz="12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389158" y="6280150"/>
              <a:ext cx="825500" cy="571500"/>
            </a:xfrm>
            <a:prstGeom prst="roundRect">
              <a:avLst/>
            </a:prstGeom>
            <a:solidFill>
              <a:srgbClr val="FF66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2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Mac</a:t>
              </a:r>
              <a:endParaRPr lang="en-US" sz="12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367058" y="6280150"/>
              <a:ext cx="825500" cy="571500"/>
            </a:xfrm>
            <a:prstGeom prst="roundRect">
              <a:avLst/>
            </a:prstGeom>
            <a:solidFill>
              <a:srgbClr val="FF66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2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Mac</a:t>
              </a:r>
              <a:endParaRPr lang="en-US" sz="12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344958" y="6280150"/>
              <a:ext cx="825500" cy="571500"/>
            </a:xfrm>
            <a:prstGeom prst="roundRect">
              <a:avLst/>
            </a:prstGeom>
            <a:solidFill>
              <a:srgbClr val="FF66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2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Mac</a:t>
              </a:r>
              <a:endParaRPr lang="en-US" sz="12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9322858" y="6280150"/>
              <a:ext cx="825500" cy="571500"/>
            </a:xfrm>
            <a:prstGeom prst="roundRect">
              <a:avLst/>
            </a:prstGeom>
            <a:solidFill>
              <a:srgbClr val="FF66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5"/>
              <a:r>
                <a:rPr lang="en-US" sz="12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Mac</a:t>
              </a:r>
              <a:endParaRPr lang="en-US" sz="1200" dirty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5371" y="6349738"/>
            <a:ext cx="6976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095"/>
            <a:r>
              <a:rPr lang="en-US" sz="1900" dirty="0">
                <a:latin typeface="Helvetica Neue Light"/>
                <a:cs typeface="Helvetica Neue Light"/>
              </a:rPr>
              <a:t>APIs</a:t>
            </a:r>
          </a:p>
        </p:txBody>
      </p:sp>
      <p:cxnSp>
        <p:nvCxnSpPr>
          <p:cNvPr id="6" name="Straight Arrow Connector 5"/>
          <p:cNvCxnSpPr>
            <a:stCxn id="46" idx="3"/>
          </p:cNvCxnSpPr>
          <p:nvPr/>
        </p:nvCxnSpPr>
        <p:spPr>
          <a:xfrm flipV="1">
            <a:off x="932998" y="6294225"/>
            <a:ext cx="193242" cy="24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493512" y="1944763"/>
            <a:ext cx="3013009" cy="1008472"/>
          </a:xfrm>
          <a:prstGeom prst="roundRect">
            <a:avLst/>
          </a:prstGeom>
          <a:solidFill>
            <a:srgbClr val="1482AC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457095"/>
            <a:r>
              <a:rPr lang="en-US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Developers always have access to platform APIs if and as needed.</a:t>
            </a:r>
            <a:endParaRPr lang="en-US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51" name="Straight Connector 50"/>
          <p:cNvCxnSpPr>
            <a:stCxn id="49" idx="2"/>
          </p:cNvCxnSpPr>
          <p:nvPr/>
        </p:nvCxnSpPr>
        <p:spPr>
          <a:xfrm flipH="1">
            <a:off x="8897648" y="2953235"/>
            <a:ext cx="1102369" cy="64887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10278005" y="4499478"/>
            <a:ext cx="698680" cy="9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334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up your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Appmethod</a:t>
            </a:r>
            <a:r>
              <a:rPr lang="en-US" dirty="0" smtClean="0"/>
              <a:t> v1.14 or RAD Studio XE6 update 1</a:t>
            </a:r>
            <a:endParaRPr lang="en-US" dirty="0"/>
          </a:p>
          <a:p>
            <a:r>
              <a:rPr lang="en-US" dirty="0" smtClean="0"/>
              <a:t>Android SDK and NDK are pre-installed and configured</a:t>
            </a:r>
          </a:p>
          <a:p>
            <a:pPr lvl="1"/>
            <a:r>
              <a:rPr lang="en-US" dirty="0" smtClean="0"/>
              <a:t>Run the Android SDK manager to make sure you have the latest packages</a:t>
            </a:r>
          </a:p>
          <a:p>
            <a:r>
              <a:rPr lang="en-US" dirty="0" smtClean="0"/>
              <a:t>OSX and iOS</a:t>
            </a:r>
          </a:p>
          <a:p>
            <a:pPr lvl="1"/>
            <a:r>
              <a:rPr lang="en-US" dirty="0" smtClean="0"/>
              <a:t>Install Platform Assistant (</a:t>
            </a:r>
            <a:r>
              <a:rPr lang="en-US" dirty="0" err="1" smtClean="0"/>
              <a:t>PAServer</a:t>
            </a:r>
            <a:r>
              <a:rPr lang="en-US" dirty="0" smtClean="0"/>
              <a:t>) on your Mac and start it</a:t>
            </a:r>
          </a:p>
          <a:p>
            <a:pPr lvl="1"/>
            <a:r>
              <a:rPr lang="en-US" dirty="0" smtClean="0"/>
              <a:t>Install the latest </a:t>
            </a:r>
            <a:r>
              <a:rPr lang="en-US" dirty="0" err="1" smtClean="0"/>
              <a:t>Xcode</a:t>
            </a:r>
            <a:r>
              <a:rPr lang="en-US" dirty="0" smtClean="0"/>
              <a:t> (we leverage the SDKs and command line tools)</a:t>
            </a:r>
          </a:p>
          <a:p>
            <a:r>
              <a:rPr lang="en-US" dirty="0" smtClean="0"/>
              <a:t>Set up OSX and iOS SDKs using Tools | Options</a:t>
            </a:r>
          </a:p>
          <a:p>
            <a:pPr lvl="1"/>
            <a:r>
              <a:rPr lang="en-US" dirty="0" smtClean="0"/>
              <a:t>Connection Profile Manager</a:t>
            </a:r>
          </a:p>
          <a:p>
            <a:pPr lvl="1"/>
            <a:r>
              <a:rPr lang="en-US" dirty="0" smtClean="0"/>
              <a:t>SDK Manager</a:t>
            </a:r>
          </a:p>
          <a:p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Make sure your Android device is set up for development</a:t>
            </a:r>
          </a:p>
          <a:p>
            <a:pPr lvl="2"/>
            <a:r>
              <a:rPr lang="en-US" dirty="0" smtClean="0"/>
              <a:t>Enable USB debugging on your device, install Android USB driver on your PC</a:t>
            </a:r>
          </a:p>
          <a:p>
            <a:pPr lvl="1"/>
            <a:r>
              <a:rPr lang="en-US" dirty="0" smtClean="0"/>
              <a:t>Make sure your iOS device is set up for development</a:t>
            </a:r>
          </a:p>
          <a:p>
            <a:pPr lvl="2"/>
            <a:r>
              <a:rPr lang="en-US" dirty="0" smtClean="0"/>
              <a:t>Register your device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417699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Application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Customer, Orders, </a:t>
            </a:r>
            <a:r>
              <a:rPr lang="en-US" dirty="0"/>
              <a:t>I</a:t>
            </a:r>
            <a:r>
              <a:rPr lang="en-US" dirty="0" smtClean="0"/>
              <a:t>tems, Employees, Vendors, Parts</a:t>
            </a:r>
          </a:p>
          <a:p>
            <a:r>
              <a:rPr lang="en-US" dirty="0" smtClean="0"/>
              <a:t>Existing application runs on Windows</a:t>
            </a:r>
          </a:p>
          <a:p>
            <a:r>
              <a:rPr lang="en-US" dirty="0" smtClean="0"/>
              <a:t>Business needs to add mobile apps and extend to the cloud</a:t>
            </a:r>
          </a:p>
          <a:p>
            <a:r>
              <a:rPr lang="en-US" dirty="0" smtClean="0"/>
              <a:t>SQL database is </a:t>
            </a:r>
            <a:r>
              <a:rPr lang="en-US" dirty="0" err="1" smtClean="0"/>
              <a:t>InterBase</a:t>
            </a:r>
            <a:r>
              <a:rPr lang="en-US" dirty="0" smtClean="0"/>
              <a:t> XE3 “MASTSQL.GDB”</a:t>
            </a:r>
          </a:p>
          <a:p>
            <a:pPr lvl="1"/>
            <a:r>
              <a:rPr lang="en-US" dirty="0"/>
              <a:t>C:\Users\Public\Documents\Embarcadero\Studio\14.0\Samples\Data</a:t>
            </a:r>
          </a:p>
        </p:txBody>
      </p:sp>
    </p:spTree>
    <p:extLst>
      <p:ext uri="{BB962C8B-B14F-4D97-AF65-F5344CB8AC3E}">
        <p14:creationId xmlns:p14="http://schemas.microsoft.com/office/powerpoint/2010/main" val="181947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78" y="1667467"/>
            <a:ext cx="7852479" cy="5062847"/>
          </a:xfrm>
        </p:spPr>
      </p:pic>
    </p:spTree>
    <p:extLst>
      <p:ext uri="{BB962C8B-B14F-4D97-AF65-F5344CB8AC3E}">
        <p14:creationId xmlns:p14="http://schemas.microsoft.com/office/powerpoint/2010/main" val="10980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Existing </a:t>
            </a:r>
            <a:r>
              <a:rPr lang="en-US" smtClean="0"/>
              <a:t>Windows App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Menu, </a:t>
            </a:r>
            <a:r>
              <a:rPr lang="en-US" dirty="0" err="1" smtClean="0"/>
              <a:t>ButtonBar</a:t>
            </a:r>
            <a:endParaRPr lang="en-US" dirty="0" smtClean="0"/>
          </a:p>
          <a:p>
            <a:r>
              <a:rPr lang="en-US" dirty="0" smtClean="0"/>
              <a:t>Pop-up windows</a:t>
            </a:r>
          </a:p>
          <a:p>
            <a:r>
              <a:rPr lang="en-US" dirty="0" smtClean="0"/>
              <a:t>Edit forms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486" y="1979923"/>
            <a:ext cx="4200525" cy="1304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3883693"/>
            <a:ext cx="3926393" cy="28604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287" y="3883693"/>
            <a:ext cx="2763522" cy="2876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687" y="3894448"/>
            <a:ext cx="4304013" cy="285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3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Appmethod PPT Template.potx</Template>
  <TotalTime>19730</TotalTime>
  <Words>1273</Words>
  <Application>Microsoft Office PowerPoint</Application>
  <PresentationFormat>Widescreen</PresentationFormat>
  <Paragraphs>211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Corbel</vt:lpstr>
      <vt:lpstr>Eras Light ITC</vt:lpstr>
      <vt:lpstr>Helvetica Neue Light</vt:lpstr>
      <vt:lpstr>Wingdings</vt:lpstr>
      <vt:lpstr>Chalkboard 16x9</vt:lpstr>
      <vt:lpstr>Lesson 1: Hello World My First Multi-Device App</vt:lpstr>
      <vt:lpstr>Mobile App Development</vt:lpstr>
      <vt:lpstr>Lesson 1 Agenda</vt:lpstr>
      <vt:lpstr>A Complete Application Development Platform</vt:lpstr>
      <vt:lpstr>Developing with Pre-built Components</vt:lpstr>
      <vt:lpstr>Setting up your Development Environment</vt:lpstr>
      <vt:lpstr>Business Application Scenario</vt:lpstr>
      <vt:lpstr>The Data Model</vt:lpstr>
      <vt:lpstr>The Existing Windows App</vt:lpstr>
      <vt:lpstr>The IDE – menu, toolbar, views</vt:lpstr>
      <vt:lpstr>The Component Framework</vt:lpstr>
      <vt:lpstr>Develop Apps using Components and Code</vt:lpstr>
      <vt:lpstr>Your First “Hello World” app</vt:lpstr>
      <vt:lpstr>Samples and Snippets</vt:lpstr>
      <vt:lpstr>Let’s take a look at some samples</vt:lpstr>
      <vt:lpstr>Let’s Get Started on the Business Mobile App</vt:lpstr>
      <vt:lpstr>Lesson 1 Review</vt:lpstr>
      <vt:lpstr>Resources</vt:lpstr>
      <vt:lpstr>Homework &amp; Next Time</vt:lpstr>
      <vt:lpstr>Q&amp;A</vt:lpstr>
      <vt:lpstr>Thank You 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Palak Shah</dc:creator>
  <cp:lastModifiedBy>embt</cp:lastModifiedBy>
  <cp:revision>179</cp:revision>
  <cp:lastPrinted>2014-02-27T00:47:41Z</cp:lastPrinted>
  <dcterms:created xsi:type="dcterms:W3CDTF">2013-11-27T20:00:19Z</dcterms:created>
  <dcterms:modified xsi:type="dcterms:W3CDTF">2014-07-07T15:26:16Z</dcterms:modified>
</cp:coreProperties>
</file>