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notesMasterIdLst>
    <p:notesMasterId r:id="rId23"/>
  </p:notesMasterIdLst>
  <p:handoutMasterIdLst>
    <p:handoutMasterId r:id="rId24"/>
  </p:handoutMasterIdLst>
  <p:sldIdLst>
    <p:sldId id="265" r:id="rId2"/>
    <p:sldId id="306" r:id="rId3"/>
    <p:sldId id="319" r:id="rId4"/>
    <p:sldId id="307" r:id="rId5"/>
    <p:sldId id="327" r:id="rId6"/>
    <p:sldId id="325" r:id="rId7"/>
    <p:sldId id="333" r:id="rId8"/>
    <p:sldId id="335" r:id="rId9"/>
    <p:sldId id="328" r:id="rId10"/>
    <p:sldId id="329" r:id="rId11"/>
    <p:sldId id="330" r:id="rId12"/>
    <p:sldId id="334" r:id="rId13"/>
    <p:sldId id="331" r:id="rId14"/>
    <p:sldId id="332" r:id="rId15"/>
    <p:sldId id="324" r:id="rId16"/>
    <p:sldId id="313" r:id="rId17"/>
    <p:sldId id="316" r:id="rId18"/>
    <p:sldId id="317" r:id="rId19"/>
    <p:sldId id="318" r:id="rId20"/>
    <p:sldId id="261" r:id="rId21"/>
    <p:sldId id="32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5896" autoAdjust="0"/>
  </p:normalViewPr>
  <p:slideViewPr>
    <p:cSldViewPr snapToGrid="0">
      <p:cViewPr varScale="1">
        <p:scale>
          <a:sx n="101" d="100"/>
          <a:sy n="101" d="100"/>
        </p:scale>
        <p:origin x="126" y="3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4" d="100"/>
          <a:sy n="104" d="100"/>
        </p:scale>
        <p:origin x="-346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9F613F-EF15-4430-99F1-9BA49C038A24}" type="datetimeFigureOut">
              <a:rPr lang="en-US" smtClean="0"/>
              <a:pPr/>
              <a:t>7/9/2014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FF8B31-9FC5-4935-8317-BA720C529F2A}" type="slidenum">
              <a:rPr lang="en-US" smtClean="0"/>
              <a:pPr/>
              <a:t>‹#›</a:t>
            </a:fld>
            <a:endParaRPr lang="en-US"/>
          </a:p>
        </p:txBody>
      </p:sp>
    </p:spTree>
    <p:extLst>
      <p:ext uri="{BB962C8B-B14F-4D97-AF65-F5344CB8AC3E}">
        <p14:creationId xmlns:p14="http://schemas.microsoft.com/office/powerpoint/2010/main" val="2111588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72018-6164-4CAD-821C-5D5B181DFFCC}" type="datetimeFigureOut">
              <a:rPr lang="en-US" smtClean="0"/>
              <a:pPr/>
              <a:t>7/9/2014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A0B54-C7CF-4C82-83B1-9C3667F967F1}" type="slidenum">
              <a:rPr lang="en-US" smtClean="0"/>
              <a:pPr/>
              <a:t>‹#›</a:t>
            </a:fld>
            <a:endParaRPr lang="en-US"/>
          </a:p>
        </p:txBody>
      </p:sp>
    </p:spTree>
    <p:extLst>
      <p:ext uri="{BB962C8B-B14F-4D97-AF65-F5344CB8AC3E}">
        <p14:creationId xmlns:p14="http://schemas.microsoft.com/office/powerpoint/2010/main" val="1424249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CAA0B54-C7CF-4C82-83B1-9C3667F967F1}" type="slidenum">
              <a:rPr lang="en-US" smtClean="0"/>
              <a:pPr/>
              <a:t>1</a:t>
            </a:fld>
            <a:endParaRPr lang="en-US"/>
          </a:p>
        </p:txBody>
      </p:sp>
    </p:spTree>
    <p:extLst>
      <p:ext uri="{BB962C8B-B14F-4D97-AF65-F5344CB8AC3E}">
        <p14:creationId xmlns:p14="http://schemas.microsoft.com/office/powerpoint/2010/main" val="2316552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grpSp>
        <p:nvGrpSpPr>
          <p:cNvPr id="256" name="line"/>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pic>
        <p:nvPicPr>
          <p:cNvPr id="128" name="Picture 1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0981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771129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Vertical Title 1"/>
          <p:cNvSpPr>
            <a:spLocks noGrp="1"/>
          </p:cNvSpPr>
          <p:nvPr>
            <p:ph type="title" orient="vert"/>
          </p:nvPr>
        </p:nvSpPr>
        <p:spPr>
          <a:xfrm>
            <a:off x="10364311" y="274640"/>
            <a:ext cx="1371957" cy="5901747"/>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08171" y="277814"/>
            <a:ext cx="9146383" cy="5898573"/>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064938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ransition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ctrTitle"/>
          </p:nvPr>
        </p:nvSpPr>
        <p:spPr>
          <a:xfrm>
            <a:off x="5701552" y="3375166"/>
            <a:ext cx="6086791" cy="1151597"/>
          </a:xfrm>
        </p:spPr>
        <p:txBody>
          <a:bodyPr anchor="b">
            <a:normAutofit/>
          </a:bodyPr>
          <a:lstStyle>
            <a:lvl1pPr algn="r">
              <a:lnSpc>
                <a:spcPct val="85000"/>
              </a:lnSpc>
              <a:defRPr sz="4000" b="1" spc="-50" baseline="0">
                <a:solidFill>
                  <a:schemeClr val="bg1"/>
                </a:solidFill>
                <a:latin typeface="Eras Light ITC" panose="020B04020305040208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5280500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ctrTitle"/>
          </p:nvPr>
        </p:nvSpPr>
        <p:spPr>
          <a:xfrm>
            <a:off x="4464424" y="3375166"/>
            <a:ext cx="7323920" cy="1151597"/>
          </a:xfrm>
        </p:spPr>
        <p:txBody>
          <a:bodyPr anchor="b">
            <a:normAutofit/>
          </a:bodyPr>
          <a:lstStyle>
            <a:lvl1pPr algn="r">
              <a:lnSpc>
                <a:spcPct val="85000"/>
              </a:lnSpc>
              <a:defRPr sz="4000" b="1" spc="-50" baseline="0">
                <a:solidFill>
                  <a:schemeClr val="bg1"/>
                </a:solidFill>
                <a:latin typeface="Eras Light ITC" panose="020B04020305040208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4464424" y="4701637"/>
            <a:ext cx="7323919" cy="818636"/>
          </a:xfrm>
        </p:spPr>
        <p:txBody>
          <a:bodyPr lIns="91440" rIns="91440">
            <a:normAutofit/>
          </a:bodyPr>
          <a:lstStyle>
            <a:lvl1pPr marL="0" indent="0" algn="r">
              <a:buNone/>
              <a:defRPr sz="2400" b="1" cap="all" spc="200" baseline="0">
                <a:solidFill>
                  <a:schemeClr val="bg1"/>
                </a:solidFill>
                <a:latin typeface="Eras Light ITC" panose="020B0402030504020804" pitchFamily="34"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a:xfrm>
            <a:off x="1522811" y="274638"/>
            <a:ext cx="9146380" cy="1020762"/>
          </a:xfrm>
        </p:spPr>
        <p:txBody>
          <a:bodyPr/>
          <a:lstStyle/>
          <a:p>
            <a:r>
              <a:rPr lang="en-US" smtClean="0"/>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149871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smtClean="0"/>
              <a:t>Click to edit Master title style</a:t>
            </a:r>
            <a:endParaRPr/>
          </a:p>
        </p:txBody>
      </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56568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a:xfrm>
            <a:off x="1522811" y="274638"/>
            <a:ext cx="9146380" cy="1020762"/>
          </a:xfrm>
        </p:spPr>
        <p:txBody>
          <a:bodyPr/>
          <a:lstStyle/>
          <a:p>
            <a:r>
              <a:rPr lang="en-US" smtClean="0"/>
              <a:t>Click to edit Master title style</a:t>
            </a:r>
            <a:endParaRPr/>
          </a:p>
        </p:txBody>
      </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2201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a:xfrm>
            <a:off x="1522811" y="274638"/>
            <a:ext cx="9146380" cy="10207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7/9/2014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7645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7/9/2014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27377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7/9/2014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27994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26505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smtClean="0"/>
              <a:t>Click to edit Master title style</a:t>
            </a:r>
            <a:endParaRPr/>
          </a:p>
        </p:txBody>
      </p:sp>
      <p:sp>
        <p:nvSpPr>
          <p:cNvPr id="3" name="Picture Placeholder 2"/>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33291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7/9/2014</a:t>
            </a:fld>
            <a:endParaRPr/>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Tree>
    <p:extLst>
      <p:ext uri="{BB962C8B-B14F-4D97-AF65-F5344CB8AC3E}">
        <p14:creationId xmlns:p14="http://schemas.microsoft.com/office/powerpoint/2010/main" val="2183964979"/>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64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b="1" dirty="0">
                <a:latin typeface="Eras Light ITC" panose="020B0402030504020804" pitchFamily="34" charset="0"/>
              </a:rPr>
              <a:t>Lesson </a:t>
            </a:r>
            <a:r>
              <a:rPr lang="en-US" b="1" dirty="0" smtClean="0">
                <a:latin typeface="Eras Light ITC" panose="020B0402030504020804" pitchFamily="34" charset="0"/>
              </a:rPr>
              <a:t>2: Turning up the Style</a:t>
            </a:r>
            <a:br>
              <a:rPr lang="en-US" b="1" dirty="0" smtClean="0">
                <a:latin typeface="Eras Light ITC" panose="020B0402030504020804" pitchFamily="34" charset="0"/>
              </a:rPr>
            </a:br>
            <a:r>
              <a:rPr lang="en-US" b="1" dirty="0" smtClean="0">
                <a:latin typeface="Eras Light ITC" panose="020B0402030504020804" pitchFamily="34" charset="0"/>
              </a:rPr>
              <a:t>and Data!</a:t>
            </a:r>
            <a:endParaRPr lang="en-US" dirty="0"/>
          </a:p>
        </p:txBody>
      </p:sp>
      <p:sp>
        <p:nvSpPr>
          <p:cNvPr id="5" name="Text Placeholder 4"/>
          <p:cNvSpPr>
            <a:spLocks noGrp="1"/>
          </p:cNvSpPr>
          <p:nvPr>
            <p:ph type="body" idx="1"/>
          </p:nvPr>
        </p:nvSpPr>
        <p:spPr/>
        <p:txBody>
          <a:bodyPr>
            <a:normAutofit lnSpcReduction="10000"/>
          </a:bodyPr>
          <a:lstStyle/>
          <a:p>
            <a:r>
              <a:rPr lang="en-US" dirty="0"/>
              <a:t>David </a:t>
            </a:r>
            <a:r>
              <a:rPr lang="en-US" dirty="0" err="1"/>
              <a:t>Intersimone</a:t>
            </a:r>
            <a:r>
              <a:rPr lang="en-US" dirty="0"/>
              <a:t> “David I”</a:t>
            </a:r>
            <a:br>
              <a:rPr lang="en-US" dirty="0"/>
            </a:br>
            <a:r>
              <a:rPr lang="en-US" dirty="0"/>
              <a:t>Vice President of Developer </a:t>
            </a:r>
            <a:r>
              <a:rPr lang="en-US" dirty="0" smtClean="0"/>
              <a:t>Relations and </a:t>
            </a:r>
            <a:r>
              <a:rPr lang="en-US" dirty="0"/>
              <a:t>Chief </a:t>
            </a:r>
            <a:r>
              <a:rPr lang="en-US" dirty="0" smtClean="0"/>
              <a:t>Evangelist</a:t>
            </a:r>
          </a:p>
          <a:p>
            <a:r>
              <a:rPr lang="en-US" dirty="0" smtClean="0"/>
              <a:t>davidi@embarcadero.com</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2090" y="246813"/>
            <a:ext cx="6414277" cy="1414913"/>
          </a:xfrm>
          <a:prstGeom prst="rect">
            <a:avLst/>
          </a:prstGeom>
          <a:ln>
            <a:noFill/>
          </a:ln>
          <a:effectLst>
            <a:softEdge rad="112500"/>
          </a:effectLst>
        </p:spPr>
      </p:pic>
    </p:spTree>
    <p:extLst>
      <p:ext uri="{BB962C8B-B14F-4D97-AF65-F5344CB8AC3E}">
        <p14:creationId xmlns:p14="http://schemas.microsoft.com/office/powerpoint/2010/main" val="1317825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TListView</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TListView</a:t>
            </a:r>
            <a:r>
              <a:rPr lang="en-US" dirty="0"/>
              <a:t> displays a collection of items in a list that is optimized for LiveBindings and for fast and smooth scrolling.</a:t>
            </a:r>
          </a:p>
          <a:p>
            <a:r>
              <a:rPr lang="en-US" dirty="0"/>
              <a:t>The items in the list view can have one or more of the following appearance features:</a:t>
            </a:r>
          </a:p>
          <a:p>
            <a:pPr lvl="1"/>
            <a:r>
              <a:rPr lang="en-US" dirty="0"/>
              <a:t>A caption or detail text (for example, using the </a:t>
            </a:r>
            <a:r>
              <a:rPr lang="en-US" b="1" dirty="0" err="1"/>
              <a:t>Item.Text</a:t>
            </a:r>
            <a:r>
              <a:rPr lang="en-US" dirty="0"/>
              <a:t> </a:t>
            </a:r>
            <a:r>
              <a:rPr lang="en-US" dirty="0" err="1"/>
              <a:t>bindable</a:t>
            </a:r>
            <a:r>
              <a:rPr lang="en-US" dirty="0"/>
              <a:t> member of </a:t>
            </a:r>
            <a:r>
              <a:rPr lang="en-US" b="1" dirty="0"/>
              <a:t>TListView</a:t>
            </a:r>
            <a:r>
              <a:rPr lang="en-US" dirty="0"/>
              <a:t>)</a:t>
            </a:r>
          </a:p>
          <a:p>
            <a:pPr lvl="1"/>
            <a:r>
              <a:rPr lang="en-US" dirty="0"/>
              <a:t>An associated image (for example, using the </a:t>
            </a:r>
            <a:r>
              <a:rPr lang="en-US" b="1" dirty="0" err="1"/>
              <a:t>Item.Bitmap</a:t>
            </a:r>
            <a:r>
              <a:rPr lang="en-US" dirty="0"/>
              <a:t> </a:t>
            </a:r>
            <a:r>
              <a:rPr lang="en-US" dirty="0" err="1"/>
              <a:t>bindable</a:t>
            </a:r>
            <a:r>
              <a:rPr lang="en-US" dirty="0"/>
              <a:t> member of </a:t>
            </a:r>
            <a:r>
              <a:rPr lang="en-US" b="1" dirty="0"/>
              <a:t>TListView</a:t>
            </a:r>
            <a:r>
              <a:rPr lang="en-US" dirty="0"/>
              <a:t>)</a:t>
            </a:r>
          </a:p>
          <a:p>
            <a:pPr lvl="1"/>
            <a:r>
              <a:rPr lang="en-US" dirty="0"/>
              <a:t>An accessory icon (for example, using the </a:t>
            </a:r>
            <a:r>
              <a:rPr lang="en-US" b="1" dirty="0"/>
              <a:t>ItemEditAppearance</a:t>
            </a:r>
            <a:r>
              <a:rPr lang="en-US" dirty="0"/>
              <a:t> property in the Object Inspector)</a:t>
            </a:r>
          </a:p>
          <a:p>
            <a:pPr lvl="1"/>
            <a:r>
              <a:rPr lang="en-US" dirty="0"/>
              <a:t>A graphic or a text button attached (for example, using the </a:t>
            </a:r>
            <a:r>
              <a:rPr lang="en-US" b="1" dirty="0" err="1"/>
              <a:t>Item.ButtonText</a:t>
            </a:r>
            <a:r>
              <a:rPr lang="en-US" dirty="0"/>
              <a:t> </a:t>
            </a:r>
            <a:r>
              <a:rPr lang="en-US" dirty="0" err="1"/>
              <a:t>bindable</a:t>
            </a:r>
            <a:r>
              <a:rPr lang="en-US" dirty="0"/>
              <a:t> member of </a:t>
            </a:r>
            <a:r>
              <a:rPr lang="en-US" b="1" dirty="0"/>
              <a:t>TListView</a:t>
            </a:r>
            <a:r>
              <a:rPr lang="en-US" dirty="0"/>
              <a:t>)</a:t>
            </a:r>
          </a:p>
          <a:p>
            <a:r>
              <a:rPr lang="en-US" dirty="0"/>
              <a:t>Enabling the Swipe-to-Delete Feature on TListView Items</a:t>
            </a:r>
          </a:p>
          <a:p>
            <a:pPr lvl="1"/>
            <a:r>
              <a:rPr lang="en-US" dirty="0"/>
              <a:t>When the Swipe-to-Delete feature is enabled, the end user can swipe an item in a list view, and a </a:t>
            </a:r>
            <a:r>
              <a:rPr lang="en-US" b="1" dirty="0"/>
              <a:t>Delete</a:t>
            </a:r>
            <a:r>
              <a:rPr lang="en-US" dirty="0"/>
              <a:t> button temporarily appears on the item. </a:t>
            </a:r>
            <a:endParaRPr lang="en-US" dirty="0" smtClean="0"/>
          </a:p>
          <a:p>
            <a:pPr lvl="1"/>
            <a:r>
              <a:rPr lang="en-US" dirty="0" smtClean="0"/>
              <a:t>The </a:t>
            </a:r>
            <a:r>
              <a:rPr lang="en-US" dirty="0"/>
              <a:t>user can then click the </a:t>
            </a:r>
            <a:r>
              <a:rPr lang="en-US" b="1" dirty="0"/>
              <a:t>Delete</a:t>
            </a:r>
            <a:r>
              <a:rPr lang="en-US" dirty="0"/>
              <a:t> button to delete the item from the list view, or release the swipe to retain the item in the list view. This feature works on mobile (that is, iOS and Android), and, when touch input is enabled, on desktop apps as well (Mac OS X and Windows).</a:t>
            </a:r>
          </a:p>
          <a:p>
            <a:pPr lvl="1"/>
            <a:r>
              <a:rPr lang="en-US" dirty="0"/>
              <a:t>To set the swipe-to-delete feature on TListView items, set the </a:t>
            </a:r>
            <a:r>
              <a:rPr lang="en-US" b="1" dirty="0"/>
              <a:t>CanSwipeDelete</a:t>
            </a:r>
            <a:r>
              <a:rPr lang="en-US" dirty="0"/>
              <a:t> property to </a:t>
            </a:r>
            <a:r>
              <a:rPr lang="en-US" b="1" dirty="0"/>
              <a:t>True</a:t>
            </a:r>
            <a:r>
              <a:rPr lang="en-US" dirty="0" smtClean="0"/>
              <a:t>.</a:t>
            </a:r>
            <a:endParaRPr lang="en-US" dirty="0"/>
          </a:p>
        </p:txBody>
      </p:sp>
    </p:spTree>
    <p:extLst>
      <p:ext uri="{BB962C8B-B14F-4D97-AF65-F5344CB8AC3E}">
        <p14:creationId xmlns:p14="http://schemas.microsoft.com/office/powerpoint/2010/main" val="362904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10430292" cy="1020762"/>
          </a:xfrm>
        </p:spPr>
        <p:txBody>
          <a:bodyPr/>
          <a:lstStyle/>
          <a:p>
            <a:r>
              <a:rPr lang="en-US" dirty="0" err="1" smtClean="0"/>
              <a:t>LiveBindings</a:t>
            </a:r>
            <a:r>
              <a:rPr lang="en-US" dirty="0" smtClean="0"/>
              <a:t> and the </a:t>
            </a:r>
            <a:r>
              <a:rPr lang="en-US" dirty="0" err="1" smtClean="0"/>
              <a:t>LiveBindings</a:t>
            </a:r>
            <a:r>
              <a:rPr lang="en-US" dirty="0" smtClean="0"/>
              <a:t> Designer</a:t>
            </a:r>
            <a:endParaRPr lang="en-US" dirty="0"/>
          </a:p>
        </p:txBody>
      </p:sp>
      <p:sp>
        <p:nvSpPr>
          <p:cNvPr id="3" name="Content Placeholder 2"/>
          <p:cNvSpPr>
            <a:spLocks noGrp="1"/>
          </p:cNvSpPr>
          <p:nvPr>
            <p:ph idx="1"/>
          </p:nvPr>
        </p:nvSpPr>
        <p:spPr/>
        <p:txBody>
          <a:bodyPr>
            <a:normAutofit fontScale="92500" lnSpcReduction="20000"/>
          </a:bodyPr>
          <a:lstStyle/>
          <a:p>
            <a:r>
              <a:rPr lang="en-US" dirty="0"/>
              <a:t>LiveBindings is a data-binding feature supported by the </a:t>
            </a:r>
            <a:r>
              <a:rPr lang="en-US" dirty="0" err="1"/>
              <a:t>FireMonkey</a:t>
            </a:r>
            <a:r>
              <a:rPr lang="en-US" dirty="0"/>
              <a:t> </a:t>
            </a:r>
            <a:r>
              <a:rPr lang="en-US" dirty="0" smtClean="0"/>
              <a:t>framework</a:t>
            </a:r>
          </a:p>
          <a:p>
            <a:r>
              <a:rPr lang="en-US" dirty="0"/>
              <a:t>The </a:t>
            </a:r>
            <a:r>
              <a:rPr lang="en-US" b="1" dirty="0"/>
              <a:t>primary way</a:t>
            </a:r>
            <a:r>
              <a:rPr lang="en-US" dirty="0"/>
              <a:t> to create bindings is using the LiveBindings Designer. The Designer can only create </a:t>
            </a:r>
            <a:r>
              <a:rPr lang="en-US" dirty="0" err="1"/>
              <a:t>QuickBindings</a:t>
            </a:r>
            <a:r>
              <a:rPr lang="en-US" dirty="0"/>
              <a:t> components. </a:t>
            </a:r>
            <a:endParaRPr lang="en-US" dirty="0" smtClean="0"/>
          </a:p>
          <a:p>
            <a:r>
              <a:rPr lang="en-US" dirty="0" smtClean="0"/>
              <a:t>There </a:t>
            </a:r>
            <a:r>
              <a:rPr lang="en-US" dirty="0"/>
              <a:t>is a </a:t>
            </a:r>
            <a:r>
              <a:rPr lang="en-US" b="1" dirty="0"/>
              <a:t>second way</a:t>
            </a:r>
            <a:r>
              <a:rPr lang="en-US" dirty="0"/>
              <a:t> to create such bindings, using the LiveBindings Wizard. It also only creates </a:t>
            </a:r>
            <a:r>
              <a:rPr lang="en-US" dirty="0" err="1"/>
              <a:t>QuickBinding</a:t>
            </a:r>
            <a:r>
              <a:rPr lang="en-US" dirty="0"/>
              <a:t> components.</a:t>
            </a:r>
          </a:p>
          <a:p>
            <a:r>
              <a:rPr lang="en-US" dirty="0"/>
              <a:t>The LiveBindings Designer uses </a:t>
            </a:r>
            <a:r>
              <a:rPr lang="en-US" dirty="0" err="1"/>
              <a:t>QuickBindings</a:t>
            </a:r>
            <a:r>
              <a:rPr lang="en-US" dirty="0"/>
              <a:t> to create this type of bindings (which is also reflected in the wizard):</a:t>
            </a:r>
          </a:p>
          <a:p>
            <a:pPr lvl="1"/>
            <a:r>
              <a:rPr lang="en-US" dirty="0"/>
              <a:t>Link a control such as TEdit to a field in a data source</a:t>
            </a:r>
          </a:p>
          <a:p>
            <a:pPr lvl="1"/>
            <a:r>
              <a:rPr lang="en-US" dirty="0"/>
              <a:t>Link a control such as a TGrid to a data source</a:t>
            </a:r>
          </a:p>
          <a:p>
            <a:pPr lvl="1"/>
            <a:r>
              <a:rPr lang="en-US" dirty="0"/>
              <a:t>Link a control such as TEdit to a component property (such a TLabel.Text)</a:t>
            </a:r>
          </a:p>
          <a:p>
            <a:pPr lvl="1"/>
            <a:r>
              <a:rPr lang="en-US" dirty="0"/>
              <a:t>Link a component property to a field in a data </a:t>
            </a:r>
            <a:r>
              <a:rPr lang="en-US" dirty="0" smtClean="0"/>
              <a:t>source</a:t>
            </a:r>
          </a:p>
          <a:p>
            <a:r>
              <a:rPr lang="en-US" dirty="0" smtClean="0"/>
              <a:t>You can save </a:t>
            </a:r>
            <a:r>
              <a:rPr lang="en-US" dirty="0" err="1" smtClean="0"/>
              <a:t>LiveBindings</a:t>
            </a:r>
            <a:r>
              <a:rPr lang="en-US" dirty="0" smtClean="0"/>
              <a:t> Diagram as an Image</a:t>
            </a:r>
          </a:p>
        </p:txBody>
      </p:sp>
    </p:spTree>
    <p:extLst>
      <p:ext uri="{BB962C8B-B14F-4D97-AF65-F5344CB8AC3E}">
        <p14:creationId xmlns:p14="http://schemas.microsoft.com/office/powerpoint/2010/main" val="325112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LiveBindings</a:t>
            </a:r>
            <a:r>
              <a:rPr lang="en-US" dirty="0" smtClean="0"/>
              <a:t> Wizard</a:t>
            </a:r>
            <a:endParaRPr lang="en-US" dirty="0"/>
          </a:p>
        </p:txBody>
      </p:sp>
      <p:sp>
        <p:nvSpPr>
          <p:cNvPr id="3" name="Content Placeholder 2"/>
          <p:cNvSpPr>
            <a:spLocks noGrp="1"/>
          </p:cNvSpPr>
          <p:nvPr>
            <p:ph idx="1"/>
          </p:nvPr>
        </p:nvSpPr>
        <p:spPr/>
        <p:txBody>
          <a:bodyPr>
            <a:normAutofit fontScale="92500"/>
          </a:bodyPr>
          <a:lstStyle/>
          <a:p>
            <a:r>
              <a:rPr lang="en-US" dirty="0"/>
              <a:t>Tools | Options | </a:t>
            </a:r>
            <a:r>
              <a:rPr lang="en-US" dirty="0" err="1"/>
              <a:t>LiveBindings</a:t>
            </a:r>
            <a:r>
              <a:rPr lang="en-US" dirty="0"/>
              <a:t> – to display the </a:t>
            </a:r>
            <a:r>
              <a:rPr lang="en-US" dirty="0" err="1"/>
              <a:t>LiveBindings</a:t>
            </a:r>
            <a:r>
              <a:rPr lang="en-US" dirty="0"/>
              <a:t> Wizard in the context </a:t>
            </a:r>
            <a:r>
              <a:rPr lang="en-US" dirty="0" smtClean="0"/>
              <a:t>menu</a:t>
            </a:r>
          </a:p>
          <a:p>
            <a:r>
              <a:rPr lang="en-US" dirty="0"/>
              <a:t>The context-sensitive </a:t>
            </a:r>
            <a:r>
              <a:rPr lang="en-US" dirty="0" err="1"/>
              <a:t>LiveBindings</a:t>
            </a:r>
            <a:r>
              <a:rPr lang="en-US" dirty="0"/>
              <a:t> Wizard is </a:t>
            </a:r>
            <a:r>
              <a:rPr lang="en-US" dirty="0" err="1"/>
              <a:t>invokable</a:t>
            </a:r>
            <a:r>
              <a:rPr lang="en-US" dirty="0"/>
              <a:t> through the right-click menu on a form or on any control on that form. Depending on your selection of binding tasks in the first wizard page, one or more of the wizard pages described below are accessible for you in the </a:t>
            </a:r>
            <a:r>
              <a:rPr lang="en-US" dirty="0" err="1"/>
              <a:t>LiveBindings</a:t>
            </a:r>
            <a:r>
              <a:rPr lang="en-US" dirty="0"/>
              <a:t> Wizard</a:t>
            </a:r>
            <a:r>
              <a:rPr lang="en-US" dirty="0" smtClean="0"/>
              <a:t>.</a:t>
            </a:r>
          </a:p>
          <a:p>
            <a:pPr lvl="1"/>
            <a:r>
              <a:rPr lang="en-US" dirty="0" smtClean="0"/>
              <a:t>Binding Task Page</a:t>
            </a:r>
          </a:p>
          <a:p>
            <a:pPr lvl="1"/>
            <a:r>
              <a:rPr lang="en-US" dirty="0" smtClean="0"/>
              <a:t>Data Source Page</a:t>
            </a:r>
          </a:p>
          <a:p>
            <a:pPr lvl="1"/>
            <a:r>
              <a:rPr lang="en-US" dirty="0" smtClean="0"/>
              <a:t>Field Page</a:t>
            </a:r>
          </a:p>
          <a:p>
            <a:pPr lvl="1"/>
            <a:r>
              <a:rPr lang="en-US" dirty="0" smtClean="0"/>
              <a:t>Options Page</a:t>
            </a:r>
          </a:p>
          <a:p>
            <a:pPr lvl="1"/>
            <a:r>
              <a:rPr lang="en-US" dirty="0" smtClean="0"/>
              <a:t>Component Property Page</a:t>
            </a:r>
          </a:p>
          <a:p>
            <a:pPr lvl="1"/>
            <a:r>
              <a:rPr lang="en-US" smtClean="0"/>
              <a:t>Control Page</a:t>
            </a:r>
            <a:endParaRPr lang="en-US" dirty="0"/>
          </a:p>
          <a:p>
            <a:endParaRPr lang="en-US" dirty="0"/>
          </a:p>
        </p:txBody>
      </p:sp>
    </p:spTree>
    <p:extLst>
      <p:ext uri="{BB962C8B-B14F-4D97-AF65-F5344CB8AC3E}">
        <p14:creationId xmlns:p14="http://schemas.microsoft.com/office/powerpoint/2010/main" val="165782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PrototypeBindSource</a:t>
            </a:r>
            <a:endParaRPr lang="en-US" dirty="0"/>
          </a:p>
        </p:txBody>
      </p:sp>
      <p:sp>
        <p:nvSpPr>
          <p:cNvPr id="3" name="Content Placeholder 2"/>
          <p:cNvSpPr>
            <a:spLocks noGrp="1"/>
          </p:cNvSpPr>
          <p:nvPr>
            <p:ph idx="1"/>
          </p:nvPr>
        </p:nvSpPr>
        <p:spPr/>
        <p:txBody>
          <a:bodyPr>
            <a:normAutofit lnSpcReduction="10000"/>
          </a:bodyPr>
          <a:lstStyle/>
          <a:p>
            <a:r>
              <a:rPr lang="en-US" dirty="0"/>
              <a:t>When designing applications that make use of the LiveBindings framework, you can use </a:t>
            </a:r>
            <a:r>
              <a:rPr lang="en-US" dirty="0" err="1"/>
              <a:t>a</a:t>
            </a:r>
            <a:r>
              <a:rPr lang="en-US" b="1" dirty="0" err="1"/>
              <a:t>TPrototypeBindSource</a:t>
            </a:r>
            <a:r>
              <a:rPr lang="en-US" dirty="0"/>
              <a:t> component readily available in the Tool Palette to generate sample data for your bindings</a:t>
            </a:r>
            <a:r>
              <a:rPr lang="en-US" dirty="0" smtClean="0"/>
              <a:t>.</a:t>
            </a:r>
          </a:p>
          <a:p>
            <a:r>
              <a:rPr lang="en-US" dirty="0" smtClean="0"/>
              <a:t>Properties</a:t>
            </a:r>
          </a:p>
          <a:p>
            <a:pPr lvl="1"/>
            <a:r>
              <a:rPr lang="en-US" dirty="0" err="1" smtClean="0"/>
              <a:t>AutoActivate</a:t>
            </a:r>
            <a:endParaRPr lang="en-US" dirty="0" smtClean="0"/>
          </a:p>
          <a:p>
            <a:pPr lvl="1"/>
            <a:r>
              <a:rPr lang="en-US" dirty="0" err="1" smtClean="0"/>
              <a:t>AutoEdit</a:t>
            </a:r>
            <a:endParaRPr lang="en-US" dirty="0" smtClean="0"/>
          </a:p>
          <a:p>
            <a:pPr lvl="1"/>
            <a:r>
              <a:rPr lang="en-US" dirty="0" err="1" smtClean="0"/>
              <a:t>AutoPost</a:t>
            </a:r>
            <a:endParaRPr lang="en-US" dirty="0" smtClean="0"/>
          </a:p>
          <a:p>
            <a:r>
              <a:rPr lang="en-US" dirty="0" smtClean="0"/>
              <a:t>Right-Mouse click context menu</a:t>
            </a:r>
          </a:p>
          <a:p>
            <a:pPr lvl="1"/>
            <a:r>
              <a:rPr lang="en-US" dirty="0" smtClean="0"/>
              <a:t>Add fields and their types</a:t>
            </a:r>
          </a:p>
          <a:p>
            <a:pPr lvl="1"/>
            <a:r>
              <a:rPr lang="en-US" dirty="0" smtClean="0"/>
              <a:t>Add Navigator</a:t>
            </a:r>
          </a:p>
        </p:txBody>
      </p:sp>
      <p:pic>
        <p:nvPicPr>
          <p:cNvPr id="4" name="Picture 3"/>
          <p:cNvPicPr>
            <a:picLocks noChangeAspect="1"/>
          </p:cNvPicPr>
          <p:nvPr/>
        </p:nvPicPr>
        <p:blipFill>
          <a:blip r:embed="rId2"/>
          <a:stretch>
            <a:fillRect/>
          </a:stretch>
        </p:blipFill>
        <p:spPr>
          <a:xfrm>
            <a:off x="8845334" y="2973860"/>
            <a:ext cx="2694589" cy="3632758"/>
          </a:xfrm>
          <a:prstGeom prst="rect">
            <a:avLst/>
          </a:prstGeom>
        </p:spPr>
      </p:pic>
    </p:spTree>
    <p:extLst>
      <p:ext uri="{BB962C8B-B14F-4D97-AF65-F5344CB8AC3E}">
        <p14:creationId xmlns:p14="http://schemas.microsoft.com/office/powerpoint/2010/main" val="204109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Synchronizing Data through LiveBindings</a:t>
            </a:r>
            <a:endParaRPr lang="en-US" dirty="0"/>
          </a:p>
        </p:txBody>
      </p:sp>
      <p:sp>
        <p:nvSpPr>
          <p:cNvPr id="3" name="Content Placeholder 2"/>
          <p:cNvSpPr>
            <a:spLocks noGrp="1"/>
          </p:cNvSpPr>
          <p:nvPr>
            <p:ph idx="1"/>
          </p:nvPr>
        </p:nvSpPr>
        <p:spPr>
          <a:xfrm>
            <a:off x="1522811" y="1905000"/>
            <a:ext cx="10164364" cy="4267200"/>
          </a:xfrm>
        </p:spPr>
        <p:txBody>
          <a:bodyPr>
            <a:normAutofit/>
          </a:bodyPr>
          <a:lstStyle/>
          <a:p>
            <a:r>
              <a:rPr lang="en-US" dirty="0" smtClean="0"/>
              <a:t>Synchronize </a:t>
            </a:r>
            <a:r>
              <a:rPr lang="en-US" dirty="0"/>
              <a:t>data </a:t>
            </a:r>
            <a:r>
              <a:rPr lang="en-US" dirty="0" smtClean="0"/>
              <a:t>using </a:t>
            </a:r>
            <a:r>
              <a:rPr lang="en-US" dirty="0"/>
              <a:t>the </a:t>
            </a:r>
            <a:r>
              <a:rPr lang="en-US" b="1" dirty="0"/>
              <a:t>Synch</a:t>
            </a:r>
            <a:r>
              <a:rPr lang="en-US" dirty="0"/>
              <a:t> and </a:t>
            </a:r>
            <a:r>
              <a:rPr lang="en-US" b="1" dirty="0"/>
              <a:t>*</a:t>
            </a:r>
            <a:r>
              <a:rPr lang="en-US" dirty="0"/>
              <a:t> properties of certain components within the </a:t>
            </a:r>
            <a:r>
              <a:rPr lang="en-US" dirty="0" err="1"/>
              <a:t>LiveBindings</a:t>
            </a:r>
            <a:r>
              <a:rPr lang="en-US" dirty="0"/>
              <a:t> Designer.</a:t>
            </a:r>
          </a:p>
          <a:p>
            <a:r>
              <a:rPr lang="en-US" dirty="0" smtClean="0"/>
              <a:t>On a </a:t>
            </a:r>
            <a:r>
              <a:rPr lang="en-US" dirty="0"/>
              <a:t>main form, drop these components:</a:t>
            </a:r>
          </a:p>
          <a:p>
            <a:pPr lvl="1"/>
            <a:r>
              <a:rPr lang="en-US" dirty="0" err="1"/>
              <a:t>TPrototypeBindSource</a:t>
            </a:r>
            <a:r>
              <a:rPr lang="en-US" dirty="0"/>
              <a:t> -- will provide the sample data.</a:t>
            </a:r>
          </a:p>
          <a:p>
            <a:pPr lvl="1"/>
            <a:r>
              <a:rPr lang="en-US" dirty="0" err="1"/>
              <a:t>TBindNavigator</a:t>
            </a:r>
            <a:r>
              <a:rPr lang="en-US" dirty="0"/>
              <a:t> -- will provide navigation functionality for the sample data.</a:t>
            </a:r>
          </a:p>
          <a:p>
            <a:pPr lvl="1"/>
            <a:r>
              <a:rPr lang="en-US" dirty="0"/>
              <a:t>TListBox -- will display some information (for instance names of alpha colors).</a:t>
            </a:r>
          </a:p>
          <a:p>
            <a:pPr lvl="1"/>
            <a:r>
              <a:rPr lang="en-US" dirty="0" err="1"/>
              <a:t>TStringGrid</a:t>
            </a:r>
            <a:r>
              <a:rPr lang="en-US" dirty="0"/>
              <a:t> -- will display all information about the sample data.</a:t>
            </a:r>
          </a:p>
          <a:p>
            <a:pPr lvl="2"/>
            <a:r>
              <a:rPr lang="en-US" dirty="0" smtClean="0"/>
              <a:t>In the Object Inspector set </a:t>
            </a:r>
            <a:r>
              <a:rPr lang="en-US" dirty="0"/>
              <a:t>the </a:t>
            </a:r>
            <a:r>
              <a:rPr lang="en-US" dirty="0" err="1"/>
              <a:t>Options.goEditing</a:t>
            </a:r>
            <a:r>
              <a:rPr lang="en-US" dirty="0"/>
              <a:t> property to True. This allows for editing of the items directly into the string grid.</a:t>
            </a:r>
          </a:p>
          <a:p>
            <a:endParaRPr lang="en-US" dirty="0"/>
          </a:p>
        </p:txBody>
      </p:sp>
      <p:pic>
        <p:nvPicPr>
          <p:cNvPr id="2050" name="Picture 2" descr="LBSync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0476" y="4943475"/>
            <a:ext cx="548640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81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0" y="274638"/>
            <a:ext cx="10669189" cy="1020762"/>
          </a:xfrm>
        </p:spPr>
        <p:txBody>
          <a:bodyPr>
            <a:normAutofit/>
          </a:bodyPr>
          <a:lstStyle/>
          <a:p>
            <a:r>
              <a:rPr lang="en-US" sz="3000" dirty="0" err="1" smtClean="0"/>
              <a:t>ListBox</a:t>
            </a:r>
            <a:r>
              <a:rPr lang="en-US" sz="3000" dirty="0" smtClean="0"/>
              <a:t>, </a:t>
            </a:r>
            <a:r>
              <a:rPr lang="en-US" sz="3000" dirty="0" err="1" smtClean="0"/>
              <a:t>ListView</a:t>
            </a:r>
            <a:r>
              <a:rPr lang="en-US" sz="3000" dirty="0"/>
              <a:t> </a:t>
            </a:r>
            <a:r>
              <a:rPr lang="en-US" sz="3000" dirty="0" smtClean="0"/>
              <a:t>&amp; </a:t>
            </a:r>
            <a:r>
              <a:rPr lang="en-US" sz="3000" dirty="0" err="1" smtClean="0"/>
              <a:t>PrototypeBindSource</a:t>
            </a:r>
            <a:r>
              <a:rPr lang="en-US" sz="3000" dirty="0" smtClean="0"/>
              <a:t> Samples</a:t>
            </a:r>
            <a:endParaRPr lang="en-US" sz="3000" dirty="0"/>
          </a:p>
        </p:txBody>
      </p:sp>
      <p:sp>
        <p:nvSpPr>
          <p:cNvPr id="3" name="Content Placeholder 2"/>
          <p:cNvSpPr>
            <a:spLocks noGrp="1"/>
          </p:cNvSpPr>
          <p:nvPr>
            <p:ph idx="1"/>
          </p:nvPr>
        </p:nvSpPr>
        <p:spPr>
          <a:xfrm>
            <a:off x="1522810" y="1905000"/>
            <a:ext cx="10339675" cy="4267200"/>
          </a:xfrm>
        </p:spPr>
        <p:txBody>
          <a:bodyPr>
            <a:normAutofit/>
          </a:bodyPr>
          <a:lstStyle/>
          <a:p>
            <a:r>
              <a:rPr lang="en-US" dirty="0" smtClean="0"/>
              <a:t>Folders</a:t>
            </a:r>
          </a:p>
          <a:p>
            <a:pPr lvl="1"/>
            <a:r>
              <a:rPr lang="en-US" sz="1700" dirty="0" smtClean="0"/>
              <a:t>C</a:t>
            </a:r>
            <a:r>
              <a:rPr lang="en-US" sz="1700" dirty="0"/>
              <a:t>:\Users\Public\Documents\Embarcadero\Studio\14.0\Samples\CPP\Mobile Samples\User </a:t>
            </a:r>
            <a:r>
              <a:rPr lang="en-US" sz="1700" dirty="0" smtClean="0"/>
              <a:t>Interface</a:t>
            </a:r>
          </a:p>
          <a:p>
            <a:pPr lvl="1"/>
            <a:r>
              <a:rPr lang="en-US" sz="1700" dirty="0"/>
              <a:t>C:\Users\Public\Documents\Embarcadero\Studio\14.0\Samples\Object Pascal\Mobile Samples\User Interface</a:t>
            </a:r>
            <a:endParaRPr lang="en-US" sz="1700" dirty="0" smtClean="0"/>
          </a:p>
          <a:p>
            <a:r>
              <a:rPr lang="en-US" dirty="0" err="1" smtClean="0"/>
              <a:t>ListBox</a:t>
            </a:r>
            <a:endParaRPr lang="en-US" dirty="0" smtClean="0"/>
          </a:p>
          <a:p>
            <a:pPr lvl="1"/>
            <a:r>
              <a:rPr lang="en-US" dirty="0" smtClean="0"/>
              <a:t>Settings Project – </a:t>
            </a:r>
            <a:r>
              <a:rPr lang="en-US" dirty="0" err="1" smtClean="0"/>
              <a:t>SettingsDemo</a:t>
            </a:r>
            <a:endParaRPr lang="en-US" dirty="0" smtClean="0"/>
          </a:p>
          <a:p>
            <a:r>
              <a:rPr lang="en-US" dirty="0" err="1" smtClean="0"/>
              <a:t>ListView</a:t>
            </a:r>
            <a:r>
              <a:rPr lang="en-US" dirty="0" smtClean="0"/>
              <a:t> &amp; </a:t>
            </a:r>
            <a:r>
              <a:rPr lang="en-US" dirty="0" err="1" smtClean="0"/>
              <a:t>PrototypeBindSource</a:t>
            </a:r>
            <a:endParaRPr lang="en-US" dirty="0" smtClean="0"/>
          </a:p>
          <a:p>
            <a:pPr lvl="1"/>
            <a:r>
              <a:rPr lang="en-US" dirty="0" err="1" smtClean="0"/>
              <a:t>ListViewCheckListProject</a:t>
            </a:r>
            <a:endParaRPr lang="en-US" dirty="0" smtClean="0"/>
          </a:p>
          <a:p>
            <a:pPr lvl="1"/>
            <a:r>
              <a:rPr lang="en-US" dirty="0" err="1" smtClean="0"/>
              <a:t>SimpleListView</a:t>
            </a:r>
            <a:endParaRPr lang="en-US" dirty="0" smtClean="0"/>
          </a:p>
        </p:txBody>
      </p:sp>
    </p:spTree>
    <p:extLst>
      <p:ext uri="{BB962C8B-B14F-4D97-AF65-F5344CB8AC3E}">
        <p14:creationId xmlns:p14="http://schemas.microsoft.com/office/powerpoint/2010/main" val="53586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0" y="274638"/>
            <a:ext cx="10389103" cy="1020762"/>
          </a:xfrm>
        </p:spPr>
        <p:txBody>
          <a:bodyPr/>
          <a:lstStyle/>
          <a:p>
            <a:r>
              <a:rPr lang="en-US" dirty="0" smtClean="0"/>
              <a:t>Next Steps </a:t>
            </a:r>
            <a:r>
              <a:rPr lang="en-US" smtClean="0"/>
              <a:t>for our </a:t>
            </a:r>
            <a:r>
              <a:rPr lang="en-US" dirty="0" smtClean="0"/>
              <a:t>Business Mobile App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Add a </a:t>
            </a:r>
            <a:r>
              <a:rPr lang="en-US" dirty="0" err="1" smtClean="0"/>
              <a:t>PrototypeBindSource</a:t>
            </a:r>
            <a:r>
              <a:rPr lang="en-US" dirty="0" smtClean="0"/>
              <a:t> for Customer data</a:t>
            </a:r>
          </a:p>
          <a:p>
            <a:r>
              <a:rPr lang="en-US" dirty="0" smtClean="0"/>
              <a:t>Add </a:t>
            </a:r>
            <a:r>
              <a:rPr lang="en-US" dirty="0" err="1" smtClean="0"/>
              <a:t>ListView</a:t>
            </a:r>
            <a:r>
              <a:rPr lang="en-US" dirty="0" smtClean="0"/>
              <a:t> to Customer tab item</a:t>
            </a:r>
          </a:p>
          <a:p>
            <a:r>
              <a:rPr lang="en-US" dirty="0" smtClean="0"/>
              <a:t>Set “CanSwipeDelete” property</a:t>
            </a:r>
          </a:p>
          <a:p>
            <a:r>
              <a:rPr lang="en-US" dirty="0" smtClean="0"/>
              <a:t>Bind </a:t>
            </a:r>
            <a:r>
              <a:rPr lang="en-US" dirty="0" err="1" smtClean="0"/>
              <a:t>PrototypeBindSource</a:t>
            </a:r>
            <a:r>
              <a:rPr lang="en-US" dirty="0" smtClean="0"/>
              <a:t> data to the </a:t>
            </a:r>
            <a:r>
              <a:rPr lang="en-US" dirty="0" err="1" smtClean="0"/>
              <a:t>ListView</a:t>
            </a:r>
            <a:endParaRPr lang="en-US" dirty="0" smtClean="0"/>
          </a:p>
          <a:p>
            <a:r>
              <a:rPr lang="en-US" dirty="0" smtClean="0"/>
              <a:t>Add a </a:t>
            </a:r>
            <a:r>
              <a:rPr lang="en-US" dirty="0" err="1" smtClean="0"/>
              <a:t>ListBox</a:t>
            </a:r>
            <a:r>
              <a:rPr lang="en-US" dirty="0" smtClean="0"/>
              <a:t> to the Settings tab item</a:t>
            </a:r>
          </a:p>
          <a:p>
            <a:pPr lvl="1"/>
            <a:r>
              <a:rPr lang="en-US" dirty="0" smtClean="0"/>
              <a:t>Set StyleLookup = </a:t>
            </a:r>
            <a:r>
              <a:rPr lang="en-US" dirty="0" err="1" smtClean="0"/>
              <a:t>transparentlistboxstyle</a:t>
            </a:r>
            <a:endParaRPr lang="en-US" dirty="0"/>
          </a:p>
          <a:p>
            <a:pPr lvl="1"/>
            <a:r>
              <a:rPr lang="en-US" dirty="0" smtClean="0"/>
              <a:t>Set </a:t>
            </a:r>
            <a:r>
              <a:rPr lang="en-US" dirty="0" err="1" smtClean="0"/>
              <a:t>GroupingKind</a:t>
            </a:r>
            <a:r>
              <a:rPr lang="en-US" dirty="0" smtClean="0"/>
              <a:t> = Grouped</a:t>
            </a:r>
          </a:p>
          <a:p>
            <a:r>
              <a:rPr lang="en-US" dirty="0" smtClean="0"/>
              <a:t>Add a </a:t>
            </a:r>
            <a:r>
              <a:rPr lang="en-US" dirty="0" err="1" smtClean="0"/>
              <a:t>TListBoxGroupHeader</a:t>
            </a:r>
            <a:r>
              <a:rPr lang="en-US" dirty="0" smtClean="0"/>
              <a:t> – “Push Notifications”</a:t>
            </a:r>
          </a:p>
          <a:p>
            <a:r>
              <a:rPr lang="en-US" dirty="0" smtClean="0"/>
              <a:t>Add </a:t>
            </a:r>
            <a:r>
              <a:rPr lang="en-US" dirty="0" err="1" smtClean="0"/>
              <a:t>ListBoxItem</a:t>
            </a:r>
            <a:r>
              <a:rPr lang="en-US" dirty="0" smtClean="0"/>
              <a:t> – “Order Shipped” with a </a:t>
            </a:r>
            <a:r>
              <a:rPr lang="en-US" dirty="0" err="1" smtClean="0"/>
              <a:t>TSwitch</a:t>
            </a:r>
            <a:endParaRPr lang="en-US" dirty="0" smtClean="0"/>
          </a:p>
          <a:p>
            <a:r>
              <a:rPr lang="en-US" dirty="0" smtClean="0"/>
              <a:t>Add </a:t>
            </a:r>
            <a:r>
              <a:rPr lang="en-US" dirty="0" err="1" smtClean="0"/>
              <a:t>ListBoxItem</a:t>
            </a:r>
            <a:r>
              <a:rPr lang="en-US" dirty="0" smtClean="0"/>
              <a:t> – “Parts Backordered” with a </a:t>
            </a:r>
            <a:r>
              <a:rPr lang="en-US" dirty="0" err="1" smtClean="0"/>
              <a:t>TSwitch</a:t>
            </a:r>
            <a:endParaRPr lang="en-US" dirty="0" smtClean="0"/>
          </a:p>
          <a:p>
            <a:pPr lvl="1"/>
            <a:endParaRPr lang="en-US" dirty="0"/>
          </a:p>
        </p:txBody>
      </p:sp>
    </p:spTree>
    <p:extLst>
      <p:ext uri="{BB962C8B-B14F-4D97-AF65-F5344CB8AC3E}">
        <p14:creationId xmlns:p14="http://schemas.microsoft.com/office/powerpoint/2010/main" val="12532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Review</a:t>
            </a:r>
            <a:endParaRPr lang="en-US" dirty="0"/>
          </a:p>
        </p:txBody>
      </p:sp>
      <p:sp>
        <p:nvSpPr>
          <p:cNvPr id="3" name="Content Placeholder 2"/>
          <p:cNvSpPr>
            <a:spLocks noGrp="1"/>
          </p:cNvSpPr>
          <p:nvPr>
            <p:ph idx="1"/>
          </p:nvPr>
        </p:nvSpPr>
        <p:spPr>
          <a:xfrm>
            <a:off x="1522810" y="1905000"/>
            <a:ext cx="10249059" cy="4267200"/>
          </a:xfrm>
        </p:spPr>
        <p:txBody>
          <a:bodyPr/>
          <a:lstStyle/>
          <a:p>
            <a:r>
              <a:rPr lang="en-US" dirty="0" smtClean="0"/>
              <a:t>Customize your app using styles</a:t>
            </a:r>
          </a:p>
          <a:p>
            <a:r>
              <a:rPr lang="en-US" dirty="0" smtClean="0"/>
              <a:t>Use TListBox and TListView for grouping data in your UI</a:t>
            </a:r>
          </a:p>
          <a:p>
            <a:r>
              <a:rPr lang="en-US" dirty="0" smtClean="0"/>
              <a:t>Use LiveBindings to connect data to your UI controls</a:t>
            </a:r>
          </a:p>
          <a:p>
            <a:r>
              <a:rPr lang="en-US" dirty="0" smtClean="0"/>
              <a:t>Use </a:t>
            </a:r>
            <a:r>
              <a:rPr lang="en-US" dirty="0" err="1" smtClean="0"/>
              <a:t>PrototypeBindSource</a:t>
            </a:r>
            <a:r>
              <a:rPr lang="en-US" dirty="0" smtClean="0"/>
              <a:t> to view the UI/Data until the database is ready</a:t>
            </a:r>
          </a:p>
          <a:p>
            <a:r>
              <a:rPr lang="en-US" dirty="0" smtClean="0"/>
              <a:t>Continued work on the business mobile app</a:t>
            </a:r>
          </a:p>
          <a:p>
            <a:endParaRPr lang="en-US" dirty="0"/>
          </a:p>
        </p:txBody>
      </p:sp>
    </p:spTree>
    <p:extLst>
      <p:ext uri="{BB962C8B-B14F-4D97-AF65-F5344CB8AC3E}">
        <p14:creationId xmlns:p14="http://schemas.microsoft.com/office/powerpoint/2010/main" val="230991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a:xfrm>
            <a:off x="710119" y="1711277"/>
            <a:ext cx="11226508" cy="4722473"/>
          </a:xfrm>
        </p:spPr>
        <p:txBody>
          <a:bodyPr>
            <a:normAutofit fontScale="70000" lnSpcReduction="20000"/>
          </a:bodyPr>
          <a:lstStyle/>
          <a:p>
            <a:r>
              <a:rPr lang="en-US" dirty="0" smtClean="0"/>
              <a:t>Styles - </a:t>
            </a:r>
            <a:r>
              <a:rPr lang="en-US" dirty="0" err="1" smtClean="0"/>
              <a:t>Docwiki</a:t>
            </a:r>
            <a:endParaRPr lang="en-US" dirty="0" smtClean="0"/>
          </a:p>
          <a:p>
            <a:pPr lvl="1"/>
            <a:r>
              <a:rPr lang="en-US" dirty="0" smtClean="0"/>
              <a:t>http</a:t>
            </a:r>
            <a:r>
              <a:rPr lang="en-US" dirty="0"/>
              <a:t>://</a:t>
            </a:r>
            <a:r>
              <a:rPr lang="en-US" dirty="0" smtClean="0"/>
              <a:t>docwiki.appmethod.com/appmethod/1.14/topics/en/Customizing_FireMonkey_Applications_with_Styles</a:t>
            </a:r>
          </a:p>
          <a:p>
            <a:pPr lvl="1"/>
            <a:r>
              <a:rPr lang="en-US" dirty="0"/>
              <a:t>http://</a:t>
            </a:r>
            <a:r>
              <a:rPr lang="en-US" dirty="0" smtClean="0"/>
              <a:t>docwiki.appmethod.com/appmethod/1.14/topics/en/Applying_FireMonkey_Styles</a:t>
            </a:r>
          </a:p>
          <a:p>
            <a:pPr lvl="1"/>
            <a:r>
              <a:rPr lang="en-US" dirty="0"/>
              <a:t>http://</a:t>
            </a:r>
            <a:r>
              <a:rPr lang="en-US" dirty="0" smtClean="0"/>
              <a:t>docwiki.appmethod.com/appmethod/1.14/topics/en/FireMonkey_Style_Designer</a:t>
            </a:r>
          </a:p>
          <a:p>
            <a:pPr lvl="1"/>
            <a:r>
              <a:rPr lang="en-US" dirty="0" smtClean="0"/>
              <a:t>http</a:t>
            </a:r>
            <a:r>
              <a:rPr lang="en-US" dirty="0"/>
              <a:t>://</a:t>
            </a:r>
            <a:r>
              <a:rPr lang="en-US" dirty="0" smtClean="0"/>
              <a:t>docwiki.appmethod.com/appmethod/1.14/topics/en/Working_with_Native_and_Custom_FireMonkey_Styles</a:t>
            </a:r>
          </a:p>
          <a:p>
            <a:r>
              <a:rPr lang="en-US" dirty="0" err="1" smtClean="0"/>
              <a:t>ListView</a:t>
            </a:r>
            <a:r>
              <a:rPr lang="en-US" dirty="0" smtClean="0"/>
              <a:t> and </a:t>
            </a:r>
            <a:r>
              <a:rPr lang="en-US" dirty="0" err="1" smtClean="0"/>
              <a:t>ListBox</a:t>
            </a:r>
            <a:r>
              <a:rPr lang="en-US" dirty="0" smtClean="0"/>
              <a:t> – </a:t>
            </a:r>
            <a:r>
              <a:rPr lang="en-US" dirty="0" err="1" smtClean="0"/>
              <a:t>Docwiki</a:t>
            </a:r>
            <a:endParaRPr lang="en-US" dirty="0" smtClean="0"/>
          </a:p>
          <a:p>
            <a:pPr lvl="1"/>
            <a:r>
              <a:rPr lang="en-US" dirty="0"/>
              <a:t>http://docwiki.appmethod.com/appmethod/1.14/libraries/en/FMX.ListView.TListView</a:t>
            </a:r>
          </a:p>
          <a:p>
            <a:pPr lvl="1"/>
            <a:r>
              <a:rPr lang="en-US" dirty="0"/>
              <a:t>http://</a:t>
            </a:r>
            <a:r>
              <a:rPr lang="en-US" dirty="0" smtClean="0"/>
              <a:t>docwiki.appmethod.com/appmethod/1.14/libraries/en/FMX.ListView.TListViewItem</a:t>
            </a:r>
          </a:p>
          <a:p>
            <a:pPr lvl="1"/>
            <a:r>
              <a:rPr lang="en-US" dirty="0"/>
              <a:t>http://docwiki.appmethod.com/appmethod/1.14/libraries/en/FMX.ListBox.TListBox</a:t>
            </a:r>
          </a:p>
          <a:p>
            <a:pPr lvl="1"/>
            <a:r>
              <a:rPr lang="en-US" dirty="0" smtClean="0"/>
              <a:t>http</a:t>
            </a:r>
            <a:r>
              <a:rPr lang="en-US" dirty="0"/>
              <a:t>://docwiki.appmethod.com/appmethod/1.14/topics/en/Mobile_Tutorial:_Using_LiveBindings_to_Populate_a_ListView_(iOS_and_Android</a:t>
            </a:r>
            <a:r>
              <a:rPr lang="en-US" dirty="0" smtClean="0"/>
              <a:t>)</a:t>
            </a:r>
          </a:p>
          <a:p>
            <a:r>
              <a:rPr lang="en-US" dirty="0" smtClean="0"/>
              <a:t>LiveBindings and </a:t>
            </a:r>
            <a:r>
              <a:rPr lang="en-US" dirty="0" err="1" smtClean="0"/>
              <a:t>PrototypeBindSource</a:t>
            </a:r>
            <a:endParaRPr lang="en-US" dirty="0" smtClean="0"/>
          </a:p>
          <a:p>
            <a:pPr lvl="1"/>
            <a:r>
              <a:rPr lang="en-US" dirty="0"/>
              <a:t>http://</a:t>
            </a:r>
            <a:r>
              <a:rPr lang="en-US" dirty="0" smtClean="0"/>
              <a:t>docwiki.appmethod.com/appmethod/1.14/topics/en/LiveBindings_Designer</a:t>
            </a:r>
          </a:p>
          <a:p>
            <a:pPr lvl="1"/>
            <a:r>
              <a:rPr lang="en-US" dirty="0"/>
              <a:t>http://</a:t>
            </a:r>
            <a:r>
              <a:rPr lang="en-US" dirty="0" smtClean="0"/>
              <a:t>docwiki.appmethod.com/appmethod/1.14/topics/en/LiveBindings_Wizard</a:t>
            </a:r>
          </a:p>
          <a:p>
            <a:pPr lvl="1"/>
            <a:r>
              <a:rPr lang="en-US" dirty="0"/>
              <a:t>http://</a:t>
            </a:r>
            <a:r>
              <a:rPr lang="en-US" dirty="0" smtClean="0"/>
              <a:t>docwiki.appmethod.com/appmethod/1.14/topics/en/Creating_LiveBindings</a:t>
            </a:r>
          </a:p>
          <a:p>
            <a:r>
              <a:rPr lang="en-US" dirty="0" smtClean="0"/>
              <a:t>Blogs</a:t>
            </a:r>
          </a:p>
          <a:p>
            <a:pPr lvl="1"/>
            <a:r>
              <a:rPr lang="en-US" dirty="0"/>
              <a:t>http://blogs.embarcadero.com</a:t>
            </a:r>
            <a:r>
              <a:rPr lang="en-US" dirty="0" smtClean="0"/>
              <a:t>/</a:t>
            </a:r>
          </a:p>
          <a:p>
            <a:pPr lvl="1"/>
            <a:r>
              <a:rPr lang="en-US" dirty="0" smtClean="0"/>
              <a:t>Jim </a:t>
            </a:r>
            <a:r>
              <a:rPr lang="en-US" dirty="0" err="1" smtClean="0"/>
              <a:t>McKeeth</a:t>
            </a:r>
            <a:r>
              <a:rPr lang="en-US" dirty="0"/>
              <a:t> - http://delphi.org</a:t>
            </a:r>
            <a:r>
              <a:rPr lang="en-US" dirty="0" smtClean="0"/>
              <a:t>/</a:t>
            </a:r>
          </a:p>
          <a:p>
            <a:pPr lvl="1"/>
            <a:r>
              <a:rPr lang="en-US" dirty="0" err="1" smtClean="0"/>
              <a:t>Sarina</a:t>
            </a:r>
            <a:r>
              <a:rPr lang="en-US" dirty="0" smtClean="0"/>
              <a:t> </a:t>
            </a:r>
            <a:r>
              <a:rPr lang="en-US" dirty="0" err="1" smtClean="0"/>
              <a:t>Dupont</a:t>
            </a:r>
            <a:r>
              <a:rPr lang="en-US" dirty="0"/>
              <a:t> - http://blogs.embarcadero.com/sarinadupont</a:t>
            </a:r>
            <a:r>
              <a:rPr lang="en-US" dirty="0" smtClean="0"/>
              <a:t>/</a:t>
            </a:r>
          </a:p>
          <a:p>
            <a:pPr lvl="1"/>
            <a:endParaRPr lang="en-US" dirty="0" smtClean="0"/>
          </a:p>
          <a:p>
            <a:endParaRPr lang="en-US" dirty="0"/>
          </a:p>
        </p:txBody>
      </p:sp>
      <p:sp>
        <p:nvSpPr>
          <p:cNvPr id="4" name="TextBox 3"/>
          <p:cNvSpPr txBox="1"/>
          <p:nvPr/>
        </p:nvSpPr>
        <p:spPr>
          <a:xfrm>
            <a:off x="349216" y="6433750"/>
            <a:ext cx="11178060" cy="338554"/>
          </a:xfrm>
          <a:prstGeom prst="rect">
            <a:avLst/>
          </a:prstGeom>
          <a:noFill/>
        </p:spPr>
        <p:txBody>
          <a:bodyPr wrap="none" rtlCol="0">
            <a:spAutoFit/>
          </a:bodyPr>
          <a:lstStyle/>
          <a:p>
            <a:pPr lvl="1"/>
            <a:r>
              <a:rPr lang="en-US" sz="1600" dirty="0"/>
              <a:t>Note: http://docwiki.appmethod.com/</a:t>
            </a:r>
            <a:r>
              <a:rPr lang="en-US" sz="1600" dirty="0" err="1"/>
              <a:t>appmethod</a:t>
            </a:r>
            <a:r>
              <a:rPr lang="en-US" sz="1600" dirty="0"/>
              <a:t>/1.14/topics/en/... = http://docwiki.embarcadero.com/</a:t>
            </a:r>
            <a:r>
              <a:rPr lang="en-US" sz="1600" dirty="0" err="1"/>
              <a:t>RADStudio</a:t>
            </a:r>
            <a:r>
              <a:rPr lang="en-US" sz="1600" dirty="0"/>
              <a:t>/XE6/en/...</a:t>
            </a:r>
          </a:p>
        </p:txBody>
      </p:sp>
    </p:spTree>
    <p:extLst>
      <p:ext uri="{BB962C8B-B14F-4D97-AF65-F5344CB8AC3E}">
        <p14:creationId xmlns:p14="http://schemas.microsoft.com/office/powerpoint/2010/main" val="1802457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&amp; Next Time</a:t>
            </a:r>
            <a:endParaRPr lang="en-US" dirty="0"/>
          </a:p>
        </p:txBody>
      </p:sp>
      <p:sp>
        <p:nvSpPr>
          <p:cNvPr id="3" name="Content Placeholder 2"/>
          <p:cNvSpPr>
            <a:spLocks noGrp="1"/>
          </p:cNvSpPr>
          <p:nvPr>
            <p:ph idx="1"/>
          </p:nvPr>
        </p:nvSpPr>
        <p:spPr>
          <a:xfrm>
            <a:off x="894946" y="1809345"/>
            <a:ext cx="10880820" cy="4494178"/>
          </a:xfrm>
        </p:spPr>
        <p:txBody>
          <a:bodyPr>
            <a:normAutofit lnSpcReduction="10000"/>
          </a:bodyPr>
          <a:lstStyle/>
          <a:p>
            <a:r>
              <a:rPr lang="en-US" dirty="0" smtClean="0"/>
              <a:t>Create your own apps using Styles, TListBox, TListView, </a:t>
            </a:r>
            <a:r>
              <a:rPr lang="en-US" dirty="0" err="1" smtClean="0"/>
              <a:t>LiveBindings</a:t>
            </a:r>
            <a:r>
              <a:rPr lang="en-US" dirty="0" smtClean="0"/>
              <a:t> and the  </a:t>
            </a:r>
            <a:r>
              <a:rPr lang="en-US" dirty="0" err="1" smtClean="0"/>
              <a:t>PrototypeBindSource</a:t>
            </a:r>
            <a:endParaRPr lang="en-US" dirty="0" smtClean="0"/>
          </a:p>
          <a:p>
            <a:r>
              <a:rPr lang="en-US" dirty="0" smtClean="0"/>
              <a:t>Take a look at more mobile samples and snippets</a:t>
            </a:r>
          </a:p>
          <a:p>
            <a:r>
              <a:rPr lang="en-US" dirty="0" smtClean="0"/>
              <a:t>Explore the </a:t>
            </a:r>
            <a:r>
              <a:rPr lang="en-US" dirty="0" err="1" smtClean="0"/>
              <a:t>Docwiki</a:t>
            </a:r>
            <a:r>
              <a:rPr lang="en-US" dirty="0" smtClean="0"/>
              <a:t> articles and tutorials listed on the Resources page</a:t>
            </a:r>
          </a:p>
          <a:p>
            <a:r>
              <a:rPr lang="en-US" dirty="0" smtClean="0"/>
              <a:t>Continue work on the business mobile app</a:t>
            </a:r>
          </a:p>
          <a:p>
            <a:r>
              <a:rPr lang="en-US" dirty="0" smtClean="0"/>
              <a:t>Lesson 3 – Accessing Local Storage</a:t>
            </a:r>
          </a:p>
          <a:p>
            <a:pPr lvl="1"/>
            <a:r>
              <a:rPr lang="en-US" dirty="0" smtClean="0"/>
              <a:t>Local Storage</a:t>
            </a:r>
          </a:p>
          <a:p>
            <a:pPr lvl="1"/>
            <a:r>
              <a:rPr lang="en-US" dirty="0" err="1" smtClean="0"/>
              <a:t>IniFiles</a:t>
            </a:r>
            <a:endParaRPr lang="en-US" dirty="0" smtClean="0"/>
          </a:p>
          <a:p>
            <a:pPr lvl="1"/>
            <a:r>
              <a:rPr lang="en-US" dirty="0" err="1" smtClean="0"/>
              <a:t>FireDAC</a:t>
            </a:r>
            <a:r>
              <a:rPr lang="en-US" dirty="0" smtClean="0"/>
              <a:t> database access components</a:t>
            </a:r>
          </a:p>
          <a:p>
            <a:pPr lvl="1"/>
            <a:r>
              <a:rPr lang="en-US" dirty="0" err="1" smtClean="0"/>
              <a:t>FDMemTable</a:t>
            </a:r>
            <a:r>
              <a:rPr lang="en-US" dirty="0" smtClean="0"/>
              <a:t> – in memory dataset</a:t>
            </a:r>
          </a:p>
          <a:p>
            <a:pPr lvl="1"/>
            <a:r>
              <a:rPr lang="en-US" smtClean="0"/>
              <a:t>Mobile local SQL </a:t>
            </a:r>
            <a:r>
              <a:rPr lang="en-US" dirty="0" smtClean="0"/>
              <a:t>databases SQLite, </a:t>
            </a:r>
            <a:r>
              <a:rPr lang="en-US" dirty="0" err="1" smtClean="0"/>
              <a:t>IBLite</a:t>
            </a:r>
            <a:r>
              <a:rPr lang="en-US" dirty="0" smtClean="0"/>
              <a:t>, </a:t>
            </a:r>
            <a:r>
              <a:rPr lang="en-US" dirty="0" err="1" smtClean="0"/>
              <a:t>IBToGo</a:t>
            </a:r>
            <a:endParaRPr lang="en-US" dirty="0" smtClean="0"/>
          </a:p>
          <a:p>
            <a:pPr lvl="1"/>
            <a:endParaRPr lang="en-US" dirty="0"/>
          </a:p>
          <a:p>
            <a:endParaRPr lang="en-US" dirty="0"/>
          </a:p>
        </p:txBody>
      </p:sp>
      <p:sp>
        <p:nvSpPr>
          <p:cNvPr id="4" name="TextBox 3"/>
          <p:cNvSpPr txBox="1"/>
          <p:nvPr/>
        </p:nvSpPr>
        <p:spPr>
          <a:xfrm>
            <a:off x="597706" y="6303523"/>
            <a:ext cx="11178060" cy="338554"/>
          </a:xfrm>
          <a:prstGeom prst="rect">
            <a:avLst/>
          </a:prstGeom>
          <a:noFill/>
        </p:spPr>
        <p:txBody>
          <a:bodyPr wrap="none" rtlCol="0">
            <a:spAutoFit/>
          </a:bodyPr>
          <a:lstStyle/>
          <a:p>
            <a:pPr lvl="1"/>
            <a:r>
              <a:rPr lang="en-US" sz="1600" dirty="0"/>
              <a:t>Note: http://docwiki.appmethod.com/</a:t>
            </a:r>
            <a:r>
              <a:rPr lang="en-US" sz="1600" dirty="0" err="1"/>
              <a:t>appmethod</a:t>
            </a:r>
            <a:r>
              <a:rPr lang="en-US" sz="1600" dirty="0"/>
              <a:t>/1.14/topics/en/... = http://docwiki.embarcadero.com/</a:t>
            </a:r>
            <a:r>
              <a:rPr lang="en-US" sz="1600" dirty="0" err="1"/>
              <a:t>RADStudio</a:t>
            </a:r>
            <a:r>
              <a:rPr lang="en-US" sz="1600" dirty="0"/>
              <a:t>/XE6/en/...</a:t>
            </a:r>
          </a:p>
        </p:txBody>
      </p:sp>
    </p:spTree>
    <p:extLst>
      <p:ext uri="{BB962C8B-B14F-4D97-AF65-F5344CB8AC3E}">
        <p14:creationId xmlns:p14="http://schemas.microsoft.com/office/powerpoint/2010/main" val="214586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Mobile App Development</a:t>
            </a:r>
            <a:endParaRPr lang="en-US" dirty="0"/>
          </a:p>
        </p:txBody>
      </p:sp>
      <p:sp>
        <p:nvSpPr>
          <p:cNvPr id="4" name="Content Placeholder 3"/>
          <p:cNvSpPr>
            <a:spLocks noGrp="1"/>
          </p:cNvSpPr>
          <p:nvPr>
            <p:ph idx="1"/>
          </p:nvPr>
        </p:nvSpPr>
        <p:spPr>
          <a:xfrm>
            <a:off x="1522810" y="1905000"/>
            <a:ext cx="10092016" cy="3284838"/>
          </a:xfrm>
        </p:spPr>
        <p:txBody>
          <a:bodyPr>
            <a:normAutofit/>
          </a:bodyPr>
          <a:lstStyle/>
          <a:p>
            <a:r>
              <a:rPr lang="en-US" dirty="0" smtClean="0">
                <a:solidFill>
                  <a:schemeClr val="bg1">
                    <a:lumMod val="50000"/>
                    <a:lumOff val="50000"/>
                  </a:schemeClr>
                </a:solidFill>
              </a:rPr>
              <a:t>Lesson </a:t>
            </a:r>
            <a:r>
              <a:rPr lang="en-US" dirty="0">
                <a:solidFill>
                  <a:schemeClr val="bg1">
                    <a:lumMod val="50000"/>
                    <a:lumOff val="50000"/>
                  </a:schemeClr>
                </a:solidFill>
              </a:rPr>
              <a:t>1 – </a:t>
            </a:r>
            <a:r>
              <a:rPr lang="en-US" dirty="0" smtClean="0">
                <a:solidFill>
                  <a:schemeClr val="bg1">
                    <a:lumMod val="50000"/>
                    <a:lumOff val="50000"/>
                  </a:schemeClr>
                </a:solidFill>
              </a:rPr>
              <a:t>Hello </a:t>
            </a:r>
            <a:r>
              <a:rPr lang="en-US" dirty="0">
                <a:solidFill>
                  <a:schemeClr val="bg1">
                    <a:lumMod val="50000"/>
                    <a:lumOff val="50000"/>
                  </a:schemeClr>
                </a:solidFill>
              </a:rPr>
              <a:t>World</a:t>
            </a:r>
            <a:r>
              <a:rPr lang="en-US" dirty="0" smtClean="0">
                <a:solidFill>
                  <a:schemeClr val="bg1">
                    <a:lumMod val="50000"/>
                    <a:lumOff val="50000"/>
                  </a:schemeClr>
                </a:solidFill>
              </a:rPr>
              <a:t>! </a:t>
            </a:r>
            <a:r>
              <a:rPr lang="en-US" dirty="0">
                <a:solidFill>
                  <a:schemeClr val="bg1">
                    <a:lumMod val="50000"/>
                    <a:lumOff val="50000"/>
                  </a:schemeClr>
                </a:solidFill>
              </a:rPr>
              <a:t>My First Multi-Device </a:t>
            </a:r>
            <a:r>
              <a:rPr lang="en-US" dirty="0" smtClean="0">
                <a:solidFill>
                  <a:schemeClr val="bg1">
                    <a:lumMod val="50000"/>
                    <a:lumOff val="50000"/>
                  </a:schemeClr>
                </a:solidFill>
              </a:rPr>
              <a:t>App</a:t>
            </a:r>
          </a:p>
          <a:p>
            <a:r>
              <a:rPr lang="en-US" b="1" dirty="0" smtClean="0"/>
              <a:t>Lesson </a:t>
            </a:r>
            <a:r>
              <a:rPr lang="en-US" b="1" dirty="0"/>
              <a:t>2 </a:t>
            </a:r>
            <a:r>
              <a:rPr lang="en-US" b="1" dirty="0" smtClean="0"/>
              <a:t>– Turning </a:t>
            </a:r>
            <a:r>
              <a:rPr lang="en-US" b="1" dirty="0"/>
              <a:t>up the Style and Data</a:t>
            </a:r>
            <a:r>
              <a:rPr lang="en-US" b="1" dirty="0" smtClean="0"/>
              <a:t>!</a:t>
            </a:r>
          </a:p>
          <a:p>
            <a:r>
              <a:rPr lang="en-US" dirty="0" smtClean="0"/>
              <a:t>Lesson 3 – Accessing </a:t>
            </a:r>
            <a:r>
              <a:rPr lang="en-US" dirty="0"/>
              <a:t>Local </a:t>
            </a:r>
            <a:r>
              <a:rPr lang="en-US" dirty="0" smtClean="0"/>
              <a:t>Storage</a:t>
            </a:r>
          </a:p>
          <a:p>
            <a:r>
              <a:rPr lang="en-US" dirty="0" smtClean="0"/>
              <a:t>Lesson </a:t>
            </a:r>
            <a:r>
              <a:rPr lang="en-US" dirty="0"/>
              <a:t>4 </a:t>
            </a:r>
            <a:r>
              <a:rPr lang="en-US" dirty="0" smtClean="0"/>
              <a:t>– Building Multi-tier</a:t>
            </a:r>
            <a:r>
              <a:rPr lang="en-US" dirty="0"/>
              <a:t>, Multi-device </a:t>
            </a:r>
            <a:r>
              <a:rPr lang="en-US" dirty="0" smtClean="0"/>
              <a:t>Apps</a:t>
            </a:r>
          </a:p>
          <a:p>
            <a:r>
              <a:rPr lang="en-US" dirty="0" smtClean="0"/>
              <a:t>Lesson </a:t>
            </a:r>
            <a:r>
              <a:rPr lang="en-US" dirty="0"/>
              <a:t>5 </a:t>
            </a:r>
            <a:r>
              <a:rPr lang="en-US" dirty="0" smtClean="0"/>
              <a:t>– Connecting </a:t>
            </a:r>
            <a:r>
              <a:rPr lang="en-US" dirty="0"/>
              <a:t>Mobile and </a:t>
            </a:r>
            <a:r>
              <a:rPr lang="en-US" dirty="0" smtClean="0"/>
              <a:t>Desktop using Tethering</a:t>
            </a:r>
          </a:p>
          <a:p>
            <a:r>
              <a:rPr lang="en-US" dirty="0" smtClean="0"/>
              <a:t>Lesson </a:t>
            </a:r>
            <a:r>
              <a:rPr lang="en-US" dirty="0"/>
              <a:t>6 </a:t>
            </a:r>
            <a:r>
              <a:rPr lang="en-US" dirty="0" smtClean="0"/>
              <a:t>– Accessing </a:t>
            </a:r>
            <a:r>
              <a:rPr lang="en-US" dirty="0"/>
              <a:t>REST and </a:t>
            </a:r>
            <a:r>
              <a:rPr lang="en-US" dirty="0" err="1" smtClean="0"/>
              <a:t>BaaS</a:t>
            </a:r>
            <a:r>
              <a:rPr lang="en-US" dirty="0" smtClean="0"/>
              <a:t> Cloud Services</a:t>
            </a:r>
          </a:p>
        </p:txBody>
      </p:sp>
      <p:sp>
        <p:nvSpPr>
          <p:cNvPr id="2" name="TextBox 1"/>
          <p:cNvSpPr txBox="1"/>
          <p:nvPr/>
        </p:nvSpPr>
        <p:spPr>
          <a:xfrm>
            <a:off x="2117125" y="5799438"/>
            <a:ext cx="6783011" cy="757130"/>
          </a:xfrm>
          <a:prstGeom prst="rect">
            <a:avLst/>
          </a:prstGeom>
          <a:noFill/>
        </p:spPr>
        <p:txBody>
          <a:bodyPr wrap="none" rtlCol="0">
            <a:spAutoFit/>
          </a:bodyPr>
          <a:lstStyle/>
          <a:p>
            <a:pPr algn="ctr">
              <a:lnSpc>
                <a:spcPct val="90000"/>
              </a:lnSpc>
            </a:pPr>
            <a:r>
              <a:rPr lang="en-US" sz="2400" dirty="0"/>
              <a:t>Replay links and lesson slides will appear on my </a:t>
            </a:r>
            <a:r>
              <a:rPr lang="en-US" sz="2400" dirty="0" smtClean="0"/>
              <a:t>blog</a:t>
            </a:r>
            <a:endParaRPr lang="en-US" sz="2400" dirty="0"/>
          </a:p>
          <a:p>
            <a:pPr algn="ctr">
              <a:lnSpc>
                <a:spcPct val="90000"/>
              </a:lnSpc>
            </a:pPr>
            <a:r>
              <a:rPr lang="en-US" sz="2400" dirty="0"/>
              <a:t>http://blogs.embarcadero.com/davidi/</a:t>
            </a:r>
          </a:p>
        </p:txBody>
      </p:sp>
    </p:spTree>
    <p:extLst>
      <p:ext uri="{BB962C8B-B14F-4D97-AF65-F5344CB8AC3E}">
        <p14:creationId xmlns:p14="http://schemas.microsoft.com/office/powerpoint/2010/main" val="48468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Q&amp;A</a:t>
            </a:r>
            <a:endParaRPr lang="en-US" dirty="0"/>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279199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r>
              <a:rPr lang="en-US" dirty="0" smtClean="0">
                <a:sym typeface="Wingdings" panose="05000000000000000000" pitchFamily="2" charset="2"/>
              </a:rPr>
              <a:t></a:t>
            </a:r>
            <a:endParaRPr lang="en-US" dirty="0"/>
          </a:p>
        </p:txBody>
      </p:sp>
      <p:sp>
        <p:nvSpPr>
          <p:cNvPr id="3" name="Text Placeholder 2"/>
          <p:cNvSpPr>
            <a:spLocks noGrp="1"/>
          </p:cNvSpPr>
          <p:nvPr>
            <p:ph type="body" idx="1"/>
          </p:nvPr>
        </p:nvSpPr>
        <p:spPr/>
        <p:txBody>
          <a:bodyPr/>
          <a:lstStyle/>
          <a:p>
            <a:r>
              <a:rPr lang="en-US" dirty="0" smtClean="0"/>
              <a:t>davidi@embarcadero.com</a:t>
            </a:r>
            <a:endParaRPr lang="en-US" dirty="0"/>
          </a:p>
        </p:txBody>
      </p:sp>
    </p:spTree>
    <p:extLst>
      <p:ext uri="{BB962C8B-B14F-4D97-AF65-F5344CB8AC3E}">
        <p14:creationId xmlns:p14="http://schemas.microsoft.com/office/powerpoint/2010/main" val="327766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Agenda</a:t>
            </a:r>
            <a:endParaRPr lang="en-US" dirty="0"/>
          </a:p>
        </p:txBody>
      </p:sp>
      <p:sp>
        <p:nvSpPr>
          <p:cNvPr id="3" name="Content Placeholder 2"/>
          <p:cNvSpPr>
            <a:spLocks noGrp="1"/>
          </p:cNvSpPr>
          <p:nvPr>
            <p:ph idx="1"/>
          </p:nvPr>
        </p:nvSpPr>
        <p:spPr>
          <a:xfrm>
            <a:off x="1522811" y="1904999"/>
            <a:ext cx="9702908" cy="4573621"/>
          </a:xfrm>
        </p:spPr>
        <p:txBody>
          <a:bodyPr>
            <a:normAutofit/>
          </a:bodyPr>
          <a:lstStyle/>
          <a:p>
            <a:r>
              <a:rPr lang="en-US" dirty="0" smtClean="0"/>
              <a:t>Styles</a:t>
            </a:r>
            <a:endParaRPr lang="en-US" dirty="0"/>
          </a:p>
          <a:p>
            <a:r>
              <a:rPr lang="en-US" dirty="0"/>
              <a:t>TListBox and TListView</a:t>
            </a:r>
          </a:p>
          <a:p>
            <a:pPr marL="274320" lvl="1">
              <a:spcBef>
                <a:spcPts val="1800"/>
              </a:spcBef>
              <a:buFont typeface="Arial" pitchFamily="34" charset="0"/>
              <a:buChar char="▪"/>
            </a:pPr>
            <a:r>
              <a:rPr lang="en-US" sz="2400" dirty="0"/>
              <a:t>LiveBindings</a:t>
            </a:r>
          </a:p>
          <a:p>
            <a:r>
              <a:rPr lang="en-US" dirty="0" err="1"/>
              <a:t>PrototypeBindSource</a:t>
            </a:r>
            <a:endParaRPr lang="en-US" dirty="0"/>
          </a:p>
          <a:p>
            <a:r>
              <a:rPr lang="en-US" dirty="0" smtClean="0"/>
              <a:t>Samples and Snippets</a:t>
            </a:r>
          </a:p>
          <a:p>
            <a:r>
              <a:rPr lang="en-US" dirty="0" smtClean="0"/>
              <a:t>Continue development of the mobile business app</a:t>
            </a:r>
          </a:p>
          <a:p>
            <a:r>
              <a:rPr lang="en-US" dirty="0" smtClean="0"/>
              <a:t>Review, Homework and Next Time</a:t>
            </a:r>
          </a:p>
          <a:p>
            <a:r>
              <a:rPr lang="en-US" dirty="0" smtClean="0"/>
              <a:t>Q&amp;A</a:t>
            </a:r>
          </a:p>
          <a:p>
            <a:endParaRPr lang="en-US" dirty="0" smtClean="0"/>
          </a:p>
          <a:p>
            <a:endParaRPr lang="en-US" dirty="0"/>
          </a:p>
        </p:txBody>
      </p:sp>
    </p:spTree>
    <p:extLst>
      <p:ext uri="{BB962C8B-B14F-4D97-AF65-F5344CB8AC3E}">
        <p14:creationId xmlns:p14="http://schemas.microsoft.com/office/powerpoint/2010/main" val="141872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Styles</a:t>
            </a:r>
            <a:endParaRPr lang="en-US" dirty="0"/>
          </a:p>
        </p:txBody>
      </p:sp>
      <p:sp>
        <p:nvSpPr>
          <p:cNvPr id="3" name="Content Placeholder 2"/>
          <p:cNvSpPr>
            <a:spLocks noGrp="1"/>
          </p:cNvSpPr>
          <p:nvPr>
            <p:ph idx="1"/>
          </p:nvPr>
        </p:nvSpPr>
        <p:spPr>
          <a:xfrm>
            <a:off x="1522811" y="1904999"/>
            <a:ext cx="10323200" cy="4562475"/>
          </a:xfrm>
        </p:spPr>
        <p:txBody>
          <a:bodyPr>
            <a:noAutofit/>
          </a:bodyPr>
          <a:lstStyle/>
          <a:p>
            <a:r>
              <a:rPr lang="en-US" sz="1800" dirty="0" err="1"/>
              <a:t>FireMonkey</a:t>
            </a:r>
            <a:r>
              <a:rPr lang="en-US" sz="1800" dirty="0"/>
              <a:t> controls are arrangements of a tree composed of </a:t>
            </a:r>
            <a:r>
              <a:rPr lang="en-US" sz="1800" dirty="0" err="1"/>
              <a:t>subcontrols</a:t>
            </a:r>
            <a:r>
              <a:rPr lang="en-US" sz="1800" dirty="0"/>
              <a:t>, primitive shapes and brushes, decorated with </a:t>
            </a:r>
            <a:r>
              <a:rPr lang="en-US" sz="1800" dirty="0" smtClean="0"/>
              <a:t>effects and defined as styles.</a:t>
            </a:r>
          </a:p>
          <a:p>
            <a:r>
              <a:rPr lang="en-US" sz="1800" dirty="0" smtClean="0"/>
              <a:t>Styles are stored </a:t>
            </a:r>
            <a:r>
              <a:rPr lang="en-US" sz="1800" dirty="0"/>
              <a:t>in a </a:t>
            </a:r>
            <a:r>
              <a:rPr lang="en-US" sz="1800" dirty="0" smtClean="0"/>
              <a:t>”</a:t>
            </a:r>
            <a:r>
              <a:rPr lang="en-US" sz="1800" i="1" dirty="0" smtClean="0"/>
              <a:t>style book” – </a:t>
            </a:r>
            <a:r>
              <a:rPr lang="en-US" sz="1800" b="1" i="1" dirty="0" err="1" smtClean="0"/>
              <a:t>TStyleBook</a:t>
            </a:r>
            <a:r>
              <a:rPr lang="en-US" sz="1800" i="1" dirty="0" smtClean="0"/>
              <a:t> component. Apps have a default </a:t>
            </a:r>
            <a:r>
              <a:rPr lang="en-US" sz="1800" i="1" dirty="0" smtClean="0"/>
              <a:t>“style book” </a:t>
            </a:r>
            <a:r>
              <a:rPr lang="en-US" sz="1800" i="1" dirty="0" smtClean="0"/>
              <a:t>built in. Set a form’s </a:t>
            </a:r>
            <a:r>
              <a:rPr lang="en-US" sz="1800" i="1" dirty="0" err="1" smtClean="0"/>
              <a:t>StyleBook</a:t>
            </a:r>
            <a:r>
              <a:rPr lang="en-US" sz="1800" i="1" dirty="0" smtClean="0"/>
              <a:t> property to use a different style.</a:t>
            </a:r>
          </a:p>
          <a:p>
            <a:r>
              <a:rPr lang="en-US" sz="1800" dirty="0"/>
              <a:t>I</a:t>
            </a:r>
            <a:r>
              <a:rPr lang="en-US" sz="1800" dirty="0" smtClean="0"/>
              <a:t>ndividual </a:t>
            </a:r>
            <a:r>
              <a:rPr lang="en-US" sz="1800" dirty="0"/>
              <a:t>elements of a style are internally called </a:t>
            </a:r>
            <a:r>
              <a:rPr lang="en-US" sz="1800" i="1" dirty="0"/>
              <a:t>resources</a:t>
            </a:r>
            <a:r>
              <a:rPr lang="en-US" sz="1800" dirty="0"/>
              <a:t>; because that term has several other meanings, the term </a:t>
            </a:r>
            <a:r>
              <a:rPr lang="en-US" sz="1800" b="1" dirty="0"/>
              <a:t>style-resource</a:t>
            </a:r>
            <a:r>
              <a:rPr lang="en-US" sz="1800" dirty="0"/>
              <a:t> is used for clarity. </a:t>
            </a:r>
            <a:endParaRPr lang="en-US" sz="1800" dirty="0" smtClean="0"/>
          </a:p>
          <a:p>
            <a:r>
              <a:rPr lang="en-US" sz="1800" dirty="0" smtClean="0"/>
              <a:t>Styles </a:t>
            </a:r>
            <a:r>
              <a:rPr lang="en-US" sz="1800" dirty="0"/>
              <a:t>provide a great deal of customization without </a:t>
            </a:r>
            <a:r>
              <a:rPr lang="en-US" sz="1800" dirty="0" err="1"/>
              <a:t>subclassing</a:t>
            </a:r>
            <a:r>
              <a:rPr lang="en-US" sz="1800" dirty="0" smtClean="0"/>
              <a:t>.</a:t>
            </a:r>
          </a:p>
          <a:p>
            <a:r>
              <a:rPr lang="en-US" sz="1800" dirty="0"/>
              <a:t>The </a:t>
            </a:r>
            <a:r>
              <a:rPr lang="en-US" sz="1800" b="1" dirty="0"/>
              <a:t>StyleName</a:t>
            </a:r>
            <a:r>
              <a:rPr lang="en-US" sz="1800" dirty="0"/>
              <a:t> </a:t>
            </a:r>
            <a:r>
              <a:rPr lang="en-US" sz="1800" dirty="0" smtClean="0"/>
              <a:t>property is </a:t>
            </a:r>
            <a:r>
              <a:rPr lang="en-US" sz="1800" dirty="0"/>
              <a:t>the name by which a style or style subcomponent is known to others and can be found</a:t>
            </a:r>
            <a:r>
              <a:rPr lang="en-US" sz="1800" dirty="0" smtClean="0"/>
              <a:t>.</a:t>
            </a:r>
          </a:p>
          <a:p>
            <a:r>
              <a:rPr lang="en-US" sz="1800" dirty="0"/>
              <a:t>A control's </a:t>
            </a:r>
            <a:r>
              <a:rPr lang="en-US" sz="1800" b="1" dirty="0"/>
              <a:t>StyleLookup</a:t>
            </a:r>
            <a:r>
              <a:rPr lang="en-US" sz="1800" dirty="0"/>
              <a:t> property is set to the name of the desired style-resource to adopt that style for the specific control. When </a:t>
            </a:r>
            <a:r>
              <a:rPr lang="en-US" sz="1800" dirty="0" err="1"/>
              <a:t>StyleLookUp</a:t>
            </a:r>
            <a:r>
              <a:rPr lang="en-US" sz="1800" dirty="0"/>
              <a:t> is empty, the default style is used</a:t>
            </a:r>
            <a:r>
              <a:rPr lang="en-US" sz="1800" dirty="0" smtClean="0"/>
              <a:t>.</a:t>
            </a:r>
          </a:p>
          <a:p>
            <a:r>
              <a:rPr lang="en-US" sz="1800" dirty="0"/>
              <a:t>The </a:t>
            </a:r>
            <a:r>
              <a:rPr lang="en-US" sz="1800" b="1" dirty="0"/>
              <a:t>Bitmap Style Designer</a:t>
            </a:r>
            <a:r>
              <a:rPr lang="en-US" sz="1800" dirty="0"/>
              <a:t> enables you to Create, Edit and Test </a:t>
            </a:r>
            <a:r>
              <a:rPr lang="en-US" sz="1800" dirty="0" err="1"/>
              <a:t>FireMonkey</a:t>
            </a:r>
            <a:r>
              <a:rPr lang="en-US" sz="1800" dirty="0"/>
              <a:t> styles</a:t>
            </a:r>
            <a:endParaRPr lang="en-US" sz="1800" dirty="0" smtClean="0"/>
          </a:p>
        </p:txBody>
      </p:sp>
    </p:spTree>
    <p:extLst>
      <p:ext uri="{BB962C8B-B14F-4D97-AF65-F5344CB8AC3E}">
        <p14:creationId xmlns:p14="http://schemas.microsoft.com/office/powerpoint/2010/main" val="417699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Resolutions and Platforms</a:t>
            </a:r>
            <a:endParaRPr lang="en-US" dirty="0"/>
          </a:p>
        </p:txBody>
      </p:sp>
      <p:sp>
        <p:nvSpPr>
          <p:cNvPr id="3" name="Content Placeholder 2"/>
          <p:cNvSpPr>
            <a:spLocks noGrp="1"/>
          </p:cNvSpPr>
          <p:nvPr>
            <p:ph idx="1"/>
          </p:nvPr>
        </p:nvSpPr>
        <p:spPr/>
        <p:txBody>
          <a:bodyPr>
            <a:noAutofit/>
          </a:bodyPr>
          <a:lstStyle/>
          <a:p>
            <a:r>
              <a:rPr lang="en-US" dirty="0"/>
              <a:t>The various t</a:t>
            </a:r>
            <a:r>
              <a:rPr lang="en-US" dirty="0" smtClean="0"/>
              <a:t>arget </a:t>
            </a:r>
            <a:r>
              <a:rPr lang="en-US" dirty="0"/>
              <a:t>p</a:t>
            </a:r>
            <a:r>
              <a:rPr lang="en-US" dirty="0" smtClean="0"/>
              <a:t>latforms</a:t>
            </a:r>
            <a:r>
              <a:rPr lang="en-US" dirty="0"/>
              <a:t> (Windows, Mac OS X, iOS, and Android) can support different resolutions at run time:</a:t>
            </a:r>
          </a:p>
          <a:p>
            <a:pPr lvl="1"/>
            <a:r>
              <a:rPr lang="en-US" dirty="0"/>
              <a:t>The Mac OS X and iOS platforms support the </a:t>
            </a:r>
            <a:r>
              <a:rPr lang="en-US" b="1" dirty="0"/>
              <a:t>Retina</a:t>
            </a:r>
            <a:r>
              <a:rPr lang="en-US" dirty="0"/>
              <a:t> display (2880×1800 or 5.2 megapixels), which doubles the standard resolution. So Mac and iOS support two different resolutions: 1x, 2x.</a:t>
            </a:r>
          </a:p>
          <a:p>
            <a:pPr lvl="1"/>
            <a:r>
              <a:rPr lang="en-US" dirty="0"/>
              <a:t>The Android platform supports four different resolutions: 1x, 1.5x, 2x, 3x</a:t>
            </a:r>
            <a:r>
              <a:rPr lang="en-US" dirty="0" smtClean="0"/>
              <a:t>.</a:t>
            </a:r>
            <a:endParaRPr lang="en-US" dirty="0"/>
          </a:p>
          <a:p>
            <a:pPr lvl="1"/>
            <a:r>
              <a:rPr lang="en-US" dirty="0"/>
              <a:t>Windows supports only standard resolution</a:t>
            </a:r>
            <a:r>
              <a:rPr lang="en-US" dirty="0" smtClean="0"/>
              <a:t>.</a:t>
            </a:r>
          </a:p>
          <a:p>
            <a:r>
              <a:rPr lang="en-US" dirty="0" smtClean="0"/>
              <a:t>iOS and Android style </a:t>
            </a:r>
            <a:r>
              <a:rPr lang="en-US" dirty="0"/>
              <a:t>files are found in the</a:t>
            </a:r>
          </a:p>
          <a:p>
            <a:pPr lvl="1"/>
            <a:r>
              <a:rPr lang="en-US" dirty="0"/>
              <a:t>C:\Users\Public\Documents\Embarcadero\Studio\14.0\Styles\iOS</a:t>
            </a:r>
          </a:p>
          <a:p>
            <a:pPr lvl="1"/>
            <a:r>
              <a:rPr lang="en-US" dirty="0"/>
              <a:t>C:\</a:t>
            </a:r>
            <a:r>
              <a:rPr lang="en-US" dirty="0" smtClean="0"/>
              <a:t>Users\Public\Documents\Embarcadero\Studio\14.0\Styles\Android</a:t>
            </a:r>
            <a:endParaRPr lang="en-US" sz="2800" dirty="0"/>
          </a:p>
          <a:p>
            <a:endParaRPr lang="en-US" sz="2800" dirty="0"/>
          </a:p>
        </p:txBody>
      </p:sp>
    </p:spTree>
    <p:extLst>
      <p:ext uri="{BB962C8B-B14F-4D97-AF65-F5344CB8AC3E}">
        <p14:creationId xmlns:p14="http://schemas.microsoft.com/office/powerpoint/2010/main" val="280679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0" y="274638"/>
            <a:ext cx="10043113" cy="1020762"/>
          </a:xfrm>
        </p:spPr>
        <p:txBody>
          <a:bodyPr/>
          <a:lstStyle/>
          <a:p>
            <a:r>
              <a:rPr lang="en-US" dirty="0" smtClean="0"/>
              <a:t>Changing a Control’s Style in a Mobile App</a:t>
            </a:r>
            <a:endParaRPr lang="en-US" dirty="0"/>
          </a:p>
        </p:txBody>
      </p:sp>
      <p:sp>
        <p:nvSpPr>
          <p:cNvPr id="3" name="Content Placeholder 2"/>
          <p:cNvSpPr>
            <a:spLocks noGrp="1"/>
          </p:cNvSpPr>
          <p:nvPr>
            <p:ph idx="1"/>
          </p:nvPr>
        </p:nvSpPr>
        <p:spPr>
          <a:xfrm>
            <a:off x="1522811" y="1905000"/>
            <a:ext cx="10323200" cy="4267200"/>
          </a:xfrm>
        </p:spPr>
        <p:txBody>
          <a:bodyPr>
            <a:normAutofit fontScale="92500"/>
          </a:bodyPr>
          <a:lstStyle/>
          <a:p>
            <a:r>
              <a:rPr lang="en-US" dirty="0"/>
              <a:t>Choose File &gt; New &gt; </a:t>
            </a:r>
            <a:r>
              <a:rPr lang="en-US" dirty="0" err="1"/>
              <a:t>FireMonkey</a:t>
            </a:r>
            <a:r>
              <a:rPr lang="en-US" dirty="0"/>
              <a:t> Mobile Application and choose any mobile template.</a:t>
            </a:r>
          </a:p>
          <a:p>
            <a:r>
              <a:rPr lang="en-US" dirty="0"/>
              <a:t>Place a control on your form (for example, </a:t>
            </a:r>
            <a:r>
              <a:rPr lang="en-US" dirty="0" err="1"/>
              <a:t>FMX.StdCtrls.TButton</a:t>
            </a:r>
            <a:r>
              <a:rPr lang="en-US" dirty="0"/>
              <a:t>):</a:t>
            </a:r>
          </a:p>
          <a:p>
            <a:r>
              <a:rPr lang="en-US" dirty="0" smtClean="0"/>
              <a:t>In </a:t>
            </a:r>
            <a:r>
              <a:rPr lang="en-US" dirty="0"/>
              <a:t>the Form Designer, select the </a:t>
            </a:r>
            <a:r>
              <a:rPr lang="en-US" dirty="0" err="1"/>
              <a:t>TButton</a:t>
            </a:r>
            <a:r>
              <a:rPr lang="en-US" dirty="0"/>
              <a:t> on your form.</a:t>
            </a:r>
          </a:p>
          <a:p>
            <a:r>
              <a:rPr lang="en-US" dirty="0"/>
              <a:t>In the Object Inspector, click the Down Arrow in the StyleLookup property. </a:t>
            </a:r>
          </a:p>
          <a:p>
            <a:r>
              <a:rPr lang="en-US" dirty="0"/>
              <a:t>In the </a:t>
            </a:r>
            <a:r>
              <a:rPr lang="en-US" dirty="0" err="1"/>
              <a:t>StyleLookUp</a:t>
            </a:r>
            <a:r>
              <a:rPr lang="en-US" dirty="0"/>
              <a:t> popup menu, you can see the different designs for the button, as shown in the illustration.</a:t>
            </a:r>
          </a:p>
          <a:p>
            <a:r>
              <a:rPr lang="en-US" dirty="0"/>
              <a:t>Apply a style by selecting the design you want. For example, you might select the Info </a:t>
            </a:r>
            <a:r>
              <a:rPr lang="en-US" dirty="0" smtClean="0"/>
              <a:t>button</a:t>
            </a:r>
            <a:endParaRPr lang="en-US" dirty="0"/>
          </a:p>
          <a:p>
            <a:r>
              <a:rPr lang="en-US" dirty="0"/>
              <a:t>Also, the style of a control can be set by changing the style of the entire form.</a:t>
            </a:r>
          </a:p>
        </p:txBody>
      </p:sp>
    </p:spTree>
    <p:extLst>
      <p:ext uri="{BB962C8B-B14F-4D97-AF65-F5344CB8AC3E}">
        <p14:creationId xmlns:p14="http://schemas.microsoft.com/office/powerpoint/2010/main" val="293373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0" y="274638"/>
            <a:ext cx="10174919" cy="1020762"/>
          </a:xfrm>
        </p:spPr>
        <p:txBody>
          <a:bodyPr/>
          <a:lstStyle/>
          <a:p>
            <a:r>
              <a:rPr lang="en-US" dirty="0" smtClean="0"/>
              <a:t>Working with Styles at runtime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You can load a Style at runtime from a file</a:t>
            </a:r>
          </a:p>
          <a:p>
            <a:pPr lvl="1"/>
            <a:r>
              <a:rPr lang="en-US" dirty="0" err="1"/>
              <a:t>TStyleManager.SetStyleFromFile</a:t>
            </a:r>
            <a:r>
              <a:rPr lang="en-US" dirty="0"/>
              <a:t>(&lt;style filename&gt;);</a:t>
            </a:r>
          </a:p>
          <a:p>
            <a:pPr lvl="1"/>
            <a:r>
              <a:rPr lang="en-US" dirty="0" err="1"/>
              <a:t>TStyleManager</a:t>
            </a:r>
            <a:r>
              <a:rPr lang="en-US" dirty="0"/>
              <a:t>::</a:t>
            </a:r>
            <a:r>
              <a:rPr lang="en-US" dirty="0" err="1"/>
              <a:t>SetStyleFromFile</a:t>
            </a:r>
            <a:r>
              <a:rPr lang="en-US" dirty="0"/>
              <a:t>(&lt;style filename</a:t>
            </a:r>
            <a:r>
              <a:rPr lang="en-US" dirty="0" smtClean="0"/>
              <a:t>&gt;);</a:t>
            </a:r>
          </a:p>
          <a:p>
            <a:pPr lvl="1"/>
            <a:r>
              <a:rPr lang="en-US" dirty="0"/>
              <a:t>Do not place multiple lines calling </a:t>
            </a:r>
            <a:r>
              <a:rPr lang="en-US" dirty="0" err="1"/>
              <a:t>SetStyleFromFile</a:t>
            </a:r>
            <a:r>
              <a:rPr lang="en-US" dirty="0"/>
              <a:t> in a project, because you can have only one active style in the style manager.</a:t>
            </a:r>
          </a:p>
          <a:p>
            <a:pPr lvl="1"/>
            <a:r>
              <a:rPr lang="en-US" dirty="0"/>
              <a:t>You can call </a:t>
            </a:r>
            <a:r>
              <a:rPr lang="en-US" dirty="0" err="1"/>
              <a:t>SetStyleFromFile</a:t>
            </a:r>
            <a:r>
              <a:rPr lang="en-US" dirty="0"/>
              <a:t> either in the project source code (before calling </a:t>
            </a:r>
            <a:r>
              <a:rPr lang="en-US" dirty="0" err="1"/>
              <a:t>Application.Initialize</a:t>
            </a:r>
            <a:r>
              <a:rPr lang="en-US" dirty="0"/>
              <a:t>) or in the initialization section of one of the form units:</a:t>
            </a:r>
          </a:p>
          <a:p>
            <a:pPr lvl="2"/>
            <a:r>
              <a:rPr lang="en-US" dirty="0"/>
              <a:t>If you call </a:t>
            </a:r>
            <a:r>
              <a:rPr lang="en-US" dirty="0" err="1"/>
              <a:t>SetStyleFromFile</a:t>
            </a:r>
            <a:r>
              <a:rPr lang="en-US" dirty="0"/>
              <a:t> in a form, the style is reapplied.</a:t>
            </a:r>
          </a:p>
          <a:p>
            <a:pPr lvl="2"/>
            <a:r>
              <a:rPr lang="en-US" dirty="0"/>
              <a:t>If you call </a:t>
            </a:r>
            <a:r>
              <a:rPr lang="en-US" dirty="0" err="1"/>
              <a:t>SetStyleFromFile</a:t>
            </a:r>
            <a:r>
              <a:rPr lang="en-US" dirty="0"/>
              <a:t> before the form is created, the custom style fully replaces the platform style.</a:t>
            </a:r>
          </a:p>
          <a:p>
            <a:r>
              <a:rPr lang="en-US" dirty="0" smtClean="0"/>
              <a:t>You can load a Style at runtime from a resource in your project</a:t>
            </a:r>
          </a:p>
          <a:p>
            <a:pPr lvl="1"/>
            <a:r>
              <a:rPr lang="en-US" dirty="0"/>
              <a:t>Add your custom styles to the project </a:t>
            </a:r>
            <a:r>
              <a:rPr lang="en-US" dirty="0" smtClean="0"/>
              <a:t>resources: Select </a:t>
            </a:r>
            <a:r>
              <a:rPr lang="en-US" dirty="0"/>
              <a:t>Project &gt; Resources and Images</a:t>
            </a:r>
            <a:r>
              <a:rPr lang="en-US" dirty="0" smtClean="0"/>
              <a:t>.</a:t>
            </a:r>
            <a:endParaRPr lang="en-US" dirty="0"/>
          </a:p>
          <a:p>
            <a:pPr lvl="2"/>
            <a:r>
              <a:rPr lang="en-US" dirty="0"/>
              <a:t>Load your custom Android style and set the </a:t>
            </a:r>
            <a:r>
              <a:rPr lang="en-US" dirty="0" err="1"/>
              <a:t>identifer</a:t>
            </a:r>
            <a:r>
              <a:rPr lang="en-US" dirty="0"/>
              <a:t> to Android&lt;</a:t>
            </a:r>
            <a:r>
              <a:rPr lang="en-US" dirty="0" err="1"/>
              <a:t>StyleName</a:t>
            </a:r>
            <a:r>
              <a:rPr lang="en-US" dirty="0"/>
              <a:t>&gt;.</a:t>
            </a:r>
          </a:p>
          <a:p>
            <a:pPr lvl="2"/>
            <a:r>
              <a:rPr lang="en-US" dirty="0"/>
              <a:t>Load your custom iOS style and set the identifier to iOS&lt;</a:t>
            </a:r>
            <a:r>
              <a:rPr lang="en-US" dirty="0" err="1"/>
              <a:t>StyleName</a:t>
            </a:r>
            <a:r>
              <a:rPr lang="en-US" dirty="0"/>
              <a:t>&gt;.</a:t>
            </a:r>
          </a:p>
          <a:p>
            <a:pPr lvl="1"/>
            <a:r>
              <a:rPr lang="en-US" dirty="0"/>
              <a:t>Style := </a:t>
            </a:r>
            <a:r>
              <a:rPr lang="en-US" dirty="0" err="1"/>
              <a:t>TStyleManager.LoadFromResource</a:t>
            </a:r>
            <a:r>
              <a:rPr lang="en-US" dirty="0"/>
              <a:t>(</a:t>
            </a:r>
            <a:r>
              <a:rPr lang="en-US" dirty="0" err="1"/>
              <a:t>HInstance</a:t>
            </a:r>
            <a:r>
              <a:rPr lang="en-US" dirty="0"/>
              <a:t>, </a:t>
            </a:r>
            <a:r>
              <a:rPr lang="en-US" dirty="0" smtClean="0"/>
              <a:t>'</a:t>
            </a:r>
            <a:r>
              <a:rPr lang="en-US" dirty="0" err="1" smtClean="0"/>
              <a:t>AndroidDark</a:t>
            </a:r>
            <a:r>
              <a:rPr lang="en-US" dirty="0" smtClean="0"/>
              <a:t>', </a:t>
            </a:r>
            <a:r>
              <a:rPr lang="en-US" dirty="0"/>
              <a:t>RT_RCDATA</a:t>
            </a:r>
            <a:r>
              <a:rPr lang="en-US" dirty="0" smtClean="0"/>
              <a:t>);</a:t>
            </a:r>
          </a:p>
          <a:p>
            <a:pPr lvl="1"/>
            <a:r>
              <a:rPr lang="en-US" dirty="0" err="1"/>
              <a:t>TStyleManager.SetStyle</a:t>
            </a:r>
            <a:r>
              <a:rPr lang="en-US" dirty="0"/>
              <a:t>(Style);</a:t>
            </a:r>
            <a:endParaRPr lang="en-US" dirty="0" smtClean="0"/>
          </a:p>
          <a:p>
            <a:pPr lvl="1"/>
            <a:r>
              <a:rPr lang="en-US" dirty="0" smtClean="0"/>
              <a:t>style </a:t>
            </a:r>
            <a:r>
              <a:rPr lang="en-US" dirty="0"/>
              <a:t>= </a:t>
            </a:r>
            <a:r>
              <a:rPr lang="en-US" dirty="0" err="1"/>
              <a:t>TStyleManager</a:t>
            </a:r>
            <a:r>
              <a:rPr lang="en-US" dirty="0"/>
              <a:t>::</a:t>
            </a:r>
            <a:r>
              <a:rPr lang="en-US" dirty="0" err="1"/>
              <a:t>LoadFromResource</a:t>
            </a:r>
            <a:r>
              <a:rPr lang="en-US" dirty="0"/>
              <a:t>((unsigned </a:t>
            </a:r>
            <a:r>
              <a:rPr lang="en-US" dirty="0" err="1"/>
              <a:t>int</a:t>
            </a:r>
            <a:r>
              <a:rPr lang="en-US" dirty="0"/>
              <a:t>)</a:t>
            </a:r>
            <a:r>
              <a:rPr lang="en-US" dirty="0" err="1"/>
              <a:t>HInstance</a:t>
            </a:r>
            <a:r>
              <a:rPr lang="en-US" dirty="0" smtClean="0"/>
              <a:t>, </a:t>
            </a:r>
            <a:r>
              <a:rPr lang="en-US" dirty="0" err="1" smtClean="0"/>
              <a:t>L"AndroidDark</a:t>
            </a:r>
            <a:r>
              <a:rPr lang="en-US" dirty="0" smtClean="0"/>
              <a:t>", </a:t>
            </a:r>
            <a:r>
              <a:rPr lang="en-US" dirty="0"/>
              <a:t>RT_RCDATA</a:t>
            </a:r>
            <a:r>
              <a:rPr lang="en-US" dirty="0" smtClean="0"/>
              <a:t>);</a:t>
            </a:r>
          </a:p>
          <a:p>
            <a:pPr lvl="1"/>
            <a:r>
              <a:rPr lang="en-US" dirty="0" err="1"/>
              <a:t>TStyleManager</a:t>
            </a:r>
            <a:r>
              <a:rPr lang="en-US" dirty="0"/>
              <a:t>::</a:t>
            </a:r>
            <a:r>
              <a:rPr lang="en-US" dirty="0" err="1"/>
              <a:t>SetStyle</a:t>
            </a:r>
            <a:r>
              <a:rPr lang="en-US" dirty="0"/>
              <a:t>(style</a:t>
            </a:r>
            <a:r>
              <a:rPr lang="en-US" dirty="0" smtClean="0"/>
              <a:t>);</a:t>
            </a:r>
          </a:p>
          <a:p>
            <a:r>
              <a:rPr lang="en-US" dirty="0"/>
              <a:t>http://</a:t>
            </a:r>
            <a:r>
              <a:rPr lang="en-US" dirty="0" smtClean="0"/>
              <a:t>docwiki.appmethod.com/appmethod/1.14/topics/en/Working_with_Native_and_Custom_FireMonkey_Styles</a:t>
            </a:r>
          </a:p>
          <a:p>
            <a:endParaRPr lang="en-US" dirty="0" smtClean="0"/>
          </a:p>
          <a:p>
            <a:endParaRPr lang="en-US" dirty="0"/>
          </a:p>
        </p:txBody>
      </p:sp>
    </p:spTree>
    <p:extLst>
      <p:ext uri="{BB962C8B-B14F-4D97-AF65-F5344CB8AC3E}">
        <p14:creationId xmlns:p14="http://schemas.microsoft.com/office/powerpoint/2010/main" val="4106477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10314962" cy="1020762"/>
          </a:xfrm>
        </p:spPr>
        <p:txBody>
          <a:bodyPr/>
          <a:lstStyle/>
          <a:p>
            <a:r>
              <a:rPr lang="en-US" dirty="0" smtClean="0"/>
              <a:t>Looking at sample Controls with Styles</a:t>
            </a:r>
            <a:endParaRPr lang="en-US" dirty="0"/>
          </a:p>
        </p:txBody>
      </p:sp>
      <p:sp>
        <p:nvSpPr>
          <p:cNvPr id="3" name="Content Placeholder 2"/>
          <p:cNvSpPr>
            <a:spLocks noGrp="1"/>
          </p:cNvSpPr>
          <p:nvPr>
            <p:ph idx="1"/>
          </p:nvPr>
        </p:nvSpPr>
        <p:spPr/>
        <p:txBody>
          <a:bodyPr/>
          <a:lstStyle/>
          <a:p>
            <a:r>
              <a:rPr lang="en-US" dirty="0"/>
              <a:t>Mobile Samples\User </a:t>
            </a:r>
            <a:r>
              <a:rPr lang="en-US" dirty="0" smtClean="0"/>
              <a:t>Interface\Controls</a:t>
            </a:r>
          </a:p>
          <a:p>
            <a:pPr lvl="1"/>
            <a:r>
              <a:rPr lang="en-US" dirty="0" err="1" smtClean="0"/>
              <a:t>ToolBars</a:t>
            </a:r>
            <a:endParaRPr lang="en-US" dirty="0" smtClean="0"/>
          </a:p>
          <a:p>
            <a:pPr lvl="1"/>
            <a:r>
              <a:rPr lang="en-US" dirty="0" err="1" smtClean="0"/>
              <a:t>ToolButtons</a:t>
            </a:r>
            <a:endParaRPr lang="en-US" dirty="0" smtClean="0"/>
          </a:p>
          <a:p>
            <a:pPr lvl="1"/>
            <a:r>
              <a:rPr lang="en-US" dirty="0" smtClean="0"/>
              <a:t>Tabs</a:t>
            </a:r>
          </a:p>
          <a:p>
            <a:pPr lvl="1"/>
            <a:r>
              <a:rPr lang="en-US" dirty="0" err="1" smtClean="0"/>
              <a:t>ListBoxes</a:t>
            </a:r>
            <a:endParaRPr lang="en-US" dirty="0" smtClean="0"/>
          </a:p>
          <a:p>
            <a:pPr lvl="1"/>
            <a:r>
              <a:rPr lang="en-US" dirty="0" smtClean="0"/>
              <a:t>Controls</a:t>
            </a:r>
          </a:p>
          <a:p>
            <a:pPr lvl="1"/>
            <a:r>
              <a:rPr lang="en-US" dirty="0" smtClean="0"/>
              <a:t>Editors</a:t>
            </a:r>
          </a:p>
          <a:p>
            <a:endParaRPr lang="en-US" dirty="0"/>
          </a:p>
        </p:txBody>
      </p:sp>
    </p:spTree>
    <p:extLst>
      <p:ext uri="{BB962C8B-B14F-4D97-AF65-F5344CB8AC3E}">
        <p14:creationId xmlns:p14="http://schemas.microsoft.com/office/powerpoint/2010/main" val="31415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TListBox</a:t>
            </a:r>
            <a:endParaRPr lang="en-US" dirty="0"/>
          </a:p>
        </p:txBody>
      </p:sp>
      <p:sp>
        <p:nvSpPr>
          <p:cNvPr id="3" name="Content Placeholder 2"/>
          <p:cNvSpPr>
            <a:spLocks noGrp="1"/>
          </p:cNvSpPr>
          <p:nvPr>
            <p:ph idx="1"/>
          </p:nvPr>
        </p:nvSpPr>
        <p:spPr>
          <a:xfrm>
            <a:off x="1522811" y="1855573"/>
            <a:ext cx="8494400" cy="4267200"/>
          </a:xfrm>
        </p:spPr>
        <p:txBody>
          <a:bodyPr>
            <a:normAutofit fontScale="85000" lnSpcReduction="10000"/>
          </a:bodyPr>
          <a:lstStyle/>
          <a:p>
            <a:r>
              <a:rPr lang="en-US" dirty="0" smtClean="0"/>
              <a:t>TListBox</a:t>
            </a:r>
            <a:r>
              <a:rPr lang="en-US" dirty="0"/>
              <a:t> displays a set of items in a scrollable list</a:t>
            </a:r>
            <a:r>
              <a:rPr lang="en-US" dirty="0" smtClean="0"/>
              <a:t>.</a:t>
            </a:r>
          </a:p>
          <a:p>
            <a:r>
              <a:rPr lang="en-US" dirty="0" smtClean="0"/>
              <a:t>TListBox can contain</a:t>
            </a:r>
          </a:p>
          <a:p>
            <a:pPr lvl="1"/>
            <a:r>
              <a:rPr lang="en-US" dirty="0" err="1" smtClean="0"/>
              <a:t>TListBoxItem</a:t>
            </a:r>
            <a:endParaRPr lang="en-US" dirty="0" smtClean="0"/>
          </a:p>
          <a:p>
            <a:pPr lvl="1"/>
            <a:r>
              <a:rPr lang="en-US" dirty="0" err="1" smtClean="0"/>
              <a:t>TListBoxHeader</a:t>
            </a:r>
            <a:endParaRPr lang="en-US" dirty="0" smtClean="0"/>
          </a:p>
          <a:p>
            <a:pPr lvl="1"/>
            <a:r>
              <a:rPr lang="en-US" dirty="0" err="1" smtClean="0"/>
              <a:t>TSearchBox</a:t>
            </a:r>
            <a:endParaRPr lang="en-US" dirty="0" smtClean="0"/>
          </a:p>
          <a:p>
            <a:pPr lvl="1"/>
            <a:r>
              <a:rPr lang="en-US" dirty="0" err="1" smtClean="0"/>
              <a:t>TListBoxGroupHeader</a:t>
            </a:r>
            <a:r>
              <a:rPr lang="en-US" dirty="0" smtClean="0"/>
              <a:t>, </a:t>
            </a:r>
            <a:r>
              <a:rPr lang="en-US" dirty="0" err="1" smtClean="0"/>
              <a:t>TListBoxGroupFooter</a:t>
            </a:r>
            <a:endParaRPr lang="en-US" dirty="0" smtClean="0"/>
          </a:p>
          <a:p>
            <a:r>
              <a:rPr lang="en-US" dirty="0" smtClean="0"/>
              <a:t>Some TListBox</a:t>
            </a:r>
            <a:r>
              <a:rPr lang="en-US" dirty="0"/>
              <a:t> </a:t>
            </a:r>
            <a:r>
              <a:rPr lang="en-US" dirty="0" smtClean="0"/>
              <a:t>properties</a:t>
            </a:r>
            <a:endParaRPr lang="en-US" dirty="0"/>
          </a:p>
          <a:p>
            <a:pPr lvl="1"/>
            <a:r>
              <a:rPr lang="en-US" dirty="0" smtClean="0"/>
              <a:t>MultiSelect property - set </a:t>
            </a:r>
            <a:r>
              <a:rPr lang="en-US" dirty="0"/>
              <a:t>the list to accept single-item </a:t>
            </a:r>
            <a:r>
              <a:rPr lang="en-US" dirty="0" smtClean="0"/>
              <a:t>or </a:t>
            </a:r>
            <a:r>
              <a:rPr lang="en-US" dirty="0"/>
              <a:t>multi-item </a:t>
            </a:r>
            <a:r>
              <a:rPr lang="en-US" dirty="0" smtClean="0"/>
              <a:t>selection</a:t>
            </a:r>
            <a:endParaRPr lang="en-US" dirty="0"/>
          </a:p>
          <a:p>
            <a:pPr lvl="1"/>
            <a:r>
              <a:rPr lang="en-US" dirty="0" smtClean="0"/>
              <a:t>Each item’s </a:t>
            </a:r>
            <a:r>
              <a:rPr lang="en-US" dirty="0" err="1" smtClean="0"/>
              <a:t>ItemData</a:t>
            </a:r>
            <a:r>
              <a:rPr lang="en-US" dirty="0" smtClean="0"/>
              <a:t> can have an Accessory, Bitmap, Detail, Text </a:t>
            </a:r>
            <a:endParaRPr lang="en-US" dirty="0"/>
          </a:p>
          <a:p>
            <a:pPr lvl="1"/>
            <a:r>
              <a:rPr lang="en-US" dirty="0"/>
              <a:t>Set different backgrounds for consecutive list items by using the AlternatingRowBackground</a:t>
            </a:r>
            <a:r>
              <a:rPr lang="en-US" dirty="0" smtClean="0"/>
              <a:t>.</a:t>
            </a:r>
          </a:p>
          <a:p>
            <a:r>
              <a:rPr lang="en-US" sz="2200" dirty="0" smtClean="0"/>
              <a:t>Note: TListBox</a:t>
            </a:r>
            <a:r>
              <a:rPr lang="en-US" sz="2200" dirty="0"/>
              <a:t> performance can be slow on mobile. Use TListView if you want to develop more complex applications, especially apps with large databases</a:t>
            </a:r>
            <a:r>
              <a:rPr lang="en-US" sz="2200" dirty="0" smtClean="0"/>
              <a:t>.</a:t>
            </a:r>
            <a:endParaRPr lang="en-US" sz="2200" dirty="0"/>
          </a:p>
        </p:txBody>
      </p:sp>
      <p:pic>
        <p:nvPicPr>
          <p:cNvPr id="6" name="Picture 5"/>
          <p:cNvPicPr>
            <a:picLocks noChangeAspect="1"/>
          </p:cNvPicPr>
          <p:nvPr/>
        </p:nvPicPr>
        <p:blipFill>
          <a:blip r:embed="rId2"/>
          <a:stretch>
            <a:fillRect/>
          </a:stretch>
        </p:blipFill>
        <p:spPr>
          <a:xfrm>
            <a:off x="10127590" y="1952367"/>
            <a:ext cx="1882662" cy="3537122"/>
          </a:xfrm>
          <a:prstGeom prst="rect">
            <a:avLst/>
          </a:prstGeom>
        </p:spPr>
      </p:pic>
    </p:spTree>
    <p:extLst>
      <p:ext uri="{BB962C8B-B14F-4D97-AF65-F5344CB8AC3E}">
        <p14:creationId xmlns:p14="http://schemas.microsoft.com/office/powerpoint/2010/main" val="376717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Appmethod PPT Template.potx</Template>
  <TotalTime>19956</TotalTime>
  <Words>841</Words>
  <Application>Microsoft Office PowerPoint</Application>
  <PresentationFormat>Widescreen</PresentationFormat>
  <Paragraphs>191</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vt:lpstr>
      <vt:lpstr>Corbel</vt:lpstr>
      <vt:lpstr>Eras Light ITC</vt:lpstr>
      <vt:lpstr>Wingdings</vt:lpstr>
      <vt:lpstr>Chalkboard 16x9</vt:lpstr>
      <vt:lpstr>Lesson 2: Turning up the Style and Data!</vt:lpstr>
      <vt:lpstr>Mobile App Development</vt:lpstr>
      <vt:lpstr>Lesson 2 Agenda</vt:lpstr>
      <vt:lpstr>Styles</vt:lpstr>
      <vt:lpstr>Style Resolutions and Platforms</vt:lpstr>
      <vt:lpstr>Changing a Control’s Style in a Mobile App</vt:lpstr>
      <vt:lpstr>Working with Styles at runtime</vt:lpstr>
      <vt:lpstr>Looking at sample Controls with Styles</vt:lpstr>
      <vt:lpstr>TListBox</vt:lpstr>
      <vt:lpstr>TListView</vt:lpstr>
      <vt:lpstr>LiveBindings and the LiveBindings Designer</vt:lpstr>
      <vt:lpstr>LiveBindings Wizard</vt:lpstr>
      <vt:lpstr>PrototypeBindSource</vt:lpstr>
      <vt:lpstr>Synchronizing Data through LiveBindings</vt:lpstr>
      <vt:lpstr>ListBox, ListView &amp; PrototypeBindSource Samples</vt:lpstr>
      <vt:lpstr>Next Steps for our Business Mobile App</vt:lpstr>
      <vt:lpstr>Lesson 2 Review</vt:lpstr>
      <vt:lpstr>Resources</vt:lpstr>
      <vt:lpstr>Homework &amp; Next Time</vt:lpstr>
      <vt:lpstr>Q&amp;A</vt:lpstr>
      <vt:lpstr>Thank You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Palak Shah</dc:creator>
  <cp:lastModifiedBy>embt</cp:lastModifiedBy>
  <cp:revision>232</cp:revision>
  <cp:lastPrinted>2014-02-27T00:47:41Z</cp:lastPrinted>
  <dcterms:created xsi:type="dcterms:W3CDTF">2013-11-27T20:00:19Z</dcterms:created>
  <dcterms:modified xsi:type="dcterms:W3CDTF">2014-07-09T15:23:40Z</dcterms:modified>
</cp:coreProperties>
</file>