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22"/>
  </p:notesMasterIdLst>
  <p:handoutMasterIdLst>
    <p:handoutMasterId r:id="rId23"/>
  </p:handoutMasterIdLst>
  <p:sldIdLst>
    <p:sldId id="265" r:id="rId2"/>
    <p:sldId id="306" r:id="rId3"/>
    <p:sldId id="319" r:id="rId4"/>
    <p:sldId id="355" r:id="rId5"/>
    <p:sldId id="359" r:id="rId6"/>
    <p:sldId id="361" r:id="rId7"/>
    <p:sldId id="360" r:id="rId8"/>
    <p:sldId id="357" r:id="rId9"/>
    <p:sldId id="358" r:id="rId10"/>
    <p:sldId id="362" r:id="rId11"/>
    <p:sldId id="363" r:id="rId12"/>
    <p:sldId id="364" r:id="rId13"/>
    <p:sldId id="365" r:id="rId14"/>
    <p:sldId id="366" r:id="rId15"/>
    <p:sldId id="313" r:id="rId16"/>
    <p:sldId id="316" r:id="rId17"/>
    <p:sldId id="317" r:id="rId18"/>
    <p:sldId id="318" r:id="rId19"/>
    <p:sldId id="261" r:id="rId20"/>
    <p:sldId id="32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5896" autoAdjust="0"/>
  </p:normalViewPr>
  <p:slideViewPr>
    <p:cSldViewPr snapToGrid="0">
      <p:cViewPr varScale="1">
        <p:scale>
          <a:sx n="116" d="100"/>
          <a:sy n="116" d="100"/>
        </p:scale>
        <p:origin x="102"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4" d="100"/>
          <a:sy n="104" d="100"/>
        </p:scale>
        <p:origin x="-346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9F613F-EF15-4430-99F1-9BA49C038A24}" type="datetimeFigureOut">
              <a:rPr lang="en-US" smtClean="0"/>
              <a:pPr/>
              <a:t>7/15/2014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FF8B31-9FC5-4935-8317-BA720C529F2A}" type="slidenum">
              <a:rPr lang="en-US" smtClean="0"/>
              <a:pPr/>
              <a:t>‹#›</a:t>
            </a:fld>
            <a:endParaRPr lang="en-US"/>
          </a:p>
        </p:txBody>
      </p:sp>
    </p:spTree>
    <p:extLst>
      <p:ext uri="{BB962C8B-B14F-4D97-AF65-F5344CB8AC3E}">
        <p14:creationId xmlns:p14="http://schemas.microsoft.com/office/powerpoint/2010/main" val="2111588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72018-6164-4CAD-821C-5D5B181DFFCC}" type="datetimeFigureOut">
              <a:rPr lang="en-US" smtClean="0"/>
              <a:pPr/>
              <a:t>7/15/2014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A0B54-C7CF-4C82-83B1-9C3667F967F1}" type="slidenum">
              <a:rPr lang="en-US" smtClean="0"/>
              <a:pPr/>
              <a:t>‹#›</a:t>
            </a:fld>
            <a:endParaRPr lang="en-US"/>
          </a:p>
        </p:txBody>
      </p:sp>
    </p:spTree>
    <p:extLst>
      <p:ext uri="{BB962C8B-B14F-4D97-AF65-F5344CB8AC3E}">
        <p14:creationId xmlns:p14="http://schemas.microsoft.com/office/powerpoint/2010/main" val="1424249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AA0B54-C7CF-4C82-83B1-9C3667F967F1}" type="slidenum">
              <a:rPr lang="en-US" smtClean="0"/>
              <a:pPr/>
              <a:t>1</a:t>
            </a:fld>
            <a:endParaRPr lang="en-US"/>
          </a:p>
        </p:txBody>
      </p:sp>
    </p:spTree>
    <p:extLst>
      <p:ext uri="{BB962C8B-B14F-4D97-AF65-F5344CB8AC3E}">
        <p14:creationId xmlns:p14="http://schemas.microsoft.com/office/powerpoint/2010/main" val="231655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1E7B05-F66F-41CE-9A86-B93D755B0A6C}" type="slidenum">
              <a:rPr lang="en-US" smtClean="0"/>
              <a:pPr/>
              <a:t>4</a:t>
            </a:fld>
            <a:endParaRPr lang="en-US"/>
          </a:p>
        </p:txBody>
      </p:sp>
    </p:spTree>
    <p:extLst>
      <p:ext uri="{BB962C8B-B14F-4D97-AF65-F5344CB8AC3E}">
        <p14:creationId xmlns:p14="http://schemas.microsoft.com/office/powerpoint/2010/main" val="314417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http://information-technology-forum.blogspot.nl/2009/06/technical-interoperability-of-disparate.html</a:t>
            </a:r>
            <a:endParaRPr lang="en-US" dirty="0"/>
          </a:p>
        </p:txBody>
      </p:sp>
      <p:sp>
        <p:nvSpPr>
          <p:cNvPr id="4" name="Slide Number Placeholder 3"/>
          <p:cNvSpPr>
            <a:spLocks noGrp="1"/>
          </p:cNvSpPr>
          <p:nvPr>
            <p:ph type="sldNum" sz="quarter" idx="10"/>
          </p:nvPr>
        </p:nvSpPr>
        <p:spPr/>
        <p:txBody>
          <a:bodyPr/>
          <a:lstStyle/>
          <a:p>
            <a:fld id="{E61E7B05-F66F-41CE-9A86-B93D755B0A6C}" type="slidenum">
              <a:rPr lang="en-US" smtClean="0"/>
              <a:pPr/>
              <a:t>5</a:t>
            </a:fld>
            <a:endParaRPr lang="en-US"/>
          </a:p>
        </p:txBody>
      </p:sp>
    </p:spTree>
    <p:extLst>
      <p:ext uri="{BB962C8B-B14F-4D97-AF65-F5344CB8AC3E}">
        <p14:creationId xmlns:p14="http://schemas.microsoft.com/office/powerpoint/2010/main" val="1068003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15000"/>
              </a:lnSpc>
              <a:spcBef>
                <a:spcPts val="0"/>
              </a:spcBef>
              <a:spcAft>
                <a:spcPts val="1000"/>
              </a:spcAft>
              <a:buClrTx/>
              <a:buSzTx/>
              <a:buFont typeface="Symbol" panose="05050102010706020507" pitchFamily="18" charset="2"/>
              <a:buChar char=""/>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Communication Protocol: </a:t>
            </a:r>
            <a:r>
              <a:rPr kumimoji="0" lang="en-US" sz="1200" b="0" i="0" u="none" strike="noStrike" kern="1200" cap="none" spc="0" normalizeH="0" baseline="0" noProof="0" dirty="0" err="1"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DataSnap</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supports three different communication protocols: TCP/IP, HTTP, HTTPS. Choosing the HTTPS protocol that is implemented using SSL (“Secure Sockets Layer”) adds encryption to the communication between client and server, making it a secure solution. Two other protocols – TCP/IP and HTTP – are inherently not safe and such a communication can be easily inspected using network analyzers</a:t>
            </a:r>
            <a:r>
              <a:rPr kumimoji="0" lang="pl-PL"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gn="l" defTabSz="914400" rtl="0" eaLnBrk="1" fontAlgn="auto" latinLnBrk="0" hangingPunct="1">
              <a:lnSpc>
                <a:spcPct val="115000"/>
              </a:lnSpc>
              <a:spcBef>
                <a:spcPts val="0"/>
              </a:spcBef>
              <a:spcAft>
                <a:spcPts val="1000"/>
              </a:spcAft>
              <a:buClrTx/>
              <a:buSzTx/>
              <a:buFont typeface="Symbol" panose="05050102010706020507" pitchFamily="18" charset="2"/>
              <a:buChar char=""/>
              <a:tabLst/>
              <a:defRPr/>
            </a:pPr>
            <a:r>
              <a:rPr kumimoji="0" lang="pl-PL"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Connectivity: </a:t>
            </a:r>
            <a:r>
              <a:rPr kumimoji="0" lang="pl-PL" sz="1200" b="0" i="0" u="none" strike="noStrike" kern="1200" cap="none" spc="0" normalizeH="0" baseline="0" noProof="0" dirty="0" err="1"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Clients</a:t>
            </a:r>
            <a:r>
              <a:rPr kumimoji="0" lang="pl-PL"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pl-PL" sz="1200" b="0" i="0" u="none" strike="noStrike" kern="1200" cap="none" spc="0" normalizeH="0" baseline="0" noProof="0" dirty="0" err="1"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can</a:t>
            </a:r>
            <a:r>
              <a:rPr kumimoji="0" lang="pl-PL"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pl-PL" sz="1200" b="0" i="0" u="none" strike="noStrike" kern="1200" cap="none" spc="0" normalizeH="0" baseline="0" noProof="0" dirty="0" err="1"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connect</a:t>
            </a:r>
            <a:r>
              <a:rPr kumimoji="0" lang="pl-PL"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to </a:t>
            </a:r>
            <a:r>
              <a:rPr kumimoji="0" lang="pl-PL" sz="1200" b="0" i="0" u="none" strike="noStrike" kern="1200" cap="none" spc="0" normalizeH="0" baseline="0" noProof="0" dirty="0" err="1"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servers</a:t>
            </a:r>
            <a:r>
              <a:rPr kumimoji="0" lang="pl-PL"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pl-PL" sz="1200" b="0" i="0" u="none" strike="noStrike" kern="1200" cap="none" spc="0" normalizeH="0" baseline="0" noProof="0" dirty="0" err="1"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through</a:t>
            </a:r>
            <a:r>
              <a:rPr kumimoji="0" lang="pl-PL"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DBX (TCP/IP, HTTP, HTTPS) </a:t>
            </a:r>
            <a:r>
              <a:rPr kumimoji="0" lang="pl-PL" sz="1200" b="0" i="0" u="none" strike="noStrike" kern="1200" cap="none" spc="0" normalizeH="0" baseline="0" noProof="0" dirty="0" err="1"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or</a:t>
            </a:r>
            <a:r>
              <a:rPr kumimoji="0" lang="pl-PL"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REST (HTTP,HTTPS).</a:t>
            </a:r>
            <a:endPar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1000"/>
              </a:spcAft>
              <a:buClrTx/>
              <a:buSzTx/>
              <a:buFont typeface="Symbol" panose="05050102010706020507" pitchFamily="18" charset="2"/>
              <a:buChar char=""/>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DataSnap Filters: DataSnap architecture contains the concept of “communication filters”, where it is possible to modify programmatically the raw stream of bytes sent between client and server over the network. DataSnap comes with three filters already pre-installed: two encryption filters (RSA and PC1) and one compression filters (</a:t>
            </a:r>
            <a:r>
              <a:rPr kumimoji="0" lang="en-US" sz="1200" b="0" i="0" u="none" strike="noStrike" kern="1200" cap="none" spc="0" normalizeH="0" baseline="0" noProof="0" dirty="0" err="1"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ZLib</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Using encryption filters it is possible to encrypt the communication between client and server. The two encryption filters are typically used together.</a:t>
            </a:r>
            <a:r>
              <a:rPr kumimoji="0" lang="pl-PL"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It </a:t>
            </a:r>
            <a:r>
              <a:rPr kumimoji="0" lang="pl-PL" sz="1200" b="0" i="0" u="none" strike="noStrike" kern="1200" cap="none" spc="0" normalizeH="0" baseline="0" noProof="0" dirty="0" err="1"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is</a:t>
            </a:r>
            <a:r>
              <a:rPr kumimoji="0" lang="pl-PL"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pl-PL" sz="1200" b="0" i="0" u="none" strike="noStrike" kern="1200" cap="none" spc="0" normalizeH="0" baseline="0" noProof="0" dirty="0" err="1"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relatively</a:t>
            </a:r>
            <a:r>
              <a:rPr kumimoji="0" lang="pl-PL"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pl-PL" sz="1200" b="0" i="0" u="none" strike="noStrike" kern="1200" cap="none" spc="0" normalizeH="0" baseline="0" noProof="0" dirty="0" err="1"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easy</a:t>
            </a:r>
            <a:r>
              <a:rPr kumimoji="0" lang="pl-PL"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to </a:t>
            </a:r>
            <a:r>
              <a:rPr kumimoji="0" lang="pl-PL" sz="1200" b="0" i="0" u="none" strike="noStrike" kern="1200" cap="none" spc="0" normalizeH="0" baseline="0" noProof="0" dirty="0" err="1"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create</a:t>
            </a:r>
            <a:r>
              <a:rPr kumimoji="0" lang="pl-PL"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pl-PL" sz="1200" b="0" i="0" u="none" strike="noStrike" kern="1200" cap="none" spc="0" normalizeH="0" baseline="0" noProof="0" dirty="0" err="1"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custom</a:t>
            </a:r>
            <a:r>
              <a:rPr kumimoji="0" lang="pl-PL"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transport </a:t>
            </a:r>
            <a:r>
              <a:rPr kumimoji="0" lang="pl-PL" sz="1200" b="0" i="0" u="none" strike="noStrike" kern="1200" cap="none" spc="0" normalizeH="0" baseline="0" noProof="0" dirty="0" err="1"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filters</a:t>
            </a:r>
            <a:r>
              <a:rPr kumimoji="0" lang="pl-PL"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endPar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E61E7B05-F66F-41CE-9A86-B93D755B0A6C}" type="slidenum">
              <a:rPr lang="en-US" smtClean="0"/>
              <a:pPr/>
              <a:t>7</a:t>
            </a:fld>
            <a:endParaRPr lang="en-US"/>
          </a:p>
        </p:txBody>
      </p:sp>
    </p:spTree>
    <p:extLst>
      <p:ext uri="{BB962C8B-B14F-4D97-AF65-F5344CB8AC3E}">
        <p14:creationId xmlns:p14="http://schemas.microsoft.com/office/powerpoint/2010/main" val="3483501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number of wizards can now create DataSnap servers with </a:t>
            </a:r>
            <a:r>
              <a:rPr lang="en-US" dirty="0" err="1" smtClean="0"/>
              <a:t>FireMonkey</a:t>
            </a:r>
            <a:r>
              <a:rPr lang="en-US" dirty="0" smtClean="0"/>
              <a:t> (in addition to VCL). </a:t>
            </a:r>
          </a:p>
          <a:p>
            <a:r>
              <a:rPr lang="en-US" dirty="0" smtClean="0"/>
              <a:t>This includes the following wizards:</a:t>
            </a:r>
          </a:p>
          <a:p>
            <a:endParaRPr lang="en-US" dirty="0" smtClean="0"/>
          </a:p>
          <a:p>
            <a:r>
              <a:rPr lang="en-US" dirty="0" smtClean="0"/>
              <a:t>·         DataSnap </a:t>
            </a:r>
            <a:r>
              <a:rPr lang="en-US" dirty="0" err="1" smtClean="0"/>
              <a:t>WebBroker</a:t>
            </a:r>
            <a:r>
              <a:rPr lang="en-US" dirty="0" smtClean="0"/>
              <a:t> Application Wizard</a:t>
            </a:r>
          </a:p>
          <a:p>
            <a:r>
              <a:rPr lang="en-US" dirty="0" smtClean="0"/>
              <a:t>·         New Web Server Application</a:t>
            </a:r>
          </a:p>
          <a:p>
            <a:r>
              <a:rPr lang="en-US" dirty="0" smtClean="0"/>
              <a:t>·         DataSnap REST Application</a:t>
            </a:r>
          </a:p>
          <a:p>
            <a:r>
              <a:rPr lang="en-US" dirty="0" smtClean="0"/>
              <a:t>·         </a:t>
            </a:r>
            <a:r>
              <a:rPr lang="en-US" dirty="0" err="1" smtClean="0"/>
              <a:t>WebBroker</a:t>
            </a:r>
            <a:r>
              <a:rPr lang="en-US" dirty="0" smtClean="0"/>
              <a:t> DataSnap Application</a:t>
            </a:r>
          </a:p>
          <a:p>
            <a:r>
              <a:rPr lang="en-US" dirty="0" smtClean="0"/>
              <a:t>·         DataSnap Server Forms App</a:t>
            </a:r>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Apache servers 2.0, 2.2, and 2.4 are now supported by </a:t>
            </a:r>
            <a:r>
              <a:rPr lang="en-US" dirty="0" err="1" smtClean="0"/>
              <a:t>WebBroker</a:t>
            </a:r>
            <a:r>
              <a:rPr lang="en-US" dirty="0" smtClean="0"/>
              <a:t>   (see units </a:t>
            </a:r>
            <a:r>
              <a:rPr lang="en-US" dirty="0" err="1" smtClean="0"/>
              <a:t>Web.ApacheApp</a:t>
            </a:r>
            <a:r>
              <a:rPr lang="en-US" dirty="0" smtClean="0"/>
              <a:t>, </a:t>
            </a:r>
            <a:r>
              <a:rPr lang="en-US" dirty="0" err="1" smtClean="0"/>
              <a:t>Web.ApacheConst</a:t>
            </a:r>
            <a:r>
              <a:rPr lang="en-US" dirty="0" smtClean="0"/>
              <a:t>, </a:t>
            </a:r>
            <a:r>
              <a:rPr lang="en-US" dirty="0" err="1" smtClean="0"/>
              <a:t>Web.ApacheHTTP</a:t>
            </a:r>
            <a:r>
              <a:rPr lang="en-US" dirty="0" smtClean="0"/>
              <a:t>).</a:t>
            </a:r>
          </a:p>
          <a:p>
            <a:endParaRPr lang="en-US" dirty="0"/>
          </a:p>
        </p:txBody>
      </p:sp>
      <p:sp>
        <p:nvSpPr>
          <p:cNvPr id="4" name="Slide Number Placeholder 3"/>
          <p:cNvSpPr>
            <a:spLocks noGrp="1"/>
          </p:cNvSpPr>
          <p:nvPr>
            <p:ph type="sldNum" sz="quarter" idx="10"/>
          </p:nvPr>
        </p:nvSpPr>
        <p:spPr/>
        <p:txBody>
          <a:bodyPr/>
          <a:lstStyle/>
          <a:p>
            <a:fld id="{E61E7B05-F66F-41CE-9A86-B93D755B0A6C}" type="slidenum">
              <a:rPr lang="en-US" smtClean="0"/>
              <a:pPr/>
              <a:t>8</a:t>
            </a:fld>
            <a:endParaRPr lang="en-US"/>
          </a:p>
        </p:txBody>
      </p:sp>
    </p:spTree>
    <p:extLst>
      <p:ext uri="{BB962C8B-B14F-4D97-AF65-F5344CB8AC3E}">
        <p14:creationId xmlns:p14="http://schemas.microsoft.com/office/powerpoint/2010/main" val="1495604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grpSp>
        <p:nvGrpSpPr>
          <p:cNvPr id="256" name="line"/>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pic>
        <p:nvPicPr>
          <p:cNvPr id="128" name="Picture 1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0981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77112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Vertical Title 1"/>
          <p:cNvSpPr>
            <a:spLocks noGrp="1"/>
          </p:cNvSpPr>
          <p:nvPr>
            <p:ph type="title" orient="vert"/>
          </p:nvPr>
        </p:nvSpPr>
        <p:spPr>
          <a:xfrm>
            <a:off x="10364311" y="274640"/>
            <a:ext cx="1371957" cy="5901747"/>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06493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ransition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ctrTitle"/>
          </p:nvPr>
        </p:nvSpPr>
        <p:spPr>
          <a:xfrm>
            <a:off x="5701552" y="3375166"/>
            <a:ext cx="6086791" cy="1151597"/>
          </a:xfrm>
        </p:spPr>
        <p:txBody>
          <a:bodyPr anchor="b">
            <a:normAutofit/>
          </a:bodyPr>
          <a:lstStyle>
            <a:lvl1pPr algn="r">
              <a:lnSpc>
                <a:spcPct val="85000"/>
              </a:lnSpc>
              <a:defRPr sz="4000" b="1" spc="-50" baseline="0">
                <a:solidFill>
                  <a:schemeClr val="bg1"/>
                </a:solidFill>
                <a:latin typeface="Eras Light ITC" panose="020B04020305040208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528050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ctrTitle"/>
          </p:nvPr>
        </p:nvSpPr>
        <p:spPr>
          <a:xfrm>
            <a:off x="4464424" y="3375166"/>
            <a:ext cx="7323920" cy="1151597"/>
          </a:xfrm>
        </p:spPr>
        <p:txBody>
          <a:bodyPr anchor="b">
            <a:normAutofit/>
          </a:bodyPr>
          <a:lstStyle>
            <a:lvl1pPr algn="r">
              <a:lnSpc>
                <a:spcPct val="85000"/>
              </a:lnSpc>
              <a:defRPr sz="4000" b="1" spc="-50" baseline="0">
                <a:solidFill>
                  <a:schemeClr val="bg1"/>
                </a:solidFill>
                <a:latin typeface="Eras Light ITC" panose="020B04020305040208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4464424" y="4701637"/>
            <a:ext cx="7323919" cy="818636"/>
          </a:xfrm>
        </p:spPr>
        <p:txBody>
          <a:bodyPr lIns="91440" rIns="91440">
            <a:normAutofit/>
          </a:bodyPr>
          <a:lstStyle>
            <a:lvl1pPr marL="0" indent="0" algn="r">
              <a:buNone/>
              <a:defRPr sz="2400" b="1" cap="all" spc="200" baseline="0">
                <a:solidFill>
                  <a:schemeClr val="bg1"/>
                </a:solidFill>
                <a:latin typeface="Eras Light ITC" panose="020B0402030504020804"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a:xfrm>
            <a:off x="1522811" y="274638"/>
            <a:ext cx="9146380" cy="1020762"/>
          </a:xfrm>
        </p:spPr>
        <p:txBody>
          <a:bodyPr/>
          <a:lstStyle/>
          <a:p>
            <a:r>
              <a:rPr lang="en-US" smtClean="0"/>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4987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7/15/2014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56568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a:xfrm>
            <a:off x="1522811" y="274638"/>
            <a:ext cx="9146380" cy="1020762"/>
          </a:xfrm>
        </p:spPr>
        <p:txBody>
          <a:bodyPr/>
          <a:lstStyle/>
          <a:p>
            <a:r>
              <a:rPr lang="en-US" smtClean="0"/>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7/15/2014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2201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a:xfrm>
            <a:off x="1522811" y="274638"/>
            <a:ext cx="9146380" cy="10207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7/15/2014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7645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7/15/2014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27377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7/15/2014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27994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7/15/2014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26505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7/15/2014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33291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7/15/2014</a:t>
            </a:fld>
            <a:endParaRPr/>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2183964979"/>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64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docwiki.appmethod.com/appmethod/1.14/topics/en/Getting_Started_(FireDAC)" TargetMode="External"/><Relationship Id="rId13" Type="http://schemas.openxmlformats.org/officeDocument/2006/relationships/hyperlink" Target="http://forms.embarcadero.com/CPPMobileDay6-04" TargetMode="External"/><Relationship Id="rId18" Type="http://schemas.openxmlformats.org/officeDocument/2006/relationships/hyperlink" Target="http://blog.marcocantu.com/blog/delphi_xe5_update2_datasnap_firedac.html" TargetMode="External"/><Relationship Id="rId3" Type="http://schemas.openxmlformats.org/officeDocument/2006/relationships/hyperlink" Target="http://docwiki.appmethod.com/appmethod/1.14/topics/en/DataSnap_REST_Application_Wizard" TargetMode="External"/><Relationship Id="rId7" Type="http://schemas.openxmlformats.org/officeDocument/2006/relationships/hyperlink" Target="http://docwiki.appmethod.com/appmethod/1.14/topics/en/Overview_(FireDAC)" TargetMode="External"/><Relationship Id="rId12" Type="http://schemas.openxmlformats.org/officeDocument/2006/relationships/hyperlink" Target="http://docwiki.appmethod.com/appmethod/1.14/topics/en/Mobile_Tutorial:_Using_FireDAC_and_SQLite_(iOS_and_Android)" TargetMode="External"/><Relationship Id="rId17" Type="http://schemas.openxmlformats.org/officeDocument/2006/relationships/hyperlink" Target="http://blogs.embarcadero.com/pawelglowacki/2013/10/16/40089" TargetMode="External"/><Relationship Id="rId2" Type="http://schemas.openxmlformats.org/officeDocument/2006/relationships/hyperlink" Target="http://docwiki.appmethod.com/appmethod/1.14/topics/en/Developing_DataSnap_Applications" TargetMode="External"/><Relationship Id="rId16" Type="http://schemas.openxmlformats.org/officeDocument/2006/relationships/hyperlink" Target="http://cc.embarcadero.com/item/29887" TargetMode="External"/><Relationship Id="rId1" Type="http://schemas.openxmlformats.org/officeDocument/2006/relationships/slideLayout" Target="../slideLayouts/slideLayout2.xml"/><Relationship Id="rId6" Type="http://schemas.openxmlformats.org/officeDocument/2006/relationships/hyperlink" Target="http://docwiki.appmethod.com/appmethod/1.14/topics/en/FireDAC" TargetMode="External"/><Relationship Id="rId11" Type="http://schemas.openxmlformats.org/officeDocument/2006/relationships/hyperlink" Target="http://docwiki.appmethod.com/appmethod/1.14/topics/en/Data_Explorer" TargetMode="External"/><Relationship Id="rId5" Type="http://schemas.openxmlformats.org/officeDocument/2006/relationships/hyperlink" Target="https://code.google.com/p/dsfc/" TargetMode="External"/><Relationship Id="rId15" Type="http://schemas.openxmlformats.org/officeDocument/2006/relationships/hyperlink" Target="http://blogs.embarcadero.com/pawelglowacki/2014/06/04/40330" TargetMode="External"/><Relationship Id="rId10" Type="http://schemas.openxmlformats.org/officeDocument/2006/relationships/hyperlink" Target="http://docwiki.appmethod.com/appmethod/1.14/topics/en/Master-Detail_Relationship_(FireDAC)" TargetMode="External"/><Relationship Id="rId19" Type="http://schemas.openxmlformats.org/officeDocument/2006/relationships/hyperlink" Target="https://www.embarcadero.com/rad-in-action/delphi-labs" TargetMode="External"/><Relationship Id="rId4" Type="http://schemas.openxmlformats.org/officeDocument/2006/relationships/hyperlink" Target="http://docwiki.appmethod.com/appmethod/1.14/topics/en/Tutorial:_Using_a_REST_DataSnap_Server_with_an_Application" TargetMode="External"/><Relationship Id="rId9" Type="http://schemas.openxmlformats.org/officeDocument/2006/relationships/hyperlink" Target="http://docwiki.appmethod.com/appmethod/1.14/topics/en/Components_(FireDAC)" TargetMode="External"/><Relationship Id="rId14" Type="http://schemas.openxmlformats.org/officeDocument/2006/relationships/hyperlink" Target="http://www.appmethod.com/june-releas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docwiki.appmethod.com/appmethod/1.14/topics/en/Sharing_and_Running_Actions_on_Remote_Applications_Using_App_Tethering" TargetMode="External"/><Relationship Id="rId2" Type="http://schemas.openxmlformats.org/officeDocument/2006/relationships/hyperlink" Target="http://docwiki.appmethod.com/appmethod/1.14/topics/en/Connecting_to_Remote_Applications_Using_App_Tethering" TargetMode="External"/><Relationship Id="rId1" Type="http://schemas.openxmlformats.org/officeDocument/2006/relationships/slideLayout" Target="../slideLayouts/slideLayout2.xml"/><Relationship Id="rId4" Type="http://schemas.openxmlformats.org/officeDocument/2006/relationships/hyperlink" Target="http://docwiki.appmethod.com/appmethod/1.14/topics/en/Sharing_Data_with_Remote_Applications_Using_App_Tethe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09" y="1905000"/>
            <a:ext cx="10413817" cy="2667000"/>
          </a:xfrm>
        </p:spPr>
        <p:txBody>
          <a:bodyPr>
            <a:noAutofit/>
          </a:bodyPr>
          <a:lstStyle/>
          <a:p>
            <a:r>
              <a:rPr lang="en-US" b="1" dirty="0">
                <a:latin typeface="Eras Light ITC" panose="020B0402030504020804" pitchFamily="34" charset="0"/>
              </a:rPr>
              <a:t>Lesson </a:t>
            </a:r>
            <a:r>
              <a:rPr lang="en-US" b="1" dirty="0" smtClean="0">
                <a:latin typeface="Eras Light ITC" panose="020B0402030504020804" pitchFamily="34" charset="0"/>
              </a:rPr>
              <a:t>4:</a:t>
            </a:r>
            <a:br>
              <a:rPr lang="en-US" b="1" dirty="0" smtClean="0">
                <a:latin typeface="Eras Light ITC" panose="020B0402030504020804" pitchFamily="34" charset="0"/>
              </a:rPr>
            </a:br>
            <a:r>
              <a:rPr lang="en-US" b="1" dirty="0">
                <a:latin typeface="Eras Light ITC" panose="020B0402030504020804" pitchFamily="34" charset="0"/>
              </a:rPr>
              <a:t>Building Powerful Multi-tier, Multi-device </a:t>
            </a:r>
            <a:r>
              <a:rPr lang="en-US" b="1" dirty="0" smtClean="0">
                <a:latin typeface="Eras Light ITC" panose="020B0402030504020804" pitchFamily="34" charset="0"/>
              </a:rPr>
              <a:t>Applications using </a:t>
            </a:r>
            <a:r>
              <a:rPr lang="en-US" b="1" dirty="0" err="1" smtClean="0">
                <a:latin typeface="Eras Light ITC" panose="020B0402030504020804" pitchFamily="34" charset="0"/>
              </a:rPr>
              <a:t>DataSnap</a:t>
            </a:r>
            <a:r>
              <a:rPr lang="en-US" b="1" dirty="0" smtClean="0">
                <a:latin typeface="Eras Light ITC" panose="020B0402030504020804" pitchFamily="34" charset="0"/>
              </a:rPr>
              <a:t> REST/JSON</a:t>
            </a:r>
            <a:endParaRPr lang="en-US" dirty="0"/>
          </a:p>
        </p:txBody>
      </p:sp>
      <p:sp>
        <p:nvSpPr>
          <p:cNvPr id="5" name="Text Placeholder 4"/>
          <p:cNvSpPr>
            <a:spLocks noGrp="1"/>
          </p:cNvSpPr>
          <p:nvPr>
            <p:ph type="body" idx="1"/>
          </p:nvPr>
        </p:nvSpPr>
        <p:spPr/>
        <p:txBody>
          <a:bodyPr>
            <a:normAutofit lnSpcReduction="10000"/>
          </a:bodyPr>
          <a:lstStyle/>
          <a:p>
            <a:r>
              <a:rPr lang="en-US" dirty="0"/>
              <a:t>David </a:t>
            </a:r>
            <a:r>
              <a:rPr lang="en-US" dirty="0" err="1"/>
              <a:t>Intersimone</a:t>
            </a:r>
            <a:r>
              <a:rPr lang="en-US" dirty="0"/>
              <a:t> “David I”</a:t>
            </a:r>
            <a:br>
              <a:rPr lang="en-US" dirty="0"/>
            </a:br>
            <a:r>
              <a:rPr lang="en-US" dirty="0"/>
              <a:t>Vice President of Developer </a:t>
            </a:r>
            <a:r>
              <a:rPr lang="en-US" dirty="0" smtClean="0"/>
              <a:t>Relations and </a:t>
            </a:r>
            <a:r>
              <a:rPr lang="en-US" dirty="0"/>
              <a:t>Chief </a:t>
            </a:r>
            <a:r>
              <a:rPr lang="en-US" dirty="0" smtClean="0"/>
              <a:t>Evangelist</a:t>
            </a:r>
          </a:p>
          <a:p>
            <a:r>
              <a:rPr lang="en-US" dirty="0" smtClean="0"/>
              <a:t>davidi@embarcadero.com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090" y="246813"/>
            <a:ext cx="6414277" cy="1414913"/>
          </a:xfrm>
          <a:prstGeom prst="rect">
            <a:avLst/>
          </a:prstGeom>
          <a:ln>
            <a:noFill/>
          </a:ln>
          <a:effectLst>
            <a:softEdge rad="112500"/>
          </a:effectLst>
        </p:spPr>
      </p:pic>
    </p:spTree>
    <p:extLst>
      <p:ext uri="{BB962C8B-B14F-4D97-AF65-F5344CB8AC3E}">
        <p14:creationId xmlns:p14="http://schemas.microsoft.com/office/powerpoint/2010/main" val="131782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DataSnap</a:t>
            </a:r>
            <a:r>
              <a:rPr lang="en-US" dirty="0" smtClean="0"/>
              <a:t> Server Method for </a:t>
            </a:r>
            <a:r>
              <a:rPr lang="en-US" dirty="0" err="1" smtClean="0"/>
              <a:t>ApplyUpdates</a:t>
            </a:r>
            <a:endParaRPr lang="en-US" dirty="0"/>
          </a:p>
        </p:txBody>
      </p:sp>
      <p:sp>
        <p:nvSpPr>
          <p:cNvPr id="3" name="Text Placeholder 2"/>
          <p:cNvSpPr>
            <a:spLocks noGrp="1"/>
          </p:cNvSpPr>
          <p:nvPr>
            <p:ph type="body" idx="1"/>
          </p:nvPr>
        </p:nvSpPr>
        <p:spPr>
          <a:xfrm>
            <a:off x="657837" y="1841158"/>
            <a:ext cx="4417702" cy="762000"/>
          </a:xfrm>
        </p:spPr>
        <p:txBody>
          <a:bodyPr/>
          <a:lstStyle/>
          <a:p>
            <a:pPr algn="ctr"/>
            <a:r>
              <a:rPr lang="en-US" dirty="0" smtClean="0"/>
              <a:t>Object Pasca</a:t>
            </a:r>
            <a:r>
              <a:rPr lang="en-US" dirty="0"/>
              <a:t>l</a:t>
            </a:r>
          </a:p>
        </p:txBody>
      </p:sp>
      <p:sp>
        <p:nvSpPr>
          <p:cNvPr id="4" name="Content Placeholder 3"/>
          <p:cNvSpPr>
            <a:spLocks noGrp="1"/>
          </p:cNvSpPr>
          <p:nvPr>
            <p:ph sz="half" idx="2"/>
          </p:nvPr>
        </p:nvSpPr>
        <p:spPr>
          <a:xfrm>
            <a:off x="164757" y="2658762"/>
            <a:ext cx="5775755" cy="3758514"/>
          </a:xfrm>
        </p:spPr>
        <p:txBody>
          <a:bodyPr>
            <a:noAutofit/>
          </a:bodyPr>
          <a:lstStyle/>
          <a:p>
            <a:pPr marL="0" indent="0">
              <a:spcBef>
                <a:spcPts val="600"/>
              </a:spcBef>
              <a:buNone/>
            </a:pPr>
            <a:r>
              <a:rPr lang="en-US" sz="1000" dirty="0" smtClean="0">
                <a:latin typeface="Lucida Console" panose="020B0609040504020204" pitchFamily="49" charset="0"/>
              </a:rPr>
              <a:t>procedure TServerMethods1.ApplyChangesDepartmentEmployees(</a:t>
            </a:r>
          </a:p>
          <a:p>
            <a:pPr marL="0" indent="0">
              <a:spcBef>
                <a:spcPts val="600"/>
              </a:spcBef>
              <a:buNone/>
            </a:pPr>
            <a:r>
              <a:rPr lang="en-US" sz="1000" dirty="0" smtClean="0">
                <a:latin typeface="Lucida Console" panose="020B0609040504020204" pitchFamily="49" charset="0"/>
              </a:rPr>
              <a:t>  </a:t>
            </a:r>
            <a:r>
              <a:rPr lang="en-US" sz="1000" dirty="0" err="1">
                <a:latin typeface="Lucida Console" panose="020B0609040504020204" pitchFamily="49" charset="0"/>
              </a:rPr>
              <a:t>const</a:t>
            </a:r>
            <a:r>
              <a:rPr lang="en-US" sz="1000" dirty="0">
                <a:latin typeface="Lucida Console" panose="020B0609040504020204" pitchFamily="49" charset="0"/>
              </a:rPr>
              <a:t> </a:t>
            </a:r>
            <a:r>
              <a:rPr lang="en-US" sz="1000" dirty="0" err="1">
                <a:latin typeface="Lucida Console" panose="020B0609040504020204" pitchFamily="49" charset="0"/>
              </a:rPr>
              <a:t>ADeltaList</a:t>
            </a:r>
            <a:r>
              <a:rPr lang="en-US" sz="1000" dirty="0">
                <a:latin typeface="Lucida Console" panose="020B0609040504020204" pitchFamily="49" charset="0"/>
              </a:rPr>
              <a:t>: </a:t>
            </a:r>
            <a:r>
              <a:rPr lang="en-US" sz="1000" dirty="0" err="1">
                <a:latin typeface="Lucida Console" panose="020B0609040504020204" pitchFamily="49" charset="0"/>
              </a:rPr>
              <a:t>TFDJSONDeltas</a:t>
            </a:r>
            <a:r>
              <a:rPr lang="en-US" sz="1000" dirty="0">
                <a:latin typeface="Lucida Console" panose="020B0609040504020204" pitchFamily="49" charset="0"/>
              </a:rPr>
              <a:t>);</a:t>
            </a:r>
          </a:p>
          <a:p>
            <a:pPr marL="0" indent="0">
              <a:spcBef>
                <a:spcPts val="600"/>
              </a:spcBef>
              <a:buNone/>
            </a:pPr>
            <a:r>
              <a:rPr lang="en-US" sz="1000" dirty="0" err="1" smtClean="0">
                <a:latin typeface="Lucida Console" panose="020B0609040504020204" pitchFamily="49" charset="0"/>
              </a:rPr>
              <a:t>Var</a:t>
            </a:r>
            <a:endParaRPr lang="en-US" sz="1000" dirty="0" smtClean="0">
              <a:latin typeface="Lucida Console" panose="020B0609040504020204" pitchFamily="49" charset="0"/>
            </a:endParaRPr>
          </a:p>
          <a:p>
            <a:pPr marL="0" indent="0">
              <a:spcBef>
                <a:spcPts val="600"/>
              </a:spcBef>
              <a:buNone/>
            </a:pPr>
            <a:r>
              <a:rPr lang="en-US" sz="1000" dirty="0" smtClean="0">
                <a:latin typeface="Lucida Console" panose="020B0609040504020204" pitchFamily="49" charset="0"/>
              </a:rPr>
              <a:t>  </a:t>
            </a:r>
            <a:r>
              <a:rPr lang="en-US" sz="1000" dirty="0" err="1">
                <a:latin typeface="Lucida Console" panose="020B0609040504020204" pitchFamily="49" charset="0"/>
              </a:rPr>
              <a:t>LApply</a:t>
            </a:r>
            <a:r>
              <a:rPr lang="en-US" sz="1000" dirty="0">
                <a:latin typeface="Lucida Console" panose="020B0609040504020204" pitchFamily="49" charset="0"/>
              </a:rPr>
              <a:t>: </a:t>
            </a:r>
            <a:r>
              <a:rPr lang="en-US" sz="1000" dirty="0" err="1">
                <a:latin typeface="Lucida Console" panose="020B0609040504020204" pitchFamily="49" charset="0"/>
              </a:rPr>
              <a:t>IFDJSONDeltasApplyUpdates</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begin</a:t>
            </a:r>
          </a:p>
          <a:p>
            <a:pPr marL="0" indent="0">
              <a:spcBef>
                <a:spcPts val="600"/>
              </a:spcBef>
              <a:buNone/>
            </a:pPr>
            <a:r>
              <a:rPr lang="en-US" sz="1000" dirty="0">
                <a:latin typeface="Lucida Console" panose="020B0609040504020204" pitchFamily="49" charset="0"/>
              </a:rPr>
              <a:t>  // Create the apply object</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LApply</a:t>
            </a:r>
            <a:r>
              <a:rPr lang="en-US" sz="1000" dirty="0">
                <a:latin typeface="Lucida Console" panose="020B0609040504020204" pitchFamily="49" charset="0"/>
              </a:rPr>
              <a:t> := </a:t>
            </a:r>
            <a:r>
              <a:rPr lang="en-US" sz="1000" dirty="0" err="1">
                <a:latin typeface="Lucida Console" panose="020B0609040504020204" pitchFamily="49" charset="0"/>
              </a:rPr>
              <a:t>TFDJSONDeltasApplyUpdates.Create</a:t>
            </a:r>
            <a:r>
              <a:rPr lang="en-US" sz="1000" dirty="0">
                <a:latin typeface="Lucida Console" panose="020B0609040504020204" pitchFamily="49" charset="0"/>
              </a:rPr>
              <a:t>(</a:t>
            </a:r>
            <a:r>
              <a:rPr lang="en-US" sz="1000" dirty="0" err="1">
                <a:latin typeface="Lucida Console" panose="020B0609040504020204" pitchFamily="49" charset="0"/>
              </a:rPr>
              <a:t>ADeltaList</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 Apply the department delta</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LApply.ApplyUpdates</a:t>
            </a:r>
            <a:r>
              <a:rPr lang="en-US" sz="1000" dirty="0">
                <a:latin typeface="Lucida Console" panose="020B0609040504020204" pitchFamily="49" charset="0"/>
              </a:rPr>
              <a:t>(</a:t>
            </a:r>
            <a:r>
              <a:rPr lang="en-US" sz="1000" dirty="0" err="1">
                <a:latin typeface="Lucida Console" panose="020B0609040504020204" pitchFamily="49" charset="0"/>
              </a:rPr>
              <a:t>sDepartment</a:t>
            </a:r>
            <a:r>
              <a:rPr lang="en-US" sz="1000" dirty="0">
                <a:latin typeface="Lucida Console" panose="020B0609040504020204" pitchFamily="49" charset="0"/>
              </a:rPr>
              <a:t>, </a:t>
            </a:r>
            <a:r>
              <a:rPr lang="en-US" sz="1000" dirty="0" err="1">
                <a:latin typeface="Lucida Console" panose="020B0609040504020204" pitchFamily="49" charset="0"/>
              </a:rPr>
              <a:t>FDQueryDepartment.Command</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if </a:t>
            </a:r>
            <a:r>
              <a:rPr lang="en-US" sz="1000" dirty="0" err="1">
                <a:latin typeface="Lucida Console" panose="020B0609040504020204" pitchFamily="49" charset="0"/>
              </a:rPr>
              <a:t>LApply.Errors.Count</a:t>
            </a:r>
            <a:r>
              <a:rPr lang="en-US" sz="1000" dirty="0">
                <a:latin typeface="Lucida Console" panose="020B0609040504020204" pitchFamily="49" charset="0"/>
              </a:rPr>
              <a:t> = 0 then</a:t>
            </a:r>
          </a:p>
          <a:p>
            <a:pPr marL="0" indent="0">
              <a:spcBef>
                <a:spcPts val="600"/>
              </a:spcBef>
              <a:buNone/>
            </a:pPr>
            <a:r>
              <a:rPr lang="en-US" sz="1000" dirty="0">
                <a:latin typeface="Lucida Console" panose="020B0609040504020204" pitchFamily="49" charset="0"/>
              </a:rPr>
              <a:t>    // If no errors, apply the employee delta</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LApply.ApplyUpdates</a:t>
            </a:r>
            <a:r>
              <a:rPr lang="en-US" sz="1000" dirty="0">
                <a:latin typeface="Lucida Console" panose="020B0609040504020204" pitchFamily="49" charset="0"/>
              </a:rPr>
              <a:t>(</a:t>
            </a:r>
            <a:r>
              <a:rPr lang="en-US" sz="1000" dirty="0" err="1">
                <a:latin typeface="Lucida Console" panose="020B0609040504020204" pitchFamily="49" charset="0"/>
              </a:rPr>
              <a:t>sEmployees</a:t>
            </a:r>
            <a:r>
              <a:rPr lang="en-US" sz="1000" dirty="0">
                <a:latin typeface="Lucida Console" panose="020B0609040504020204" pitchFamily="49" charset="0"/>
              </a:rPr>
              <a:t>, </a:t>
            </a:r>
            <a:r>
              <a:rPr lang="en-US" sz="1000" dirty="0" err="1">
                <a:latin typeface="Lucida Console" panose="020B0609040504020204" pitchFamily="49" charset="0"/>
              </a:rPr>
              <a:t>FDQueryDepartmentEmployees.Command</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if </a:t>
            </a:r>
            <a:r>
              <a:rPr lang="en-US" sz="1000" dirty="0" err="1">
                <a:latin typeface="Lucida Console" panose="020B0609040504020204" pitchFamily="49" charset="0"/>
              </a:rPr>
              <a:t>LApply.Errors.Count</a:t>
            </a:r>
            <a:r>
              <a:rPr lang="en-US" sz="1000" dirty="0">
                <a:latin typeface="Lucida Console" panose="020B0609040504020204" pitchFamily="49" charset="0"/>
              </a:rPr>
              <a:t> &gt; 0 then</a:t>
            </a:r>
          </a:p>
          <a:p>
            <a:pPr marL="0" indent="0">
              <a:spcBef>
                <a:spcPts val="600"/>
              </a:spcBef>
              <a:buNone/>
            </a:pPr>
            <a:r>
              <a:rPr lang="en-US" sz="1000" dirty="0">
                <a:latin typeface="Lucida Console" panose="020B0609040504020204" pitchFamily="49" charset="0"/>
              </a:rPr>
              <a:t>    // Raise an exception if any errors.</a:t>
            </a:r>
          </a:p>
          <a:p>
            <a:pPr marL="0" indent="0">
              <a:spcBef>
                <a:spcPts val="600"/>
              </a:spcBef>
              <a:buNone/>
            </a:pPr>
            <a:r>
              <a:rPr lang="en-US" sz="1000" dirty="0">
                <a:latin typeface="Lucida Console" panose="020B0609040504020204" pitchFamily="49" charset="0"/>
              </a:rPr>
              <a:t>    raise </a:t>
            </a:r>
            <a:r>
              <a:rPr lang="en-US" sz="1000" dirty="0" err="1">
                <a:latin typeface="Lucida Console" panose="020B0609040504020204" pitchFamily="49" charset="0"/>
              </a:rPr>
              <a:t>Exception.Create</a:t>
            </a:r>
            <a:r>
              <a:rPr lang="en-US" sz="1000" dirty="0">
                <a:latin typeface="Lucida Console" panose="020B0609040504020204" pitchFamily="49" charset="0"/>
              </a:rPr>
              <a:t>(</a:t>
            </a:r>
            <a:r>
              <a:rPr lang="en-US" sz="1000" dirty="0" err="1">
                <a:latin typeface="Lucida Console" panose="020B0609040504020204" pitchFamily="49" charset="0"/>
              </a:rPr>
              <a:t>LApply.Errors.Strings.Text</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end;</a:t>
            </a:r>
          </a:p>
          <a:p>
            <a:pPr marL="0" indent="0">
              <a:spcBef>
                <a:spcPts val="600"/>
              </a:spcBef>
              <a:buNone/>
            </a:pPr>
            <a:endParaRPr lang="en-US" sz="1000" dirty="0">
              <a:latin typeface="Lucida Console" panose="020B0609040504020204" pitchFamily="49" charset="0"/>
            </a:endParaRPr>
          </a:p>
        </p:txBody>
      </p:sp>
      <p:sp>
        <p:nvSpPr>
          <p:cNvPr id="5" name="Text Placeholder 4"/>
          <p:cNvSpPr>
            <a:spLocks noGrp="1"/>
          </p:cNvSpPr>
          <p:nvPr>
            <p:ph type="body" sz="quarter" idx="3"/>
          </p:nvPr>
        </p:nvSpPr>
        <p:spPr>
          <a:xfrm>
            <a:off x="6251489" y="1851455"/>
            <a:ext cx="4417702" cy="762000"/>
          </a:xfrm>
        </p:spPr>
        <p:txBody>
          <a:bodyPr/>
          <a:lstStyle/>
          <a:p>
            <a:pPr algn="ctr"/>
            <a:r>
              <a:rPr lang="en-US" dirty="0" smtClean="0"/>
              <a:t>C++</a:t>
            </a:r>
            <a:endParaRPr lang="en-US" dirty="0"/>
          </a:p>
        </p:txBody>
      </p:sp>
      <p:sp>
        <p:nvSpPr>
          <p:cNvPr id="6" name="Content Placeholder 5"/>
          <p:cNvSpPr>
            <a:spLocks noGrp="1"/>
          </p:cNvSpPr>
          <p:nvPr>
            <p:ph sz="quarter" idx="4"/>
          </p:nvPr>
        </p:nvSpPr>
        <p:spPr>
          <a:xfrm>
            <a:off x="5807676" y="2660824"/>
            <a:ext cx="6334897" cy="4094204"/>
          </a:xfrm>
        </p:spPr>
        <p:txBody>
          <a:bodyPr>
            <a:noAutofit/>
          </a:bodyPr>
          <a:lstStyle/>
          <a:p>
            <a:pPr marL="0" indent="0">
              <a:spcBef>
                <a:spcPts val="600"/>
              </a:spcBef>
              <a:buNone/>
            </a:pPr>
            <a:r>
              <a:rPr lang="en-US" sz="1000" dirty="0">
                <a:latin typeface="Lucida Console" panose="020B0609040504020204" pitchFamily="49" charset="0"/>
              </a:rPr>
              <a:t>void TServerMethods1::</a:t>
            </a:r>
            <a:r>
              <a:rPr lang="en-US" sz="1000" dirty="0" err="1">
                <a:latin typeface="Lucida Console" panose="020B0609040504020204" pitchFamily="49" charset="0"/>
              </a:rPr>
              <a:t>ApplyChangesDepartmentEmployees</a:t>
            </a:r>
            <a:r>
              <a:rPr lang="en-US" sz="1000" dirty="0">
                <a:latin typeface="Lucida Console" panose="020B0609040504020204" pitchFamily="49" charset="0"/>
              </a:rPr>
              <a:t>(</a:t>
            </a:r>
            <a:r>
              <a:rPr lang="en-US" sz="1000" dirty="0" err="1">
                <a:latin typeface="Lucida Console" panose="020B0609040504020204" pitchFamily="49" charset="0"/>
              </a:rPr>
              <a:t>TJSONObject</a:t>
            </a:r>
            <a:r>
              <a:rPr lang="en-US" sz="1000" dirty="0">
                <a:latin typeface="Lucida Console" panose="020B0609040504020204" pitchFamily="49" charset="0"/>
              </a:rPr>
              <a:t>* </a:t>
            </a:r>
            <a:r>
              <a:rPr lang="en-US" sz="1000" dirty="0" err="1">
                <a:latin typeface="Lucida Console" panose="020B0609040504020204" pitchFamily="49" charset="0"/>
              </a:rPr>
              <a:t>AJSONObject</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TFDJSONDeltas</a:t>
            </a:r>
            <a:r>
              <a:rPr lang="en-US" sz="1000" dirty="0">
                <a:latin typeface="Lucida Console" panose="020B0609040504020204" pitchFamily="49" charset="0"/>
              </a:rPr>
              <a:t> *</a:t>
            </a:r>
            <a:r>
              <a:rPr lang="en-US" sz="1000" dirty="0" err="1">
                <a:latin typeface="Lucida Console" panose="020B0609040504020204" pitchFamily="49" charset="0"/>
              </a:rPr>
              <a:t>LDeltas</a:t>
            </a:r>
            <a:r>
              <a:rPr lang="en-US" sz="1000" dirty="0">
                <a:latin typeface="Lucida Console" panose="020B0609040504020204" pitchFamily="49" charset="0"/>
              </a:rPr>
              <a:t> = new </a:t>
            </a:r>
            <a:r>
              <a:rPr lang="en-US" sz="1000" dirty="0" err="1">
                <a:latin typeface="Lucida Console" panose="020B0609040504020204" pitchFamily="49" charset="0"/>
              </a:rPr>
              <a:t>TFDJSONDeltas</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TFDJSONInterceptor</a:t>
            </a:r>
            <a:r>
              <a:rPr lang="en-US" sz="1000" dirty="0">
                <a:latin typeface="Lucida Console" panose="020B0609040504020204" pitchFamily="49" charset="0"/>
              </a:rPr>
              <a:t>::</a:t>
            </a:r>
            <a:r>
              <a:rPr lang="en-US" sz="1000" dirty="0" err="1">
                <a:latin typeface="Lucida Console" panose="020B0609040504020204" pitchFamily="49" charset="0"/>
              </a:rPr>
              <a:t>JSONObjectToDataSets</a:t>
            </a:r>
            <a:r>
              <a:rPr lang="en-US" sz="1000" dirty="0">
                <a:latin typeface="Lucida Console" panose="020B0609040504020204" pitchFamily="49" charset="0"/>
              </a:rPr>
              <a:t>(</a:t>
            </a:r>
            <a:r>
              <a:rPr lang="en-US" sz="1000" dirty="0" err="1">
                <a:latin typeface="Lucida Console" panose="020B0609040504020204" pitchFamily="49" charset="0"/>
              </a:rPr>
              <a:t>AJSONObject</a:t>
            </a:r>
            <a:r>
              <a:rPr lang="en-US" sz="1000" dirty="0">
                <a:latin typeface="Lucida Console" panose="020B0609040504020204" pitchFamily="49" charset="0"/>
              </a:rPr>
              <a:t>, </a:t>
            </a:r>
            <a:r>
              <a:rPr lang="en-US" sz="1000" dirty="0" err="1">
                <a:latin typeface="Lucida Console" panose="020B0609040504020204" pitchFamily="49" charset="0"/>
              </a:rPr>
              <a:t>LDeltas</a:t>
            </a:r>
            <a:r>
              <a:rPr lang="en-US" sz="1000" dirty="0" smtClean="0">
                <a:latin typeface="Lucida Console" panose="020B0609040504020204" pitchFamily="49" charset="0"/>
              </a:rPr>
              <a:t>);</a:t>
            </a:r>
            <a:endParaRPr lang="en-US" sz="1000" dirty="0">
              <a:latin typeface="Lucida Console" panose="020B0609040504020204" pitchFamily="49" charset="0"/>
            </a:endParaRP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TFDJSONErrors</a:t>
            </a:r>
            <a:r>
              <a:rPr lang="en-US" sz="1000" dirty="0">
                <a:latin typeface="Lucida Console" panose="020B0609040504020204" pitchFamily="49" charset="0"/>
              </a:rPr>
              <a:t> *errs = new </a:t>
            </a:r>
            <a:r>
              <a:rPr lang="en-US" sz="1000" dirty="0" err="1">
                <a:latin typeface="Lucida Console" panose="020B0609040504020204" pitchFamily="49" charset="0"/>
              </a:rPr>
              <a:t>TFDJSONErrors</a:t>
            </a:r>
            <a:r>
              <a:rPr lang="en-US" sz="1000" dirty="0" smtClean="0">
                <a:latin typeface="Lucida Console" panose="020B0609040504020204" pitchFamily="49" charset="0"/>
              </a:rPr>
              <a:t>();</a:t>
            </a:r>
            <a:endParaRPr lang="en-US" sz="1000" dirty="0">
              <a:latin typeface="Lucida Console" panose="020B0609040504020204" pitchFamily="49" charset="0"/>
            </a:endParaRPr>
          </a:p>
          <a:p>
            <a:pPr marL="0" indent="0">
              <a:spcBef>
                <a:spcPts val="600"/>
              </a:spcBef>
              <a:buNone/>
            </a:pPr>
            <a:r>
              <a:rPr lang="en-US" sz="1000" dirty="0">
                <a:latin typeface="Lucida Console" panose="020B0609040504020204" pitchFamily="49" charset="0"/>
              </a:rPr>
              <a:t>  // Apply the department delta</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TFDJSONDeltasApplyUpdates</a:t>
            </a:r>
            <a:r>
              <a:rPr lang="en-US" sz="1000" dirty="0">
                <a:latin typeface="Lucida Console" panose="020B0609040504020204" pitchFamily="49" charset="0"/>
              </a:rPr>
              <a:t>::</a:t>
            </a:r>
            <a:r>
              <a:rPr lang="en-US" sz="1000" dirty="0" err="1">
                <a:latin typeface="Lucida Console" panose="020B0609040504020204" pitchFamily="49" charset="0"/>
              </a:rPr>
              <a:t>ListApplyUpdates</a:t>
            </a:r>
            <a:r>
              <a:rPr lang="en-US" sz="1000" dirty="0">
                <a:latin typeface="Lucida Console" panose="020B0609040504020204" pitchFamily="49" charset="0"/>
              </a:rPr>
              <a:t>(</a:t>
            </a:r>
            <a:r>
              <a:rPr lang="en-US" sz="1000" dirty="0" err="1">
                <a:latin typeface="Lucida Console" panose="020B0609040504020204" pitchFamily="49" charset="0"/>
              </a:rPr>
              <a:t>LDeltas</a:t>
            </a:r>
            <a:r>
              <a:rPr lang="en-US" sz="1000" dirty="0">
                <a:latin typeface="Lucida Console" panose="020B0609040504020204" pitchFamily="49" charset="0"/>
              </a:rPr>
              <a:t>, </a:t>
            </a:r>
            <a:r>
              <a:rPr lang="en-US" sz="1000" dirty="0" err="1">
                <a:latin typeface="Lucida Console" panose="020B0609040504020204" pitchFamily="49" charset="0"/>
              </a:rPr>
              <a:t>sDepartment</a:t>
            </a:r>
            <a:r>
              <a:rPr lang="en-US" sz="1000" dirty="0" smtClean="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a:t>
            </a:r>
            <a:r>
              <a:rPr lang="en-US" sz="1000" dirty="0" err="1" smtClean="0">
                <a:latin typeface="Lucida Console" panose="020B0609040504020204" pitchFamily="49" charset="0"/>
              </a:rPr>
              <a:t>FDQueryDepartment</a:t>
            </a:r>
            <a:r>
              <a:rPr lang="en-US" sz="1000" dirty="0" smtClean="0">
                <a:latin typeface="Lucida Console" panose="020B0609040504020204" pitchFamily="49" charset="0"/>
              </a:rPr>
              <a:t>-</a:t>
            </a:r>
            <a:r>
              <a:rPr lang="en-US" sz="1000" dirty="0">
                <a:latin typeface="Lucida Console" panose="020B0609040504020204" pitchFamily="49" charset="0"/>
              </a:rPr>
              <a:t>&gt;Command, errs</a:t>
            </a:r>
            <a:r>
              <a:rPr lang="en-US" sz="1000" dirty="0" smtClean="0">
                <a:latin typeface="Lucida Console" panose="020B0609040504020204" pitchFamily="49" charset="0"/>
              </a:rPr>
              <a:t>); </a:t>
            </a:r>
            <a:endParaRPr lang="en-US" sz="1000" dirty="0">
              <a:latin typeface="Lucida Console" panose="020B0609040504020204" pitchFamily="49" charset="0"/>
            </a:endParaRPr>
          </a:p>
          <a:p>
            <a:pPr marL="0" indent="0">
              <a:spcBef>
                <a:spcPts val="600"/>
              </a:spcBef>
              <a:buNone/>
            </a:pPr>
            <a:r>
              <a:rPr lang="en-US" sz="1000" dirty="0">
                <a:latin typeface="Lucida Console" panose="020B0609040504020204" pitchFamily="49" charset="0"/>
              </a:rPr>
              <a:t>  // If no errors, apply the employee delta</a:t>
            </a:r>
          </a:p>
          <a:p>
            <a:pPr marL="0" indent="0">
              <a:spcBef>
                <a:spcPts val="600"/>
              </a:spcBef>
              <a:buNone/>
            </a:pPr>
            <a:r>
              <a:rPr lang="en-US" sz="1000" dirty="0">
                <a:latin typeface="Lucida Console" panose="020B0609040504020204" pitchFamily="49" charset="0"/>
              </a:rPr>
              <a:t>  if (errs-&gt;Count == 0) {</a:t>
            </a:r>
          </a:p>
          <a:p>
            <a:pPr marL="0" indent="0">
              <a:spcBef>
                <a:spcPts val="600"/>
              </a:spcBef>
              <a:buNone/>
            </a:pPr>
            <a:r>
              <a:rPr lang="en-US" sz="1000" dirty="0" smtClean="0">
                <a:latin typeface="Lucida Console" panose="020B0609040504020204" pitchFamily="49" charset="0"/>
              </a:rPr>
              <a:t>      </a:t>
            </a:r>
            <a:r>
              <a:rPr lang="en-US" sz="1000" dirty="0" err="1" smtClean="0">
                <a:latin typeface="Lucida Console" panose="020B0609040504020204" pitchFamily="49" charset="0"/>
              </a:rPr>
              <a:t>TFDJSONDeltasApplyUpdates</a:t>
            </a:r>
            <a:r>
              <a:rPr lang="en-US" sz="1000" dirty="0">
                <a:latin typeface="Lucida Console" panose="020B0609040504020204" pitchFamily="49" charset="0"/>
              </a:rPr>
              <a:t>::</a:t>
            </a:r>
            <a:r>
              <a:rPr lang="en-US" sz="1000" dirty="0" err="1">
                <a:latin typeface="Lucida Console" panose="020B0609040504020204" pitchFamily="49" charset="0"/>
              </a:rPr>
              <a:t>ListApplyUpdates</a:t>
            </a:r>
            <a:r>
              <a:rPr lang="en-US" sz="1000" dirty="0">
                <a:latin typeface="Lucida Console" panose="020B0609040504020204" pitchFamily="49" charset="0"/>
              </a:rPr>
              <a:t>(</a:t>
            </a:r>
            <a:r>
              <a:rPr lang="en-US" sz="1000" dirty="0" err="1">
                <a:latin typeface="Lucida Console" panose="020B0609040504020204" pitchFamily="49" charset="0"/>
              </a:rPr>
              <a:t>LDeltas</a:t>
            </a:r>
            <a:r>
              <a:rPr lang="en-US" sz="1000" dirty="0">
                <a:latin typeface="Lucida Console" panose="020B0609040504020204" pitchFamily="49" charset="0"/>
              </a:rPr>
              <a:t>, </a:t>
            </a:r>
            <a:r>
              <a:rPr lang="en-US" sz="1000" dirty="0" err="1">
                <a:latin typeface="Lucida Console" panose="020B0609040504020204" pitchFamily="49" charset="0"/>
              </a:rPr>
              <a:t>sEmployees</a:t>
            </a:r>
            <a:r>
              <a:rPr lang="en-US" sz="1000" dirty="0" smtClean="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a:t>
            </a:r>
            <a:r>
              <a:rPr lang="en-US" sz="1000" dirty="0" err="1" smtClean="0">
                <a:latin typeface="Lucida Console" panose="020B0609040504020204" pitchFamily="49" charset="0"/>
              </a:rPr>
              <a:t>FDQueryDepartmentEmployees</a:t>
            </a:r>
            <a:r>
              <a:rPr lang="en-US" sz="1000" dirty="0" smtClean="0">
                <a:latin typeface="Lucida Console" panose="020B0609040504020204" pitchFamily="49" charset="0"/>
              </a:rPr>
              <a:t>-</a:t>
            </a:r>
            <a:r>
              <a:rPr lang="en-US" sz="1000" dirty="0">
                <a:latin typeface="Lucida Console" panose="020B0609040504020204" pitchFamily="49" charset="0"/>
              </a:rPr>
              <a:t>&gt;Command, errs);</a:t>
            </a:r>
          </a:p>
          <a:p>
            <a:pPr marL="0" indent="0">
              <a:spcBef>
                <a:spcPts val="600"/>
              </a:spcBef>
              <a:buNone/>
            </a:pPr>
            <a:r>
              <a:rPr lang="en-US" sz="1000" dirty="0">
                <a:latin typeface="Lucida Console" panose="020B0609040504020204" pitchFamily="49" charset="0"/>
              </a:rPr>
              <a:t>  </a:t>
            </a:r>
            <a:r>
              <a:rPr lang="en-US" sz="1000" dirty="0" smtClean="0">
                <a:latin typeface="Lucida Console" panose="020B0609040504020204" pitchFamily="49" charset="0"/>
              </a:rPr>
              <a:t>} </a:t>
            </a:r>
            <a:endParaRPr lang="en-US" sz="1000" dirty="0">
              <a:latin typeface="Lucida Console" panose="020B0609040504020204" pitchFamily="49" charset="0"/>
            </a:endParaRPr>
          </a:p>
          <a:p>
            <a:pPr marL="0" indent="0">
              <a:spcBef>
                <a:spcPts val="600"/>
              </a:spcBef>
              <a:buNone/>
            </a:pPr>
            <a:r>
              <a:rPr lang="en-US" sz="1000" dirty="0">
                <a:latin typeface="Lucida Console" panose="020B0609040504020204" pitchFamily="49" charset="0"/>
              </a:rPr>
              <a:t>  // Raise an exception if any errors.</a:t>
            </a:r>
          </a:p>
          <a:p>
            <a:pPr marL="0" indent="0">
              <a:spcBef>
                <a:spcPts val="600"/>
              </a:spcBef>
              <a:buNone/>
            </a:pPr>
            <a:r>
              <a:rPr lang="en-US" sz="1000" dirty="0">
                <a:latin typeface="Lucida Console" panose="020B0609040504020204" pitchFamily="49" charset="0"/>
              </a:rPr>
              <a:t>  if (errs-&gt;Count &gt; 0) {</a:t>
            </a:r>
          </a:p>
          <a:p>
            <a:pPr marL="0" indent="0">
              <a:spcBef>
                <a:spcPts val="600"/>
              </a:spcBef>
              <a:buNone/>
            </a:pPr>
            <a:r>
              <a:rPr lang="en-US" sz="1000" dirty="0">
                <a:latin typeface="Lucida Console" panose="020B0609040504020204" pitchFamily="49" charset="0"/>
              </a:rPr>
              <a:t>	 throw new Exception(errs-&gt;Strings-&gt;Text);</a:t>
            </a:r>
          </a:p>
          <a:p>
            <a:pPr marL="0" indent="0">
              <a:spcBef>
                <a:spcPts val="600"/>
              </a:spcBef>
              <a:buNone/>
            </a:pPr>
            <a:r>
              <a:rPr lang="en-US" sz="1000" dirty="0">
                <a:latin typeface="Lucida Console" panose="020B0609040504020204" pitchFamily="49" charset="0"/>
              </a:rPr>
              <a:t>  </a:t>
            </a:r>
            <a:r>
              <a:rPr lang="en-US" sz="1000" dirty="0" smtClean="0">
                <a:latin typeface="Lucida Console" panose="020B0609040504020204" pitchFamily="49" charset="0"/>
              </a:rPr>
              <a:t>}</a:t>
            </a:r>
            <a:endParaRPr lang="en-US" sz="1000" dirty="0">
              <a:latin typeface="Lucida Console" panose="020B0609040504020204" pitchFamily="49" charset="0"/>
            </a:endParaRPr>
          </a:p>
          <a:p>
            <a:pPr marL="0" indent="0">
              <a:spcBef>
                <a:spcPts val="600"/>
              </a:spcBef>
              <a:buNone/>
            </a:pPr>
            <a:r>
              <a:rPr lang="en-US" sz="1000" dirty="0" smtClean="0">
                <a:latin typeface="Lucida Console" panose="020B0609040504020204" pitchFamily="49" charset="0"/>
              </a:rPr>
              <a:t>}</a:t>
            </a:r>
            <a:endParaRPr lang="en-US" sz="1000" dirty="0">
              <a:latin typeface="Lucida Console" panose="020B0609040504020204" pitchFamily="49" charset="0"/>
            </a:endParaRPr>
          </a:p>
        </p:txBody>
      </p:sp>
    </p:spTree>
    <p:extLst>
      <p:ext uri="{BB962C8B-B14F-4D97-AF65-F5344CB8AC3E}">
        <p14:creationId xmlns:p14="http://schemas.microsoft.com/office/powerpoint/2010/main" val="3882301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10125492" cy="1020762"/>
          </a:xfrm>
        </p:spPr>
        <p:txBody>
          <a:bodyPr/>
          <a:lstStyle/>
          <a:p>
            <a:r>
              <a:rPr lang="en-US" dirty="0" err="1" smtClean="0"/>
              <a:t>DataSnap</a:t>
            </a:r>
            <a:r>
              <a:rPr lang="en-US" dirty="0" smtClean="0"/>
              <a:t> Client Code to get </a:t>
            </a:r>
            <a:r>
              <a:rPr lang="en-US" dirty="0" err="1" smtClean="0"/>
              <a:t>FireDAC</a:t>
            </a:r>
            <a:r>
              <a:rPr lang="en-US" dirty="0" smtClean="0"/>
              <a:t> Query</a:t>
            </a:r>
            <a:endParaRPr lang="en-US" dirty="0"/>
          </a:p>
        </p:txBody>
      </p:sp>
      <p:sp>
        <p:nvSpPr>
          <p:cNvPr id="3" name="Text Placeholder 2"/>
          <p:cNvSpPr>
            <a:spLocks noGrp="1"/>
          </p:cNvSpPr>
          <p:nvPr>
            <p:ph type="body" idx="1"/>
          </p:nvPr>
        </p:nvSpPr>
        <p:spPr>
          <a:xfrm>
            <a:off x="534269" y="1905000"/>
            <a:ext cx="4417702" cy="762000"/>
          </a:xfrm>
        </p:spPr>
        <p:txBody>
          <a:bodyPr/>
          <a:lstStyle/>
          <a:p>
            <a:pPr algn="ctr"/>
            <a:r>
              <a:rPr lang="en-US" dirty="0" smtClean="0"/>
              <a:t>Object Pascal</a:t>
            </a:r>
            <a:endParaRPr lang="en-US" dirty="0"/>
          </a:p>
        </p:txBody>
      </p:sp>
      <p:sp>
        <p:nvSpPr>
          <p:cNvPr id="4" name="Content Placeholder 3"/>
          <p:cNvSpPr>
            <a:spLocks noGrp="1"/>
          </p:cNvSpPr>
          <p:nvPr>
            <p:ph sz="half" idx="2"/>
          </p:nvPr>
        </p:nvSpPr>
        <p:spPr>
          <a:xfrm>
            <a:off x="280086" y="2536224"/>
            <a:ext cx="5519351" cy="3919151"/>
          </a:xfrm>
        </p:spPr>
        <p:txBody>
          <a:bodyPr>
            <a:noAutofit/>
          </a:bodyPr>
          <a:lstStyle/>
          <a:p>
            <a:pPr marL="0" indent="0">
              <a:spcBef>
                <a:spcPts val="600"/>
              </a:spcBef>
              <a:buNone/>
            </a:pPr>
            <a:r>
              <a:rPr lang="en-US" sz="1000" dirty="0">
                <a:latin typeface="Lucida Console" panose="020B0609040504020204" pitchFamily="49" charset="0"/>
              </a:rPr>
              <a:t>procedure </a:t>
            </a:r>
            <a:r>
              <a:rPr lang="en-US" sz="1000" dirty="0" smtClean="0">
                <a:latin typeface="Lucida Console" panose="020B0609040504020204" pitchFamily="49" charset="0"/>
              </a:rPr>
              <a:t>TForm2.GetDepartmentNames;</a:t>
            </a:r>
          </a:p>
          <a:p>
            <a:pPr marL="0" indent="0">
              <a:spcBef>
                <a:spcPts val="600"/>
              </a:spcBef>
              <a:buNone/>
            </a:pPr>
            <a:r>
              <a:rPr lang="en-US" sz="1000" dirty="0" err="1" smtClean="0">
                <a:latin typeface="Lucida Console" panose="020B0609040504020204" pitchFamily="49" charset="0"/>
              </a:rPr>
              <a:t>var</a:t>
            </a:r>
            <a:endParaRPr lang="en-US" sz="1000" dirty="0">
              <a:latin typeface="Lucida Console" panose="020B0609040504020204" pitchFamily="49" charset="0"/>
            </a:endParaRP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LDataSetList</a:t>
            </a:r>
            <a:r>
              <a:rPr lang="en-US" sz="1000" dirty="0">
                <a:latin typeface="Lucida Console" panose="020B0609040504020204" pitchFamily="49" charset="0"/>
              </a:rPr>
              <a:t>: </a:t>
            </a:r>
            <a:r>
              <a:rPr lang="en-US" sz="1000" dirty="0" err="1">
                <a:latin typeface="Lucida Console" panose="020B0609040504020204" pitchFamily="49" charset="0"/>
              </a:rPr>
              <a:t>TFDJSONDataSets</a:t>
            </a:r>
            <a:r>
              <a:rPr lang="en-US" sz="1000" dirty="0">
                <a:latin typeface="Lucida Console" panose="020B0609040504020204" pitchFamily="49" charset="0"/>
              </a:rPr>
              <a:t>; </a:t>
            </a:r>
            <a:r>
              <a:rPr lang="en-US" sz="1000" dirty="0" smtClean="0">
                <a:latin typeface="Lucida Console" panose="020B0609040504020204" pitchFamily="49" charset="0"/>
              </a:rPr>
              <a:t>//need </a:t>
            </a:r>
            <a:r>
              <a:rPr lang="en-US" sz="1000" dirty="0">
                <a:latin typeface="Lucida Console" panose="020B0609040504020204" pitchFamily="49" charset="0"/>
              </a:rPr>
              <a:t>to </a:t>
            </a:r>
            <a:r>
              <a:rPr lang="en-US" sz="1000" dirty="0" smtClean="0">
                <a:latin typeface="Lucida Console" panose="020B0609040504020204" pitchFamily="49" charset="0"/>
              </a:rPr>
              <a:t>include </a:t>
            </a:r>
            <a:r>
              <a:rPr lang="en-US" sz="1000" dirty="0" err="1" smtClean="0">
                <a:latin typeface="Lucida Console" panose="020B0609040504020204" pitchFamily="49" charset="0"/>
              </a:rPr>
              <a:t>Data.FireDACJSONReflect</a:t>
            </a:r>
            <a:r>
              <a:rPr lang="en-US" sz="1000" dirty="0">
                <a:latin typeface="Lucida Console" panose="020B0609040504020204" pitchFamily="49" charset="0"/>
              </a:rPr>
              <a:t>. </a:t>
            </a:r>
          </a:p>
          <a:p>
            <a:pPr marL="0" indent="0">
              <a:spcBef>
                <a:spcPts val="600"/>
              </a:spcBef>
              <a:buNone/>
            </a:pPr>
            <a:r>
              <a:rPr lang="en-US" sz="1000" dirty="0">
                <a:latin typeface="Lucida Console" panose="020B0609040504020204" pitchFamily="49" charset="0"/>
              </a:rPr>
              <a:t>begin</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FDMemTableDepartments.Close</a:t>
            </a:r>
            <a:r>
              <a:rPr lang="en-US" sz="1000" dirty="0" smtClean="0">
                <a:latin typeface="Lucida Console" panose="020B0609040504020204" pitchFamily="49" charset="0"/>
              </a:rPr>
              <a:t>;</a:t>
            </a:r>
          </a:p>
          <a:p>
            <a:pPr marL="0" indent="0">
              <a:spcBef>
                <a:spcPts val="600"/>
              </a:spcBef>
              <a:buNone/>
            </a:pPr>
            <a:r>
              <a:rPr lang="en-US" sz="1000" dirty="0" smtClean="0">
                <a:latin typeface="Lucida Console" panose="020B0609040504020204" pitchFamily="49" charset="0"/>
              </a:rPr>
              <a:t>    // Get dataset list containing Employee names</a:t>
            </a:r>
          </a:p>
          <a:p>
            <a:pPr marL="0" indent="0">
              <a:spcBef>
                <a:spcPts val="600"/>
              </a:spcBef>
              <a:buNone/>
            </a:pPr>
            <a:r>
              <a:rPr lang="en-US" sz="1000" dirty="0" smtClean="0">
                <a:latin typeface="Lucida Console" panose="020B0609040504020204" pitchFamily="49" charset="0"/>
              </a:rPr>
              <a:t>    </a:t>
            </a:r>
            <a:r>
              <a:rPr lang="en-US" sz="1000" dirty="0" err="1">
                <a:latin typeface="Lucida Console" panose="020B0609040504020204" pitchFamily="49" charset="0"/>
              </a:rPr>
              <a:t>LDataSetList</a:t>
            </a:r>
            <a:r>
              <a:rPr lang="en-US" sz="1000" dirty="0">
                <a:latin typeface="Lucida Console" panose="020B0609040504020204" pitchFamily="49" charset="0"/>
              </a:rPr>
              <a:t> := ClientModule1.ServerMethods1Client.GetDepartmentNames;</a:t>
            </a:r>
          </a:p>
          <a:p>
            <a:pPr marL="0" indent="0">
              <a:spcBef>
                <a:spcPts val="600"/>
              </a:spcBef>
              <a:buNone/>
            </a:pPr>
            <a:r>
              <a:rPr lang="en-US" sz="1000" dirty="0">
                <a:latin typeface="Lucida Console" panose="020B0609040504020204" pitchFamily="49" charset="0"/>
              </a:rPr>
              <a:t>    // Reads the first and only dataset, number 0.</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FDMemTableDepartments.AppendData</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TFDJSONDataSetsReader.GetListValue</a:t>
            </a:r>
            <a:r>
              <a:rPr lang="en-US" sz="1000" dirty="0">
                <a:latin typeface="Lucida Console" panose="020B0609040504020204" pitchFamily="49" charset="0"/>
              </a:rPr>
              <a:t>(</a:t>
            </a:r>
            <a:r>
              <a:rPr lang="en-US" sz="1000" dirty="0" err="1">
                <a:latin typeface="Lucida Console" panose="020B0609040504020204" pitchFamily="49" charset="0"/>
              </a:rPr>
              <a:t>LDataSetList</a:t>
            </a:r>
            <a:r>
              <a:rPr lang="en-US" sz="1000" dirty="0">
                <a:latin typeface="Lucida Console" panose="020B0609040504020204" pitchFamily="49" charset="0"/>
              </a:rPr>
              <a:t>, 0</a:t>
            </a:r>
            <a:r>
              <a:rPr lang="en-US" sz="1000" dirty="0" smtClean="0">
                <a:latin typeface="Lucida Console" panose="020B0609040504020204" pitchFamily="49" charset="0"/>
              </a:rPr>
              <a:t>));</a:t>
            </a:r>
            <a:endParaRPr lang="en-US" sz="1000" dirty="0">
              <a:latin typeface="Lucida Console" panose="020B0609040504020204" pitchFamily="49" charset="0"/>
            </a:endParaRP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FDMemTableDepartments.Open</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end;</a:t>
            </a:r>
          </a:p>
          <a:p>
            <a:pPr marL="0" indent="0">
              <a:spcBef>
                <a:spcPts val="600"/>
              </a:spcBef>
              <a:buNone/>
            </a:pPr>
            <a:endParaRPr lang="en-US" sz="1000" dirty="0">
              <a:latin typeface="Lucida Console" panose="020B0609040504020204" pitchFamily="49" charset="0"/>
            </a:endParaRPr>
          </a:p>
        </p:txBody>
      </p:sp>
      <p:sp>
        <p:nvSpPr>
          <p:cNvPr id="5" name="Text Placeholder 4"/>
          <p:cNvSpPr>
            <a:spLocks noGrp="1"/>
          </p:cNvSpPr>
          <p:nvPr>
            <p:ph type="body" sz="quarter" idx="3"/>
          </p:nvPr>
        </p:nvSpPr>
        <p:spPr/>
        <p:txBody>
          <a:bodyPr/>
          <a:lstStyle/>
          <a:p>
            <a:r>
              <a:rPr lang="en-US" dirty="0" smtClean="0"/>
              <a:t>C++</a:t>
            </a:r>
            <a:endParaRPr lang="en-US" dirty="0"/>
          </a:p>
        </p:txBody>
      </p:sp>
      <p:sp>
        <p:nvSpPr>
          <p:cNvPr id="6" name="Content Placeholder 5"/>
          <p:cNvSpPr>
            <a:spLocks noGrp="1"/>
          </p:cNvSpPr>
          <p:nvPr>
            <p:ph sz="quarter" idx="4"/>
          </p:nvPr>
        </p:nvSpPr>
        <p:spPr>
          <a:xfrm>
            <a:off x="6334897" y="2667000"/>
            <a:ext cx="5692345" cy="3352801"/>
          </a:xfrm>
        </p:spPr>
        <p:txBody>
          <a:bodyPr>
            <a:normAutofit/>
          </a:bodyPr>
          <a:lstStyle/>
          <a:p>
            <a:pPr marL="0" indent="0">
              <a:spcBef>
                <a:spcPts val="600"/>
              </a:spcBef>
              <a:buNone/>
            </a:pPr>
            <a:r>
              <a:rPr lang="en-US" sz="1000" dirty="0">
                <a:latin typeface="Lucida Console" panose="020B0609040504020204" pitchFamily="49" charset="0"/>
              </a:rPr>
              <a:t>void TForm2::</a:t>
            </a:r>
            <a:r>
              <a:rPr lang="en-US" sz="1000" dirty="0" err="1">
                <a:latin typeface="Lucida Console" panose="020B0609040504020204" pitchFamily="49" charset="0"/>
              </a:rPr>
              <a:t>GetDepartmentNames</a:t>
            </a:r>
            <a:r>
              <a:rPr lang="en-US" sz="1000" dirty="0">
                <a:latin typeface="Lucida Console" panose="020B0609040504020204" pitchFamily="49" charset="0"/>
              </a:rPr>
              <a:t>() {</a:t>
            </a:r>
          </a:p>
          <a:p>
            <a:pPr marL="0" indent="0">
              <a:spcBef>
                <a:spcPts val="600"/>
              </a:spcBef>
              <a:buNone/>
            </a:pPr>
            <a:r>
              <a:rPr lang="en-US" sz="1000" dirty="0" smtClean="0">
                <a:latin typeface="Lucida Console" panose="020B0609040504020204" pitchFamily="49" charset="0"/>
              </a:rPr>
              <a:t>  </a:t>
            </a:r>
            <a:r>
              <a:rPr lang="en-US" sz="1000" dirty="0" err="1" smtClean="0">
                <a:latin typeface="Lucida Console" panose="020B0609040504020204" pitchFamily="49" charset="0"/>
              </a:rPr>
              <a:t>TJSONObject</a:t>
            </a:r>
            <a:r>
              <a:rPr lang="en-US" sz="1000" dirty="0">
                <a:latin typeface="Lucida Console" panose="020B0609040504020204" pitchFamily="49" charset="0"/>
              </a:rPr>
              <a:t>* </a:t>
            </a:r>
            <a:r>
              <a:rPr lang="en-US" sz="1000" dirty="0" err="1">
                <a:latin typeface="Lucida Console" panose="020B0609040504020204" pitchFamily="49" charset="0"/>
              </a:rPr>
              <a:t>LJSONObject</a:t>
            </a:r>
            <a:r>
              <a:rPr lang="en-US" sz="1000" dirty="0">
                <a:latin typeface="Lucida Console" panose="020B0609040504020204" pitchFamily="49" charset="0"/>
              </a:rPr>
              <a:t> (ClientModule1-&gt;ServerMethods1Client-&gt;</a:t>
            </a:r>
            <a:r>
              <a:rPr lang="en-US" sz="1000" dirty="0" err="1">
                <a:latin typeface="Lucida Console" panose="020B0609040504020204" pitchFamily="49" charset="0"/>
              </a:rPr>
              <a:t>GetDepartmentNames</a:t>
            </a:r>
            <a:r>
              <a:rPr lang="en-US" sz="1000" dirty="0">
                <a:latin typeface="Lucida Console" panose="020B0609040504020204" pitchFamily="49" charset="0"/>
              </a:rPr>
              <a:t>()); </a:t>
            </a:r>
            <a:endParaRPr lang="en-US" sz="1000" dirty="0" smtClean="0">
              <a:latin typeface="Lucida Console" panose="020B0609040504020204" pitchFamily="49" charset="0"/>
            </a:endParaRPr>
          </a:p>
          <a:p>
            <a:pPr marL="0" indent="0">
              <a:spcBef>
                <a:spcPts val="600"/>
              </a:spcBef>
              <a:buNone/>
            </a:pPr>
            <a:r>
              <a:rPr lang="en-US" sz="1000" dirty="0" smtClean="0">
                <a:latin typeface="Lucida Console" panose="020B0609040504020204" pitchFamily="49" charset="0"/>
              </a:rPr>
              <a:t>  </a:t>
            </a:r>
            <a:r>
              <a:rPr lang="en-US" sz="1000" dirty="0" err="1" smtClean="0">
                <a:latin typeface="Lucida Console" panose="020B0609040504020204" pitchFamily="49" charset="0"/>
              </a:rPr>
              <a:t>std</a:t>
            </a:r>
            <a:r>
              <a:rPr lang="en-US" sz="1000" dirty="0">
                <a:latin typeface="Lucida Console" panose="020B0609040504020204" pitchFamily="49" charset="0"/>
              </a:rPr>
              <a:t>::</a:t>
            </a:r>
            <a:r>
              <a:rPr lang="en-US" sz="1000" dirty="0" err="1">
                <a:latin typeface="Lucida Console" panose="020B0609040504020204" pitchFamily="49" charset="0"/>
              </a:rPr>
              <a:t>auto_ptr</a:t>
            </a:r>
            <a:r>
              <a:rPr lang="en-US" sz="1000" dirty="0">
                <a:latin typeface="Lucida Console" panose="020B0609040504020204" pitchFamily="49" charset="0"/>
              </a:rPr>
              <a:t>&lt;</a:t>
            </a:r>
            <a:r>
              <a:rPr lang="en-US" sz="1000" dirty="0" err="1">
                <a:latin typeface="Lucida Console" panose="020B0609040504020204" pitchFamily="49" charset="0"/>
              </a:rPr>
              <a:t>TFDJSONDataSets</a:t>
            </a:r>
            <a:r>
              <a:rPr lang="en-US" sz="1000" dirty="0">
                <a:latin typeface="Lucida Console" panose="020B0609040504020204" pitchFamily="49" charset="0"/>
              </a:rPr>
              <a:t>&gt;</a:t>
            </a:r>
            <a:r>
              <a:rPr lang="en-US" sz="1000" dirty="0" err="1">
                <a:latin typeface="Lucida Console" panose="020B0609040504020204" pitchFamily="49" charset="0"/>
              </a:rPr>
              <a:t>LDataSets</a:t>
            </a:r>
            <a:r>
              <a:rPr lang="en-US" sz="1000" dirty="0">
                <a:latin typeface="Lucida Console" panose="020B0609040504020204" pitchFamily="49" charset="0"/>
              </a:rPr>
              <a:t>(new </a:t>
            </a:r>
            <a:r>
              <a:rPr lang="en-US" sz="1000" dirty="0" err="1">
                <a:latin typeface="Lucida Console" panose="020B0609040504020204" pitchFamily="49" charset="0"/>
              </a:rPr>
              <a:t>TFDJSONDataSets</a:t>
            </a:r>
            <a:r>
              <a:rPr lang="en-US" sz="1000" dirty="0">
                <a:latin typeface="Lucida Console" panose="020B0609040504020204" pitchFamily="49" charset="0"/>
              </a:rPr>
              <a:t>()); </a:t>
            </a:r>
          </a:p>
          <a:p>
            <a:pPr marL="0" indent="0">
              <a:spcBef>
                <a:spcPts val="600"/>
              </a:spcBef>
              <a:buNone/>
            </a:pPr>
            <a:r>
              <a:rPr lang="en-US" sz="1000" dirty="0" smtClean="0">
                <a:latin typeface="Lucida Console" panose="020B0609040504020204" pitchFamily="49" charset="0"/>
              </a:rPr>
              <a:t>  </a:t>
            </a:r>
            <a:r>
              <a:rPr lang="en-US" sz="1000" dirty="0" err="1" smtClean="0">
                <a:latin typeface="Lucida Console" panose="020B0609040504020204" pitchFamily="49" charset="0"/>
              </a:rPr>
              <a:t>TFDJSONInterceptor</a:t>
            </a:r>
            <a:r>
              <a:rPr lang="en-US" sz="1000" dirty="0">
                <a:latin typeface="Lucida Console" panose="020B0609040504020204" pitchFamily="49" charset="0"/>
              </a:rPr>
              <a:t>::</a:t>
            </a:r>
            <a:r>
              <a:rPr lang="en-US" sz="1000" dirty="0" err="1">
                <a:latin typeface="Lucida Console" panose="020B0609040504020204" pitchFamily="49" charset="0"/>
              </a:rPr>
              <a:t>JSONObjectToDataSets</a:t>
            </a:r>
            <a:r>
              <a:rPr lang="en-US" sz="1000" dirty="0">
                <a:latin typeface="Lucida Console" panose="020B0609040504020204" pitchFamily="49" charset="0"/>
              </a:rPr>
              <a:t>(</a:t>
            </a:r>
            <a:r>
              <a:rPr lang="en-US" sz="1000" dirty="0" err="1">
                <a:latin typeface="Lucida Console" panose="020B0609040504020204" pitchFamily="49" charset="0"/>
              </a:rPr>
              <a:t>LJSONObject</a:t>
            </a:r>
            <a:r>
              <a:rPr lang="en-US" sz="1000" dirty="0">
                <a:latin typeface="Lucida Console" panose="020B0609040504020204" pitchFamily="49" charset="0"/>
              </a:rPr>
              <a:t>, </a:t>
            </a:r>
            <a:r>
              <a:rPr lang="en-US" sz="1000" dirty="0" err="1">
                <a:latin typeface="Lucida Console" panose="020B0609040504020204" pitchFamily="49" charset="0"/>
              </a:rPr>
              <a:t>LDataSets.get</a:t>
            </a:r>
            <a:r>
              <a:rPr lang="en-US" sz="1000" dirty="0" smtClean="0">
                <a:latin typeface="Lucida Console" panose="020B0609040504020204" pitchFamily="49" charset="0"/>
              </a:rPr>
              <a:t>());</a:t>
            </a:r>
          </a:p>
          <a:p>
            <a:pPr marL="0" indent="0">
              <a:spcBef>
                <a:spcPts val="600"/>
              </a:spcBef>
              <a:buNone/>
            </a:pPr>
            <a:r>
              <a:rPr lang="en-US" sz="1000" dirty="0" smtClean="0">
                <a:latin typeface="Lucida Console" panose="020B0609040504020204" pitchFamily="49" charset="0"/>
              </a:rPr>
              <a:t>  </a:t>
            </a:r>
            <a:r>
              <a:rPr lang="en-US" sz="1000" dirty="0" err="1" smtClean="0">
                <a:latin typeface="Lucida Console" panose="020B0609040504020204" pitchFamily="49" charset="0"/>
              </a:rPr>
              <a:t>FDMemTableDepartments</a:t>
            </a:r>
            <a:r>
              <a:rPr lang="en-US" sz="1000" dirty="0" smtClean="0">
                <a:latin typeface="Lucida Console" panose="020B0609040504020204" pitchFamily="49" charset="0"/>
              </a:rPr>
              <a:t>-</a:t>
            </a:r>
            <a:r>
              <a:rPr lang="en-US" sz="1000" dirty="0">
                <a:latin typeface="Lucida Console" panose="020B0609040504020204" pitchFamily="49" charset="0"/>
              </a:rPr>
              <a:t>&gt;Active = false;</a:t>
            </a:r>
          </a:p>
          <a:p>
            <a:pPr marL="0" indent="0">
              <a:spcBef>
                <a:spcPts val="600"/>
              </a:spcBef>
              <a:buNone/>
            </a:pPr>
            <a:r>
              <a:rPr lang="en-US" sz="1000" dirty="0" smtClean="0">
                <a:latin typeface="Lucida Console" panose="020B0609040504020204" pitchFamily="49" charset="0"/>
              </a:rPr>
              <a:t>  </a:t>
            </a:r>
            <a:r>
              <a:rPr lang="en-US" sz="1000" dirty="0" err="1" smtClean="0">
                <a:latin typeface="Lucida Console" panose="020B0609040504020204" pitchFamily="49" charset="0"/>
              </a:rPr>
              <a:t>TFDAdaptedDataSet</a:t>
            </a:r>
            <a:r>
              <a:rPr lang="en-US" sz="1000" dirty="0" smtClean="0">
                <a:latin typeface="Lucida Console" panose="020B0609040504020204" pitchFamily="49" charset="0"/>
              </a:rPr>
              <a:t> </a:t>
            </a:r>
            <a:r>
              <a:rPr lang="en-US" sz="1000" dirty="0">
                <a:latin typeface="Lucida Console" panose="020B0609040504020204" pitchFamily="49" charset="0"/>
              </a:rPr>
              <a:t>* </a:t>
            </a:r>
            <a:r>
              <a:rPr lang="en-US" sz="1000" dirty="0" err="1">
                <a:latin typeface="Lucida Console" panose="020B0609040504020204" pitchFamily="49" charset="0"/>
              </a:rPr>
              <a:t>LDataSet</a:t>
            </a:r>
            <a:r>
              <a:rPr lang="en-US" sz="1000" dirty="0">
                <a:latin typeface="Lucida Console" panose="020B0609040504020204" pitchFamily="49" charset="0"/>
              </a:rPr>
              <a:t> = </a:t>
            </a:r>
            <a:r>
              <a:rPr lang="en-US" sz="1000" dirty="0" err="1">
                <a:latin typeface="Lucida Console" panose="020B0609040504020204" pitchFamily="49" charset="0"/>
              </a:rPr>
              <a:t>TFDJSONDataSetsReader</a:t>
            </a:r>
            <a:r>
              <a:rPr lang="en-US" sz="1000" dirty="0">
                <a:latin typeface="Lucida Console" panose="020B0609040504020204" pitchFamily="49" charset="0"/>
              </a:rPr>
              <a:t>::</a:t>
            </a:r>
            <a:r>
              <a:rPr lang="en-US" sz="1000" dirty="0" err="1">
                <a:latin typeface="Lucida Console" panose="020B0609040504020204" pitchFamily="49" charset="0"/>
              </a:rPr>
              <a:t>GetListValue</a:t>
            </a:r>
            <a:r>
              <a:rPr lang="en-US" sz="1000" dirty="0">
                <a:latin typeface="Lucida Console" panose="020B0609040504020204" pitchFamily="49" charset="0"/>
              </a:rPr>
              <a:t> (</a:t>
            </a:r>
            <a:r>
              <a:rPr lang="en-US" sz="1000" dirty="0" err="1">
                <a:latin typeface="Lucida Console" panose="020B0609040504020204" pitchFamily="49" charset="0"/>
              </a:rPr>
              <a:t>LDataSets.get</a:t>
            </a:r>
            <a:r>
              <a:rPr lang="en-US" sz="1000" dirty="0">
                <a:latin typeface="Lucida Console" panose="020B0609040504020204" pitchFamily="49" charset="0"/>
              </a:rPr>
              <a:t>(), 0); </a:t>
            </a:r>
          </a:p>
          <a:p>
            <a:pPr marL="0" indent="0">
              <a:spcBef>
                <a:spcPts val="600"/>
              </a:spcBef>
              <a:buNone/>
            </a:pPr>
            <a:r>
              <a:rPr lang="en-US" sz="1000" dirty="0" smtClean="0">
                <a:latin typeface="Lucida Console" panose="020B0609040504020204" pitchFamily="49" charset="0"/>
              </a:rPr>
              <a:t>  </a:t>
            </a:r>
            <a:r>
              <a:rPr lang="en-US" sz="1000" dirty="0" err="1" smtClean="0">
                <a:latin typeface="Lucida Console" panose="020B0609040504020204" pitchFamily="49" charset="0"/>
              </a:rPr>
              <a:t>FDMemTableDepartments</a:t>
            </a:r>
            <a:r>
              <a:rPr lang="en-US" sz="1000" dirty="0" smtClean="0">
                <a:latin typeface="Lucida Console" panose="020B0609040504020204" pitchFamily="49" charset="0"/>
              </a:rPr>
              <a:t>-</a:t>
            </a:r>
            <a:r>
              <a:rPr lang="en-US" sz="1000" dirty="0">
                <a:latin typeface="Lucida Console" panose="020B0609040504020204" pitchFamily="49" charset="0"/>
              </a:rPr>
              <a:t>&gt;</a:t>
            </a:r>
            <a:r>
              <a:rPr lang="en-US" sz="1000" dirty="0" err="1">
                <a:latin typeface="Lucida Console" panose="020B0609040504020204" pitchFamily="49" charset="0"/>
              </a:rPr>
              <a:t>AppendData</a:t>
            </a:r>
            <a:r>
              <a:rPr lang="en-US" sz="1000" dirty="0">
                <a:latin typeface="Lucida Console" panose="020B0609040504020204" pitchFamily="49" charset="0"/>
              </a:rPr>
              <a:t>(*</a:t>
            </a:r>
            <a:r>
              <a:rPr lang="en-US" sz="1000" dirty="0" err="1">
                <a:latin typeface="Lucida Console" panose="020B0609040504020204" pitchFamily="49" charset="0"/>
              </a:rPr>
              <a:t>LDataSet</a:t>
            </a:r>
            <a:r>
              <a:rPr lang="en-US" sz="1000" dirty="0" smtClean="0">
                <a:latin typeface="Lucida Console" panose="020B0609040504020204" pitchFamily="49" charset="0"/>
              </a:rPr>
              <a:t>);</a:t>
            </a:r>
            <a:endParaRPr lang="en-US" sz="1000" dirty="0">
              <a:latin typeface="Lucida Console" panose="020B0609040504020204" pitchFamily="49" charset="0"/>
            </a:endParaRPr>
          </a:p>
          <a:p>
            <a:pPr marL="0" indent="0">
              <a:spcBef>
                <a:spcPts val="600"/>
              </a:spcBef>
              <a:buNone/>
            </a:pPr>
            <a:r>
              <a:rPr lang="en-US" sz="1000" dirty="0">
                <a:latin typeface="Lucida Console" panose="020B0609040504020204" pitchFamily="49" charset="0"/>
              </a:rPr>
              <a:t>}</a:t>
            </a:r>
          </a:p>
          <a:p>
            <a:pPr marL="0" indent="0">
              <a:spcBef>
                <a:spcPts val="600"/>
              </a:spcBef>
              <a:buNone/>
            </a:pPr>
            <a:endParaRPr lang="en-US" sz="1000" dirty="0">
              <a:latin typeface="Lucida Console" panose="020B0609040504020204" pitchFamily="49" charset="0"/>
            </a:endParaRPr>
          </a:p>
        </p:txBody>
      </p:sp>
    </p:spTree>
    <p:extLst>
      <p:ext uri="{BB962C8B-B14F-4D97-AF65-F5344CB8AC3E}">
        <p14:creationId xmlns:p14="http://schemas.microsoft.com/office/powerpoint/2010/main" val="3999296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22811" y="274638"/>
            <a:ext cx="10512670" cy="1020762"/>
          </a:xfrm>
        </p:spPr>
        <p:txBody>
          <a:bodyPr/>
          <a:lstStyle/>
          <a:p>
            <a:r>
              <a:rPr lang="en-US" dirty="0" err="1" smtClean="0"/>
              <a:t>DataSnap</a:t>
            </a:r>
            <a:r>
              <a:rPr lang="en-US" dirty="0" smtClean="0"/>
              <a:t> Client </a:t>
            </a:r>
            <a:r>
              <a:rPr lang="en-US" dirty="0" err="1" smtClean="0"/>
              <a:t>ApplyUpdates</a:t>
            </a:r>
            <a:r>
              <a:rPr lang="en-US" dirty="0" smtClean="0"/>
              <a:t> – Object Pascal</a:t>
            </a:r>
            <a:endParaRPr lang="en-US" dirty="0"/>
          </a:p>
        </p:txBody>
      </p:sp>
      <p:sp>
        <p:nvSpPr>
          <p:cNvPr id="8" name="Content Placeholder 7"/>
          <p:cNvSpPr>
            <a:spLocks noGrp="1"/>
          </p:cNvSpPr>
          <p:nvPr>
            <p:ph idx="1"/>
          </p:nvPr>
        </p:nvSpPr>
        <p:spPr>
          <a:xfrm>
            <a:off x="365130" y="2292291"/>
            <a:ext cx="5951780" cy="3496112"/>
          </a:xfrm>
        </p:spPr>
        <p:txBody>
          <a:bodyPr>
            <a:noAutofit/>
          </a:bodyPr>
          <a:lstStyle/>
          <a:p>
            <a:pPr marL="0" indent="0">
              <a:spcBef>
                <a:spcPts val="600"/>
              </a:spcBef>
              <a:buNone/>
            </a:pPr>
            <a:r>
              <a:rPr lang="en-US" sz="1000" dirty="0">
                <a:latin typeface="Lucida Console" panose="020B0609040504020204" pitchFamily="49" charset="0"/>
              </a:rPr>
              <a:t>function TForm2.GetDeltas: </a:t>
            </a:r>
            <a:r>
              <a:rPr lang="en-US" sz="1000" dirty="0" err="1">
                <a:latin typeface="Lucida Console" panose="020B0609040504020204" pitchFamily="49" charset="0"/>
              </a:rPr>
              <a:t>TFDJSONDeltas</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begin</a:t>
            </a:r>
          </a:p>
          <a:p>
            <a:pPr marL="0" indent="0">
              <a:spcBef>
                <a:spcPts val="600"/>
              </a:spcBef>
              <a:buNone/>
            </a:pPr>
            <a:r>
              <a:rPr lang="en-US" sz="1000" dirty="0" smtClean="0">
                <a:latin typeface="Lucida Console" panose="020B0609040504020204" pitchFamily="49" charset="0"/>
              </a:rPr>
              <a:t>  if </a:t>
            </a:r>
            <a:r>
              <a:rPr lang="en-US" sz="1000" dirty="0" err="1">
                <a:latin typeface="Lucida Console" panose="020B0609040504020204" pitchFamily="49" charset="0"/>
              </a:rPr>
              <a:t>FDMemTableDepartment.State</a:t>
            </a:r>
            <a:r>
              <a:rPr lang="en-US" sz="1000" dirty="0">
                <a:latin typeface="Lucida Console" panose="020B0609040504020204" pitchFamily="49" charset="0"/>
              </a:rPr>
              <a:t> in </a:t>
            </a:r>
            <a:r>
              <a:rPr lang="en-US" sz="1000" dirty="0" err="1">
                <a:latin typeface="Lucida Console" panose="020B0609040504020204" pitchFamily="49" charset="0"/>
              </a:rPr>
              <a:t>dsEditModes</a:t>
            </a:r>
            <a:r>
              <a:rPr lang="en-US" sz="1000" dirty="0">
                <a:latin typeface="Lucida Console" panose="020B0609040504020204" pitchFamily="49" charset="0"/>
              </a:rPr>
              <a:t> then</a:t>
            </a:r>
          </a:p>
          <a:p>
            <a:pPr marL="0" indent="0">
              <a:spcBef>
                <a:spcPts val="600"/>
              </a:spcBef>
              <a:buNone/>
            </a:pPr>
            <a:r>
              <a:rPr lang="en-US" sz="1000" dirty="0">
                <a:latin typeface="Lucida Console" panose="020B0609040504020204" pitchFamily="49" charset="0"/>
              </a:rPr>
              <a:t>  begin</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FDMemTableDepartment.Post</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a:t>
            </a:r>
            <a:r>
              <a:rPr lang="en-US" sz="1000" dirty="0" smtClean="0">
                <a:latin typeface="Lucida Console" panose="020B0609040504020204" pitchFamily="49" charset="0"/>
              </a:rPr>
              <a:t>end;</a:t>
            </a:r>
          </a:p>
          <a:p>
            <a:pPr marL="0" indent="0">
              <a:spcBef>
                <a:spcPts val="600"/>
              </a:spcBef>
              <a:buNone/>
            </a:pPr>
            <a:r>
              <a:rPr lang="en-US" sz="1000" dirty="0" smtClean="0">
                <a:latin typeface="Lucida Console" panose="020B0609040504020204" pitchFamily="49" charset="0"/>
              </a:rPr>
              <a:t>  if </a:t>
            </a:r>
            <a:r>
              <a:rPr lang="en-US" sz="1000" dirty="0" err="1" smtClean="0">
                <a:latin typeface="Lucida Console" panose="020B0609040504020204" pitchFamily="49" charset="0"/>
              </a:rPr>
              <a:t>FDMemTableEmployee.State</a:t>
            </a:r>
            <a:r>
              <a:rPr lang="en-US" sz="1000" dirty="0" smtClean="0">
                <a:latin typeface="Lucida Console" panose="020B0609040504020204" pitchFamily="49" charset="0"/>
              </a:rPr>
              <a:t> in </a:t>
            </a:r>
            <a:r>
              <a:rPr lang="en-US" sz="1000" dirty="0" err="1" smtClean="0">
                <a:latin typeface="Lucida Console" panose="020B0609040504020204" pitchFamily="49" charset="0"/>
              </a:rPr>
              <a:t>dsEditModes</a:t>
            </a:r>
            <a:r>
              <a:rPr lang="en-US" sz="1000" dirty="0" smtClean="0">
                <a:latin typeface="Lucida Console" panose="020B0609040504020204" pitchFamily="49" charset="0"/>
              </a:rPr>
              <a:t> then</a:t>
            </a:r>
          </a:p>
          <a:p>
            <a:pPr marL="0" indent="0">
              <a:spcBef>
                <a:spcPts val="600"/>
              </a:spcBef>
              <a:buNone/>
            </a:pPr>
            <a:r>
              <a:rPr lang="en-US" sz="1000" dirty="0" smtClean="0">
                <a:latin typeface="Lucida Console" panose="020B0609040504020204" pitchFamily="49" charset="0"/>
              </a:rPr>
              <a:t>  </a:t>
            </a:r>
            <a:r>
              <a:rPr lang="en-US" sz="1000" dirty="0">
                <a:latin typeface="Lucida Console" panose="020B0609040504020204" pitchFamily="49" charset="0"/>
              </a:rPr>
              <a:t>begin</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FDMemTableEmployee.Post</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end</a:t>
            </a:r>
            <a:r>
              <a:rPr lang="en-US" sz="1000" dirty="0" smtClean="0">
                <a:latin typeface="Lucida Console" panose="020B0609040504020204" pitchFamily="49" charset="0"/>
              </a:rPr>
              <a:t>;</a:t>
            </a:r>
          </a:p>
          <a:p>
            <a:pPr marL="0" indent="0">
              <a:spcBef>
                <a:spcPts val="600"/>
              </a:spcBef>
              <a:buNone/>
            </a:pPr>
            <a:r>
              <a:rPr lang="en-US" sz="1000" dirty="0" smtClean="0">
                <a:latin typeface="Lucida Console" panose="020B0609040504020204" pitchFamily="49" charset="0"/>
              </a:rPr>
              <a:t>  </a:t>
            </a:r>
            <a:r>
              <a:rPr lang="en-US" sz="1000" dirty="0">
                <a:latin typeface="Lucida Console" panose="020B0609040504020204" pitchFamily="49" charset="0"/>
              </a:rPr>
              <a:t>// Create a delta list</a:t>
            </a:r>
          </a:p>
          <a:p>
            <a:pPr marL="0" indent="0">
              <a:spcBef>
                <a:spcPts val="600"/>
              </a:spcBef>
              <a:buNone/>
            </a:pPr>
            <a:r>
              <a:rPr lang="en-US" sz="1000" dirty="0">
                <a:latin typeface="Lucida Console" panose="020B0609040504020204" pitchFamily="49" charset="0"/>
              </a:rPr>
              <a:t>  Result := </a:t>
            </a:r>
            <a:r>
              <a:rPr lang="en-US" sz="1000" dirty="0" err="1">
                <a:latin typeface="Lucida Console" panose="020B0609040504020204" pitchFamily="49" charset="0"/>
              </a:rPr>
              <a:t>TFDJSONDeltas.Create</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 Add deltas</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TFDJSONDeltasWriter.ListAdd</a:t>
            </a:r>
            <a:r>
              <a:rPr lang="en-US" sz="1000" dirty="0">
                <a:latin typeface="Lucida Console" panose="020B0609040504020204" pitchFamily="49" charset="0"/>
              </a:rPr>
              <a:t>(Result, </a:t>
            </a:r>
            <a:r>
              <a:rPr lang="en-US" sz="1000" dirty="0" err="1">
                <a:latin typeface="Lucida Console" panose="020B0609040504020204" pitchFamily="49" charset="0"/>
              </a:rPr>
              <a:t>sEmployees</a:t>
            </a:r>
            <a:r>
              <a:rPr lang="en-US" sz="1000" dirty="0">
                <a:latin typeface="Lucida Console" panose="020B0609040504020204" pitchFamily="49" charset="0"/>
              </a:rPr>
              <a:t>, </a:t>
            </a:r>
            <a:r>
              <a:rPr lang="en-US" sz="1000" dirty="0" err="1">
                <a:latin typeface="Lucida Console" panose="020B0609040504020204" pitchFamily="49" charset="0"/>
              </a:rPr>
              <a:t>FDMemTableEmployee</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TFDJSONDeltasWriter.ListAdd</a:t>
            </a:r>
            <a:r>
              <a:rPr lang="en-US" sz="1000" dirty="0">
                <a:latin typeface="Lucida Console" panose="020B0609040504020204" pitchFamily="49" charset="0"/>
              </a:rPr>
              <a:t>(Result, </a:t>
            </a:r>
            <a:r>
              <a:rPr lang="en-US" sz="1000" dirty="0" err="1">
                <a:latin typeface="Lucida Console" panose="020B0609040504020204" pitchFamily="49" charset="0"/>
              </a:rPr>
              <a:t>sDepartment</a:t>
            </a:r>
            <a:r>
              <a:rPr lang="en-US" sz="1000" dirty="0">
                <a:latin typeface="Lucida Console" panose="020B0609040504020204" pitchFamily="49" charset="0"/>
              </a:rPr>
              <a:t>, </a:t>
            </a:r>
            <a:r>
              <a:rPr lang="en-US" sz="1000" dirty="0" err="1">
                <a:latin typeface="Lucida Console" panose="020B0609040504020204" pitchFamily="49" charset="0"/>
              </a:rPr>
              <a:t>FDMemTableDepartment</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end</a:t>
            </a:r>
            <a:r>
              <a:rPr lang="en-US" sz="1000" dirty="0" smtClean="0">
                <a:latin typeface="Lucida Console" panose="020B0609040504020204" pitchFamily="49" charset="0"/>
              </a:rPr>
              <a:t>;</a:t>
            </a:r>
            <a:endParaRPr lang="en-US" sz="1000" dirty="0">
              <a:latin typeface="Lucida Console" panose="020B0609040504020204" pitchFamily="49" charset="0"/>
            </a:endParaRPr>
          </a:p>
        </p:txBody>
      </p:sp>
      <p:sp>
        <p:nvSpPr>
          <p:cNvPr id="9" name="Content Placeholder 7"/>
          <p:cNvSpPr txBox="1">
            <a:spLocks/>
          </p:cNvSpPr>
          <p:nvPr/>
        </p:nvSpPr>
        <p:spPr>
          <a:xfrm>
            <a:off x="6316910" y="2292291"/>
            <a:ext cx="5317777" cy="2581712"/>
          </a:xfrm>
          <a:prstGeom prst="rect">
            <a:avLst/>
          </a:prstGeom>
        </p:spPr>
        <p:txBody>
          <a:bodyPr vert="horz" lIns="91440" tIns="45720" rIns="91440" bIns="45720" rtlCol="0">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spcBef>
                <a:spcPts val="600"/>
              </a:spcBef>
              <a:buFont typeface="Arial" pitchFamily="34" charset="0"/>
              <a:buNone/>
            </a:pPr>
            <a:r>
              <a:rPr lang="en-US" sz="1000" dirty="0" smtClean="0">
                <a:latin typeface="Lucida Console" panose="020B0609040504020204" pitchFamily="49" charset="0"/>
              </a:rPr>
              <a:t>procedure TForm2.ApplyUpdates;</a:t>
            </a:r>
          </a:p>
          <a:p>
            <a:pPr marL="0" indent="0">
              <a:spcBef>
                <a:spcPts val="600"/>
              </a:spcBef>
              <a:buFont typeface="Arial" pitchFamily="34" charset="0"/>
              <a:buNone/>
            </a:pPr>
            <a:r>
              <a:rPr lang="en-US" sz="1000" dirty="0" err="1" smtClean="0">
                <a:latin typeface="Lucida Console" panose="020B0609040504020204" pitchFamily="49" charset="0"/>
              </a:rPr>
              <a:t>var</a:t>
            </a:r>
            <a:endParaRPr lang="en-US" sz="1000" dirty="0" smtClean="0">
              <a:latin typeface="Lucida Console" panose="020B0609040504020204" pitchFamily="49" charset="0"/>
            </a:endParaRPr>
          </a:p>
          <a:p>
            <a:pPr marL="0" indent="0">
              <a:spcBef>
                <a:spcPts val="600"/>
              </a:spcBef>
              <a:buFont typeface="Arial" pitchFamily="34" charset="0"/>
              <a:buNone/>
            </a:pPr>
            <a:r>
              <a:rPr lang="en-US" sz="1000" dirty="0" smtClean="0">
                <a:latin typeface="Lucida Console" panose="020B0609040504020204" pitchFamily="49" charset="0"/>
              </a:rPr>
              <a:t>  </a:t>
            </a:r>
            <a:r>
              <a:rPr lang="en-US" sz="1000" dirty="0" err="1" smtClean="0">
                <a:latin typeface="Lucida Console" panose="020B0609040504020204" pitchFamily="49" charset="0"/>
              </a:rPr>
              <a:t>LDeltaList</a:t>
            </a:r>
            <a:r>
              <a:rPr lang="en-US" sz="1000" dirty="0" smtClean="0">
                <a:latin typeface="Lucida Console" panose="020B0609040504020204" pitchFamily="49" charset="0"/>
              </a:rPr>
              <a:t>: </a:t>
            </a:r>
            <a:r>
              <a:rPr lang="en-US" sz="1000" dirty="0" err="1" smtClean="0">
                <a:latin typeface="Lucida Console" panose="020B0609040504020204" pitchFamily="49" charset="0"/>
              </a:rPr>
              <a:t>TFDJSONDeltas</a:t>
            </a:r>
            <a:r>
              <a:rPr lang="en-US" sz="1000" dirty="0" smtClean="0">
                <a:latin typeface="Lucida Console" panose="020B0609040504020204" pitchFamily="49" charset="0"/>
              </a:rPr>
              <a:t>;</a:t>
            </a:r>
          </a:p>
          <a:p>
            <a:pPr marL="0" indent="0">
              <a:spcBef>
                <a:spcPts val="600"/>
              </a:spcBef>
              <a:buFont typeface="Arial" pitchFamily="34" charset="0"/>
              <a:buNone/>
            </a:pPr>
            <a:r>
              <a:rPr lang="en-US" sz="1000" dirty="0" smtClean="0">
                <a:latin typeface="Lucida Console" panose="020B0609040504020204" pitchFamily="49" charset="0"/>
              </a:rPr>
              <a:t>begin</a:t>
            </a:r>
          </a:p>
          <a:p>
            <a:pPr marL="0" indent="0">
              <a:spcBef>
                <a:spcPts val="600"/>
              </a:spcBef>
              <a:buFont typeface="Arial" pitchFamily="34" charset="0"/>
              <a:buNone/>
            </a:pPr>
            <a:r>
              <a:rPr lang="en-US" sz="1000" dirty="0" smtClean="0">
                <a:latin typeface="Lucida Console" panose="020B0609040504020204" pitchFamily="49" charset="0"/>
              </a:rPr>
              <a:t>  </a:t>
            </a:r>
            <a:r>
              <a:rPr lang="en-US" sz="1000" dirty="0" err="1" smtClean="0">
                <a:latin typeface="Lucida Console" panose="020B0609040504020204" pitchFamily="49" charset="0"/>
              </a:rPr>
              <a:t>LDeltaList</a:t>
            </a:r>
            <a:r>
              <a:rPr lang="en-US" sz="1000" dirty="0" smtClean="0">
                <a:latin typeface="Lucida Console" panose="020B0609040504020204" pitchFamily="49" charset="0"/>
              </a:rPr>
              <a:t> := </a:t>
            </a:r>
            <a:r>
              <a:rPr lang="en-US" sz="1000" dirty="0" err="1" smtClean="0">
                <a:latin typeface="Lucida Console" panose="020B0609040504020204" pitchFamily="49" charset="0"/>
              </a:rPr>
              <a:t>GetDeltas</a:t>
            </a:r>
            <a:r>
              <a:rPr lang="en-US" sz="1000" dirty="0" smtClean="0">
                <a:latin typeface="Lucida Console" panose="020B0609040504020204" pitchFamily="49" charset="0"/>
              </a:rPr>
              <a:t>;</a:t>
            </a:r>
          </a:p>
          <a:p>
            <a:pPr marL="0" indent="0">
              <a:spcBef>
                <a:spcPts val="600"/>
              </a:spcBef>
              <a:buFont typeface="Arial" pitchFamily="34" charset="0"/>
              <a:buNone/>
            </a:pPr>
            <a:r>
              <a:rPr lang="en-US" sz="1000" dirty="0" smtClean="0">
                <a:latin typeface="Lucida Console" panose="020B0609040504020204" pitchFamily="49" charset="0"/>
              </a:rPr>
              <a:t> </a:t>
            </a:r>
          </a:p>
          <a:p>
            <a:pPr marL="0" indent="0">
              <a:spcBef>
                <a:spcPts val="600"/>
              </a:spcBef>
              <a:buFont typeface="Arial" pitchFamily="34" charset="0"/>
              <a:buNone/>
            </a:pPr>
            <a:r>
              <a:rPr lang="en-US" sz="1000" dirty="0" smtClean="0">
                <a:latin typeface="Lucida Console" panose="020B0609040504020204" pitchFamily="49" charset="0"/>
              </a:rPr>
              <a:t>  // Call server method.  Pass the delta list.</a:t>
            </a:r>
          </a:p>
          <a:p>
            <a:pPr marL="0" indent="0">
              <a:spcBef>
                <a:spcPts val="600"/>
              </a:spcBef>
              <a:buFont typeface="Arial" pitchFamily="34" charset="0"/>
              <a:buNone/>
            </a:pPr>
            <a:r>
              <a:rPr lang="en-US" sz="1000" dirty="0" smtClean="0">
                <a:latin typeface="Lucida Console" panose="020B0609040504020204" pitchFamily="49" charset="0"/>
              </a:rPr>
              <a:t>  ClientModule1.ServerMethods1Client.ApplyChangesDepartmentEmployees(</a:t>
            </a:r>
            <a:r>
              <a:rPr lang="en-US" sz="1000" dirty="0" err="1" smtClean="0">
                <a:latin typeface="Lucida Console" panose="020B0609040504020204" pitchFamily="49" charset="0"/>
              </a:rPr>
              <a:t>LDeltaList</a:t>
            </a:r>
            <a:r>
              <a:rPr lang="en-US" sz="1000" dirty="0" smtClean="0">
                <a:latin typeface="Lucida Console" panose="020B0609040504020204" pitchFamily="49" charset="0"/>
              </a:rPr>
              <a:t>);</a:t>
            </a:r>
          </a:p>
          <a:p>
            <a:pPr marL="0" indent="0">
              <a:spcBef>
                <a:spcPts val="600"/>
              </a:spcBef>
              <a:buFont typeface="Arial" pitchFamily="34" charset="0"/>
              <a:buNone/>
            </a:pPr>
            <a:r>
              <a:rPr lang="en-US" sz="1000" dirty="0" smtClean="0">
                <a:latin typeface="Lucida Console" panose="020B0609040504020204" pitchFamily="49" charset="0"/>
              </a:rPr>
              <a:t> </a:t>
            </a:r>
          </a:p>
          <a:p>
            <a:pPr marL="0" indent="0">
              <a:spcBef>
                <a:spcPts val="600"/>
              </a:spcBef>
              <a:buFont typeface="Arial" pitchFamily="34" charset="0"/>
              <a:buNone/>
            </a:pPr>
            <a:r>
              <a:rPr lang="en-US" sz="1000" dirty="0" smtClean="0">
                <a:latin typeface="Lucida Console" panose="020B0609040504020204" pitchFamily="49" charset="0"/>
              </a:rPr>
              <a:t>end;</a:t>
            </a:r>
          </a:p>
        </p:txBody>
      </p:sp>
    </p:spTree>
    <p:extLst>
      <p:ext uri="{BB962C8B-B14F-4D97-AF65-F5344CB8AC3E}">
        <p14:creationId xmlns:p14="http://schemas.microsoft.com/office/powerpoint/2010/main" val="4191747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22811" y="274638"/>
            <a:ext cx="10512670" cy="1020762"/>
          </a:xfrm>
        </p:spPr>
        <p:txBody>
          <a:bodyPr/>
          <a:lstStyle/>
          <a:p>
            <a:r>
              <a:rPr lang="en-US" dirty="0" err="1" smtClean="0"/>
              <a:t>DataSnap</a:t>
            </a:r>
            <a:r>
              <a:rPr lang="en-US" dirty="0" smtClean="0"/>
              <a:t> Client </a:t>
            </a:r>
            <a:r>
              <a:rPr lang="en-US" dirty="0" err="1" smtClean="0"/>
              <a:t>ApplyUpdates</a:t>
            </a:r>
            <a:r>
              <a:rPr lang="en-US" dirty="0" smtClean="0"/>
              <a:t> – C++</a:t>
            </a:r>
            <a:endParaRPr lang="en-US" dirty="0"/>
          </a:p>
        </p:txBody>
      </p:sp>
      <p:sp>
        <p:nvSpPr>
          <p:cNvPr id="8" name="Content Placeholder 7"/>
          <p:cNvSpPr>
            <a:spLocks noGrp="1"/>
          </p:cNvSpPr>
          <p:nvPr>
            <p:ph idx="1"/>
          </p:nvPr>
        </p:nvSpPr>
        <p:spPr>
          <a:xfrm>
            <a:off x="1380198" y="1763785"/>
            <a:ext cx="10171442" cy="4628626"/>
          </a:xfrm>
        </p:spPr>
        <p:txBody>
          <a:bodyPr>
            <a:noAutofit/>
          </a:bodyPr>
          <a:lstStyle/>
          <a:p>
            <a:pPr marL="0" indent="0">
              <a:spcBef>
                <a:spcPts val="600"/>
              </a:spcBef>
              <a:buNone/>
            </a:pPr>
            <a:r>
              <a:rPr lang="en-US" sz="1000" dirty="0">
                <a:latin typeface="Lucida Console" panose="020B0609040504020204" pitchFamily="49" charset="0"/>
              </a:rPr>
              <a:t>void TForm2::</a:t>
            </a:r>
            <a:r>
              <a:rPr lang="en-US" sz="1000" dirty="0" err="1">
                <a:latin typeface="Lucida Console" panose="020B0609040504020204" pitchFamily="49" charset="0"/>
              </a:rPr>
              <a:t>ApplyUpdates</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 Post if editing</a:t>
            </a:r>
          </a:p>
          <a:p>
            <a:pPr marL="0" indent="0">
              <a:spcBef>
                <a:spcPts val="600"/>
              </a:spcBef>
              <a:buNone/>
            </a:pPr>
            <a:r>
              <a:rPr lang="en-US" sz="1000" dirty="0">
                <a:latin typeface="Lucida Console" panose="020B0609040504020204" pitchFamily="49" charset="0"/>
              </a:rPr>
              <a:t>	if (</a:t>
            </a:r>
            <a:r>
              <a:rPr lang="en-US" sz="1000" dirty="0" err="1">
                <a:latin typeface="Lucida Console" panose="020B0609040504020204" pitchFamily="49" charset="0"/>
              </a:rPr>
              <a:t>dsEditModes.Contains</a:t>
            </a:r>
            <a:r>
              <a:rPr lang="en-US" sz="1000" dirty="0">
                <a:latin typeface="Lucida Console" panose="020B0609040504020204" pitchFamily="49" charset="0"/>
              </a:rPr>
              <a:t>(</a:t>
            </a:r>
            <a:r>
              <a:rPr lang="en-US" sz="1000" dirty="0" err="1">
                <a:latin typeface="Lucida Console" panose="020B0609040504020204" pitchFamily="49" charset="0"/>
              </a:rPr>
              <a:t>FDMemTableDepartment</a:t>
            </a:r>
            <a:r>
              <a:rPr lang="en-US" sz="1000" dirty="0">
                <a:latin typeface="Lucida Console" panose="020B0609040504020204" pitchFamily="49" charset="0"/>
              </a:rPr>
              <a:t>-&gt;State))</a:t>
            </a:r>
          </a:p>
          <a:p>
            <a:pPr marL="0" indent="0">
              <a:spcBef>
                <a:spcPts val="600"/>
              </a:spcBef>
              <a:buNone/>
            </a:pPr>
            <a:r>
              <a:rPr lang="en-US" sz="1000" dirty="0">
                <a:latin typeface="Lucida Console" panose="020B0609040504020204" pitchFamily="49" charset="0"/>
              </a:rPr>
              <a:t>	{</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FDMemTableDepartment</a:t>
            </a:r>
            <a:r>
              <a:rPr lang="en-US" sz="1000" dirty="0">
                <a:latin typeface="Lucida Console" panose="020B0609040504020204" pitchFamily="49" charset="0"/>
              </a:rPr>
              <a:t>-&gt;Post();</a:t>
            </a:r>
          </a:p>
          <a:p>
            <a:pPr marL="0" indent="0">
              <a:spcBef>
                <a:spcPts val="600"/>
              </a:spcBef>
              <a:buNone/>
            </a:pPr>
            <a:r>
              <a:rPr lang="en-US" sz="1000" dirty="0">
                <a:latin typeface="Lucida Console" panose="020B0609040504020204" pitchFamily="49" charset="0"/>
              </a:rPr>
              <a:t>	}</a:t>
            </a:r>
          </a:p>
          <a:p>
            <a:pPr marL="0" indent="0">
              <a:spcBef>
                <a:spcPts val="600"/>
              </a:spcBef>
              <a:buNone/>
            </a:pPr>
            <a:r>
              <a:rPr lang="en-US" sz="1000" dirty="0">
                <a:latin typeface="Lucida Console" panose="020B0609040504020204" pitchFamily="49" charset="0"/>
              </a:rPr>
              <a:t> 	if (</a:t>
            </a:r>
            <a:r>
              <a:rPr lang="en-US" sz="1000" dirty="0" err="1">
                <a:latin typeface="Lucida Console" panose="020B0609040504020204" pitchFamily="49" charset="0"/>
              </a:rPr>
              <a:t>dsEditModes.Contains</a:t>
            </a:r>
            <a:r>
              <a:rPr lang="en-US" sz="1000" dirty="0">
                <a:latin typeface="Lucida Console" panose="020B0609040504020204" pitchFamily="49" charset="0"/>
              </a:rPr>
              <a:t>(</a:t>
            </a:r>
            <a:r>
              <a:rPr lang="en-US" sz="1000" dirty="0" err="1">
                <a:latin typeface="Lucida Console" panose="020B0609040504020204" pitchFamily="49" charset="0"/>
              </a:rPr>
              <a:t>FDMemTableEmployee</a:t>
            </a:r>
            <a:r>
              <a:rPr lang="en-US" sz="1000" dirty="0">
                <a:latin typeface="Lucida Console" panose="020B0609040504020204" pitchFamily="49" charset="0"/>
              </a:rPr>
              <a:t>-&gt;State))</a:t>
            </a:r>
          </a:p>
          <a:p>
            <a:pPr marL="0" indent="0">
              <a:spcBef>
                <a:spcPts val="600"/>
              </a:spcBef>
              <a:buNone/>
            </a:pPr>
            <a:r>
              <a:rPr lang="en-US" sz="1000" dirty="0">
                <a:latin typeface="Lucida Console" panose="020B0609040504020204" pitchFamily="49" charset="0"/>
              </a:rPr>
              <a:t>	{</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FDMemTableEmployee</a:t>
            </a:r>
            <a:r>
              <a:rPr lang="en-US" sz="1000" dirty="0">
                <a:latin typeface="Lucida Console" panose="020B0609040504020204" pitchFamily="49" charset="0"/>
              </a:rPr>
              <a:t>-&gt;Post();</a:t>
            </a:r>
          </a:p>
          <a:p>
            <a:pPr marL="0" indent="0">
              <a:spcBef>
                <a:spcPts val="600"/>
              </a:spcBef>
              <a:buNone/>
            </a:pPr>
            <a:r>
              <a:rPr lang="en-US" sz="1000" dirty="0">
                <a:latin typeface="Lucida Console" panose="020B0609040504020204" pitchFamily="49" charset="0"/>
              </a:rPr>
              <a:t>	}</a:t>
            </a:r>
          </a:p>
          <a:p>
            <a:pPr marL="0" indent="0">
              <a:spcBef>
                <a:spcPts val="600"/>
              </a:spcBef>
              <a:buNone/>
            </a:pPr>
            <a:r>
              <a:rPr lang="en-US" sz="1000" dirty="0">
                <a:latin typeface="Lucida Console" panose="020B0609040504020204" pitchFamily="49" charset="0"/>
              </a:rPr>
              <a:t> 	// Create a delta list</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TFDJSONDeltas</a:t>
            </a:r>
            <a:r>
              <a:rPr lang="en-US" sz="1000" dirty="0">
                <a:latin typeface="Lucida Console" panose="020B0609040504020204" pitchFamily="49" charset="0"/>
              </a:rPr>
              <a:t> * </a:t>
            </a:r>
            <a:r>
              <a:rPr lang="en-US" sz="1000" dirty="0" err="1">
                <a:latin typeface="Lucida Console" panose="020B0609040504020204" pitchFamily="49" charset="0"/>
              </a:rPr>
              <a:t>LDeltas</a:t>
            </a:r>
            <a:r>
              <a:rPr lang="en-US" sz="1000" dirty="0">
                <a:latin typeface="Lucida Console" panose="020B0609040504020204" pitchFamily="49" charset="0"/>
              </a:rPr>
              <a:t> = new </a:t>
            </a:r>
            <a:r>
              <a:rPr lang="en-US" sz="1000" dirty="0" err="1">
                <a:latin typeface="Lucida Console" panose="020B0609040504020204" pitchFamily="49" charset="0"/>
              </a:rPr>
              <a:t>TFDJSONDeltas</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 Add deltas</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TFDJSONDeltasWriter</a:t>
            </a:r>
            <a:r>
              <a:rPr lang="en-US" sz="1000" dirty="0">
                <a:latin typeface="Lucida Console" panose="020B0609040504020204" pitchFamily="49" charset="0"/>
              </a:rPr>
              <a:t>::</a:t>
            </a:r>
            <a:r>
              <a:rPr lang="en-US" sz="1000" dirty="0" err="1">
                <a:latin typeface="Lucida Console" panose="020B0609040504020204" pitchFamily="49" charset="0"/>
              </a:rPr>
              <a:t>ListAdd</a:t>
            </a:r>
            <a:r>
              <a:rPr lang="en-US" sz="1000" dirty="0">
                <a:latin typeface="Lucida Console" panose="020B0609040504020204" pitchFamily="49" charset="0"/>
              </a:rPr>
              <a:t>(</a:t>
            </a:r>
            <a:r>
              <a:rPr lang="en-US" sz="1000" dirty="0" err="1">
                <a:latin typeface="Lucida Console" panose="020B0609040504020204" pitchFamily="49" charset="0"/>
              </a:rPr>
              <a:t>LDeltas</a:t>
            </a:r>
            <a:r>
              <a:rPr lang="en-US" sz="1000" dirty="0">
                <a:latin typeface="Lucida Console" panose="020B0609040504020204" pitchFamily="49" charset="0"/>
              </a:rPr>
              <a:t>, </a:t>
            </a:r>
            <a:r>
              <a:rPr lang="en-US" sz="1000" dirty="0" err="1">
                <a:latin typeface="Lucida Console" panose="020B0609040504020204" pitchFamily="49" charset="0"/>
              </a:rPr>
              <a:t>sEmployees</a:t>
            </a:r>
            <a:r>
              <a:rPr lang="en-US" sz="1000" dirty="0">
                <a:latin typeface="Lucida Console" panose="020B0609040504020204" pitchFamily="49" charset="0"/>
              </a:rPr>
              <a:t>, </a:t>
            </a:r>
            <a:r>
              <a:rPr lang="en-US" sz="1000" dirty="0" err="1">
                <a:latin typeface="Lucida Console" panose="020B0609040504020204" pitchFamily="49" charset="0"/>
              </a:rPr>
              <a:t>FDMemTableEmployee</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TFDJSONDeltasWriter</a:t>
            </a:r>
            <a:r>
              <a:rPr lang="en-US" sz="1000" dirty="0">
                <a:latin typeface="Lucida Console" panose="020B0609040504020204" pitchFamily="49" charset="0"/>
              </a:rPr>
              <a:t>::</a:t>
            </a:r>
            <a:r>
              <a:rPr lang="en-US" sz="1000" dirty="0" err="1">
                <a:latin typeface="Lucida Console" panose="020B0609040504020204" pitchFamily="49" charset="0"/>
              </a:rPr>
              <a:t>ListAdd</a:t>
            </a:r>
            <a:r>
              <a:rPr lang="en-US" sz="1000" dirty="0">
                <a:latin typeface="Lucida Console" panose="020B0609040504020204" pitchFamily="49" charset="0"/>
              </a:rPr>
              <a:t>(</a:t>
            </a:r>
            <a:r>
              <a:rPr lang="en-US" sz="1000" dirty="0" err="1">
                <a:latin typeface="Lucida Console" panose="020B0609040504020204" pitchFamily="49" charset="0"/>
              </a:rPr>
              <a:t>LDeltas</a:t>
            </a:r>
            <a:r>
              <a:rPr lang="en-US" sz="1000" dirty="0">
                <a:latin typeface="Lucida Console" panose="020B0609040504020204" pitchFamily="49" charset="0"/>
              </a:rPr>
              <a:t>, </a:t>
            </a:r>
            <a:r>
              <a:rPr lang="en-US" sz="1000" dirty="0" err="1">
                <a:latin typeface="Lucida Console" panose="020B0609040504020204" pitchFamily="49" charset="0"/>
              </a:rPr>
              <a:t>sDepartment</a:t>
            </a:r>
            <a:r>
              <a:rPr lang="en-US" sz="1000" dirty="0">
                <a:latin typeface="Lucida Console" panose="020B0609040504020204" pitchFamily="49" charset="0"/>
              </a:rPr>
              <a:t>, </a:t>
            </a:r>
            <a:r>
              <a:rPr lang="en-US" sz="1000" dirty="0" err="1">
                <a:latin typeface="Lucida Console" panose="020B0609040504020204" pitchFamily="49" charset="0"/>
              </a:rPr>
              <a:t>FDMemTableDepartment</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TJSONObject</a:t>
            </a:r>
            <a:r>
              <a:rPr lang="en-US" sz="1000" dirty="0">
                <a:latin typeface="Lucida Console" panose="020B0609040504020204" pitchFamily="49" charset="0"/>
              </a:rPr>
              <a:t> * </a:t>
            </a:r>
            <a:r>
              <a:rPr lang="en-US" sz="1000" dirty="0" err="1">
                <a:latin typeface="Lucida Console" panose="020B0609040504020204" pitchFamily="49" charset="0"/>
              </a:rPr>
              <a:t>LJSONObject</a:t>
            </a:r>
            <a:r>
              <a:rPr lang="en-US" sz="1000" dirty="0">
                <a:latin typeface="Lucida Console" panose="020B0609040504020204" pitchFamily="49" charset="0"/>
              </a:rPr>
              <a:t>(new </a:t>
            </a:r>
            <a:r>
              <a:rPr lang="en-US" sz="1000" dirty="0" err="1">
                <a:latin typeface="Lucida Console" panose="020B0609040504020204" pitchFamily="49" charset="0"/>
              </a:rPr>
              <a:t>TJSONObject</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a:t>
            </a:r>
            <a:r>
              <a:rPr lang="en-US" sz="1000" dirty="0" err="1">
                <a:latin typeface="Lucida Console" panose="020B0609040504020204" pitchFamily="49" charset="0"/>
              </a:rPr>
              <a:t>TFDJSONInterceptor</a:t>
            </a:r>
            <a:r>
              <a:rPr lang="en-US" sz="1000" dirty="0">
                <a:latin typeface="Lucida Console" panose="020B0609040504020204" pitchFamily="49" charset="0"/>
              </a:rPr>
              <a:t>::</a:t>
            </a:r>
            <a:r>
              <a:rPr lang="en-US" sz="1000" dirty="0" err="1">
                <a:latin typeface="Lucida Console" panose="020B0609040504020204" pitchFamily="49" charset="0"/>
              </a:rPr>
              <a:t>DataSetsToJSONObject</a:t>
            </a:r>
            <a:r>
              <a:rPr lang="en-US" sz="1000" dirty="0">
                <a:latin typeface="Lucida Console" panose="020B0609040504020204" pitchFamily="49" charset="0"/>
              </a:rPr>
              <a:t>(</a:t>
            </a:r>
            <a:r>
              <a:rPr lang="en-US" sz="1000" dirty="0" err="1">
                <a:latin typeface="Lucida Console" panose="020B0609040504020204" pitchFamily="49" charset="0"/>
              </a:rPr>
              <a:t>LDeltas</a:t>
            </a:r>
            <a:r>
              <a:rPr lang="en-US" sz="1000" dirty="0">
                <a:latin typeface="Lucida Console" panose="020B0609040504020204" pitchFamily="49" charset="0"/>
              </a:rPr>
              <a:t>, </a:t>
            </a:r>
            <a:r>
              <a:rPr lang="en-US" sz="1000" dirty="0" err="1">
                <a:latin typeface="Lucida Console" panose="020B0609040504020204" pitchFamily="49" charset="0"/>
              </a:rPr>
              <a:t>LJSONObject</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 Call server method.  Pass the delta list.</a:t>
            </a:r>
          </a:p>
          <a:p>
            <a:pPr marL="0" indent="0">
              <a:spcBef>
                <a:spcPts val="600"/>
              </a:spcBef>
              <a:buNone/>
            </a:pPr>
            <a:r>
              <a:rPr lang="en-US" sz="1000" dirty="0">
                <a:latin typeface="Lucida Console" panose="020B0609040504020204" pitchFamily="49" charset="0"/>
              </a:rPr>
              <a:t>	ClientModule1-&gt;ServerMethods1Client-&gt;</a:t>
            </a:r>
            <a:r>
              <a:rPr lang="en-US" sz="1000" dirty="0" err="1">
                <a:latin typeface="Lucida Console" panose="020B0609040504020204" pitchFamily="49" charset="0"/>
              </a:rPr>
              <a:t>ApplyChangesDepartmentEmployees</a:t>
            </a:r>
            <a:r>
              <a:rPr lang="en-US" sz="1000" dirty="0">
                <a:latin typeface="Lucida Console" panose="020B0609040504020204" pitchFamily="49" charset="0"/>
              </a:rPr>
              <a:t>(</a:t>
            </a:r>
            <a:r>
              <a:rPr lang="en-US" sz="1000" dirty="0" err="1">
                <a:latin typeface="Lucida Console" panose="020B0609040504020204" pitchFamily="49" charset="0"/>
              </a:rPr>
              <a:t>LJSONObject</a:t>
            </a:r>
            <a:r>
              <a:rPr lang="en-US" sz="1000" dirty="0">
                <a:latin typeface="Lucida Console" panose="020B0609040504020204" pitchFamily="49" charset="0"/>
              </a:rPr>
              <a:t>);</a:t>
            </a:r>
          </a:p>
          <a:p>
            <a:pPr marL="0" indent="0">
              <a:spcBef>
                <a:spcPts val="600"/>
              </a:spcBef>
              <a:buNone/>
            </a:pPr>
            <a:r>
              <a:rPr lang="en-US" sz="1000" dirty="0">
                <a:latin typeface="Lucida Console" panose="020B0609040504020204" pitchFamily="49" charset="0"/>
              </a:rPr>
              <a:t> </a:t>
            </a:r>
            <a:r>
              <a:rPr lang="en-US" sz="1000" dirty="0" smtClean="0">
                <a:latin typeface="Lucida Console" panose="020B0609040504020204" pitchFamily="49" charset="0"/>
              </a:rPr>
              <a:t>}</a:t>
            </a:r>
            <a:endParaRPr lang="en-US" sz="1000" dirty="0">
              <a:latin typeface="Lucida Console" panose="020B0609040504020204" pitchFamily="49" charset="0"/>
            </a:endParaRPr>
          </a:p>
        </p:txBody>
      </p:sp>
    </p:spTree>
    <p:extLst>
      <p:ext uri="{BB962C8B-B14F-4D97-AF65-F5344CB8AC3E}">
        <p14:creationId xmlns:p14="http://schemas.microsoft.com/office/powerpoint/2010/main" val="277138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err="1" smtClean="0"/>
              <a:t>DataSnap</a:t>
            </a:r>
            <a:r>
              <a:rPr lang="en-US" dirty="0" smtClean="0"/>
              <a:t> Demo</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146878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10" y="274638"/>
            <a:ext cx="10389103" cy="1020762"/>
          </a:xfrm>
        </p:spPr>
        <p:txBody>
          <a:bodyPr/>
          <a:lstStyle/>
          <a:p>
            <a:r>
              <a:rPr lang="en-US" dirty="0" smtClean="0"/>
              <a:t>Next Steps </a:t>
            </a:r>
            <a:r>
              <a:rPr lang="en-US" smtClean="0"/>
              <a:t>for our </a:t>
            </a:r>
            <a:r>
              <a:rPr lang="en-US" dirty="0" smtClean="0"/>
              <a:t>Business Mobile App</a:t>
            </a:r>
            <a:endParaRPr lang="en-US" dirty="0"/>
          </a:p>
        </p:txBody>
      </p:sp>
      <p:sp>
        <p:nvSpPr>
          <p:cNvPr id="3" name="Content Placeholder 2"/>
          <p:cNvSpPr>
            <a:spLocks noGrp="1"/>
          </p:cNvSpPr>
          <p:nvPr>
            <p:ph idx="1"/>
          </p:nvPr>
        </p:nvSpPr>
        <p:spPr>
          <a:xfrm>
            <a:off x="1522810" y="1905000"/>
            <a:ext cx="10076065" cy="4267200"/>
          </a:xfrm>
        </p:spPr>
        <p:txBody>
          <a:bodyPr>
            <a:normAutofit/>
          </a:bodyPr>
          <a:lstStyle/>
          <a:p>
            <a:r>
              <a:rPr lang="en-US" dirty="0" smtClean="0"/>
              <a:t>Create </a:t>
            </a:r>
            <a:r>
              <a:rPr lang="en-US" dirty="0" err="1" smtClean="0"/>
              <a:t>DataSnap</a:t>
            </a:r>
            <a:r>
              <a:rPr lang="en-US" dirty="0" smtClean="0"/>
              <a:t> REST Application Server using the </a:t>
            </a:r>
          </a:p>
          <a:p>
            <a:pPr lvl="1"/>
            <a:r>
              <a:rPr lang="en-US" dirty="0" smtClean="0"/>
              <a:t>Use the local </a:t>
            </a:r>
            <a:r>
              <a:rPr lang="en-US" dirty="0" smtClean="0"/>
              <a:t>database access components from lesson 3 and put them in a </a:t>
            </a:r>
            <a:r>
              <a:rPr lang="en-US" dirty="0" err="1" smtClean="0"/>
              <a:t>DataSnap</a:t>
            </a:r>
            <a:r>
              <a:rPr lang="en-US" dirty="0" smtClean="0"/>
              <a:t> REST Application </a:t>
            </a:r>
            <a:r>
              <a:rPr lang="en-US" dirty="0" smtClean="0"/>
              <a:t>Server Methods Unit</a:t>
            </a:r>
          </a:p>
          <a:p>
            <a:pPr lvl="1"/>
            <a:r>
              <a:rPr lang="en-US" dirty="0" smtClean="0"/>
              <a:t>Point your </a:t>
            </a:r>
            <a:r>
              <a:rPr lang="en-US" dirty="0" err="1" smtClean="0"/>
              <a:t>FDConnection</a:t>
            </a:r>
            <a:r>
              <a:rPr lang="en-US" dirty="0" smtClean="0"/>
              <a:t> to </a:t>
            </a:r>
            <a:r>
              <a:rPr lang="en-US" dirty="0" err="1" smtClean="0"/>
              <a:t>InterBase</a:t>
            </a:r>
            <a:r>
              <a:rPr lang="en-US" dirty="0" smtClean="0"/>
              <a:t> on Windows (or wherever your </a:t>
            </a:r>
            <a:r>
              <a:rPr lang="en-US" dirty="0" err="1" smtClean="0"/>
              <a:t>InterBase</a:t>
            </a:r>
            <a:r>
              <a:rPr lang="en-US" dirty="0" smtClean="0"/>
              <a:t> server is)</a:t>
            </a:r>
            <a:endParaRPr lang="en-US" dirty="0" smtClean="0"/>
          </a:p>
          <a:p>
            <a:r>
              <a:rPr lang="en-US" dirty="0" smtClean="0"/>
              <a:t>Run (without debugging) your </a:t>
            </a:r>
            <a:r>
              <a:rPr lang="en-US" dirty="0" err="1" smtClean="0"/>
              <a:t>DataSnap</a:t>
            </a:r>
            <a:r>
              <a:rPr lang="en-US" dirty="0" smtClean="0"/>
              <a:t> Server and click the start button</a:t>
            </a:r>
          </a:p>
          <a:p>
            <a:r>
              <a:rPr lang="en-US" dirty="0" smtClean="0"/>
              <a:t>Create a </a:t>
            </a:r>
            <a:r>
              <a:rPr lang="en-US" dirty="0" smtClean="0"/>
              <a:t>Mobile Client Application</a:t>
            </a:r>
          </a:p>
          <a:p>
            <a:pPr lvl="1"/>
            <a:r>
              <a:rPr lang="en-US" dirty="0" smtClean="0"/>
              <a:t>Use </a:t>
            </a:r>
            <a:r>
              <a:rPr lang="en-US" dirty="0" err="1" smtClean="0"/>
              <a:t>TDSRestConnection</a:t>
            </a:r>
            <a:r>
              <a:rPr lang="en-US" dirty="0" smtClean="0"/>
              <a:t> component </a:t>
            </a:r>
            <a:r>
              <a:rPr lang="en-US" dirty="0" smtClean="0"/>
              <a:t>to connect to you </a:t>
            </a:r>
            <a:r>
              <a:rPr lang="en-US" dirty="0" err="1" smtClean="0"/>
              <a:t>datasnap</a:t>
            </a:r>
            <a:r>
              <a:rPr lang="en-US" dirty="0" smtClean="0"/>
              <a:t> server</a:t>
            </a:r>
          </a:p>
          <a:p>
            <a:pPr lvl="1"/>
            <a:r>
              <a:rPr lang="en-US" dirty="0" smtClean="0"/>
              <a:t>Change the code in the Tutorial (it uses Departments and Employees) and use the Customer and Orders queries from </a:t>
            </a:r>
            <a:r>
              <a:rPr lang="en-US" dirty="0" smtClean="0"/>
              <a:t>lesson 3)</a:t>
            </a:r>
          </a:p>
          <a:p>
            <a:r>
              <a:rPr lang="en-US" dirty="0" smtClean="0"/>
              <a:t>Run and test your mobile app</a:t>
            </a:r>
            <a:endParaRPr lang="en-US" dirty="0"/>
          </a:p>
        </p:txBody>
      </p:sp>
    </p:spTree>
    <p:extLst>
      <p:ext uri="{BB962C8B-B14F-4D97-AF65-F5344CB8AC3E}">
        <p14:creationId xmlns:p14="http://schemas.microsoft.com/office/powerpoint/2010/main" val="12532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 Review</a:t>
            </a:r>
            <a:endParaRPr lang="en-US" dirty="0"/>
          </a:p>
        </p:txBody>
      </p:sp>
      <p:sp>
        <p:nvSpPr>
          <p:cNvPr id="3" name="Content Placeholder 2"/>
          <p:cNvSpPr>
            <a:spLocks noGrp="1"/>
          </p:cNvSpPr>
          <p:nvPr>
            <p:ph idx="1"/>
          </p:nvPr>
        </p:nvSpPr>
        <p:spPr>
          <a:xfrm>
            <a:off x="1522810" y="1905000"/>
            <a:ext cx="10479720" cy="4267200"/>
          </a:xfrm>
        </p:spPr>
        <p:txBody>
          <a:bodyPr/>
          <a:lstStyle/>
          <a:p>
            <a:r>
              <a:rPr lang="pl-PL" dirty="0"/>
              <a:t>DataSnap framework makes it easy to create secure, multitier service-oriented architectures</a:t>
            </a:r>
          </a:p>
          <a:p>
            <a:r>
              <a:rPr lang="pl-PL" dirty="0"/>
              <a:t>Multi-level DataSnap Security</a:t>
            </a:r>
          </a:p>
          <a:p>
            <a:pPr lvl="1"/>
            <a:r>
              <a:rPr lang="pl-PL" dirty="0"/>
              <a:t>Transport, Architecture, Deployment</a:t>
            </a:r>
          </a:p>
          <a:p>
            <a:r>
              <a:rPr lang="pl-PL" dirty="0"/>
              <a:t>One codebase for client development on all major mobile and desktop platforms</a:t>
            </a:r>
          </a:p>
          <a:p>
            <a:r>
              <a:rPr lang="pl-PL" dirty="0"/>
              <a:t>IDE wizards and component-based development for ultimate productivity and the fastest time to market</a:t>
            </a:r>
          </a:p>
          <a:p>
            <a:endParaRPr lang="en-US" dirty="0"/>
          </a:p>
        </p:txBody>
      </p:sp>
    </p:spTree>
    <p:extLst>
      <p:ext uri="{BB962C8B-B14F-4D97-AF65-F5344CB8AC3E}">
        <p14:creationId xmlns:p14="http://schemas.microsoft.com/office/powerpoint/2010/main" val="230991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1599805" y="1711277"/>
            <a:ext cx="10196779" cy="4722473"/>
          </a:xfrm>
        </p:spPr>
        <p:txBody>
          <a:bodyPr>
            <a:normAutofit fontScale="47500" lnSpcReduction="20000"/>
          </a:bodyPr>
          <a:lstStyle/>
          <a:p>
            <a:r>
              <a:rPr lang="en-US" dirty="0" err="1" smtClean="0"/>
              <a:t>DataSnap</a:t>
            </a:r>
            <a:r>
              <a:rPr lang="en-US" dirty="0" smtClean="0"/>
              <a:t> - </a:t>
            </a:r>
            <a:r>
              <a:rPr lang="en-US" dirty="0" err="1" smtClean="0"/>
              <a:t>Docwiki</a:t>
            </a:r>
            <a:endParaRPr lang="en-US" dirty="0" smtClean="0"/>
          </a:p>
          <a:p>
            <a:pPr lvl="1"/>
            <a:r>
              <a:rPr lang="en-US" dirty="0">
                <a:hlinkClick r:id="rId2"/>
              </a:rPr>
              <a:t>http://</a:t>
            </a:r>
            <a:r>
              <a:rPr lang="en-US" dirty="0" smtClean="0">
                <a:hlinkClick r:id="rId2"/>
              </a:rPr>
              <a:t>docwiki.appmethod.com/appmethod/1.14/topics/en/Developing_DataSnap_Applications</a:t>
            </a:r>
            <a:endParaRPr lang="en-US" dirty="0" smtClean="0"/>
          </a:p>
          <a:p>
            <a:pPr lvl="1"/>
            <a:r>
              <a:rPr lang="en-US" dirty="0">
                <a:hlinkClick r:id="rId3"/>
              </a:rPr>
              <a:t>http://</a:t>
            </a:r>
            <a:r>
              <a:rPr lang="en-US" dirty="0" smtClean="0">
                <a:hlinkClick r:id="rId3"/>
              </a:rPr>
              <a:t>docwiki.appmethod.com/appmethod/1.14/topics/en/DataSnap_REST_Application_Wizard</a:t>
            </a:r>
            <a:endParaRPr lang="en-US" dirty="0" smtClean="0"/>
          </a:p>
          <a:p>
            <a:pPr lvl="1"/>
            <a:r>
              <a:rPr lang="en-US" dirty="0">
                <a:hlinkClick r:id="rId4"/>
              </a:rPr>
              <a:t>http://docwiki.appmethod.com/appmethod/1.14/topics/en/Tutorial:_</a:t>
            </a:r>
            <a:r>
              <a:rPr lang="en-US" dirty="0" smtClean="0">
                <a:hlinkClick r:id="rId4"/>
              </a:rPr>
              <a:t>Using_a_REST_DataSnap_Server_with_an_Application</a:t>
            </a:r>
            <a:endParaRPr lang="en-US" dirty="0" smtClean="0"/>
          </a:p>
          <a:p>
            <a:pPr lvl="1"/>
            <a:r>
              <a:rPr lang="en-US" dirty="0" err="1" smtClean="0"/>
              <a:t>DataSnap</a:t>
            </a:r>
            <a:r>
              <a:rPr lang="en-US" dirty="0" smtClean="0"/>
              <a:t> </a:t>
            </a:r>
            <a:r>
              <a:rPr lang="en-US" dirty="0"/>
              <a:t>Filters Compendium - </a:t>
            </a:r>
            <a:r>
              <a:rPr lang="en-US" dirty="0">
                <a:hlinkClick r:id="rId5"/>
              </a:rPr>
              <a:t>https://code.google.com/p/dsfc</a:t>
            </a:r>
            <a:r>
              <a:rPr lang="en-US" dirty="0" smtClean="0">
                <a:hlinkClick r:id="rId5"/>
              </a:rPr>
              <a:t>/</a:t>
            </a:r>
            <a:endParaRPr lang="en-US" dirty="0" smtClean="0"/>
          </a:p>
          <a:p>
            <a:r>
              <a:rPr lang="en-US" dirty="0" err="1" smtClean="0"/>
              <a:t>FireDAC</a:t>
            </a:r>
            <a:r>
              <a:rPr lang="en-US" dirty="0" smtClean="0"/>
              <a:t> </a:t>
            </a:r>
            <a:r>
              <a:rPr lang="en-US" dirty="0" smtClean="0"/>
              <a:t>- </a:t>
            </a:r>
            <a:r>
              <a:rPr lang="en-US" dirty="0" err="1" smtClean="0"/>
              <a:t>DocWIki</a:t>
            </a:r>
            <a:endParaRPr lang="en-US" dirty="0" smtClean="0"/>
          </a:p>
          <a:p>
            <a:pPr lvl="1"/>
            <a:r>
              <a:rPr lang="en-US" dirty="0">
                <a:hlinkClick r:id="rId6"/>
              </a:rPr>
              <a:t>http://</a:t>
            </a:r>
            <a:r>
              <a:rPr lang="en-US" dirty="0" smtClean="0">
                <a:hlinkClick r:id="rId6"/>
              </a:rPr>
              <a:t>docwiki.appmethod.com/appmethod/1.14/topics/en/FireDAC</a:t>
            </a:r>
            <a:endParaRPr lang="en-US" dirty="0" smtClean="0"/>
          </a:p>
          <a:p>
            <a:pPr lvl="1"/>
            <a:r>
              <a:rPr lang="en-US" dirty="0">
                <a:hlinkClick r:id="rId7"/>
              </a:rPr>
              <a:t>http://docwiki.appmethod.com/appmethod/1.14/topics/en/Overview_(FireDAC</a:t>
            </a:r>
            <a:r>
              <a:rPr lang="en-US" dirty="0" smtClean="0">
                <a:hlinkClick r:id="rId7"/>
              </a:rPr>
              <a:t>)</a:t>
            </a:r>
            <a:endParaRPr lang="en-US" dirty="0" smtClean="0"/>
          </a:p>
          <a:p>
            <a:pPr lvl="1"/>
            <a:r>
              <a:rPr lang="en-US" dirty="0" smtClean="0">
                <a:hlinkClick r:id="rId8"/>
              </a:rPr>
              <a:t>http</a:t>
            </a:r>
            <a:r>
              <a:rPr lang="en-US" dirty="0">
                <a:hlinkClick r:id="rId8"/>
              </a:rPr>
              <a:t>://docwiki.appmethod.com/appmethod/1.14/topics/en/Getting_Started_(FireDAC</a:t>
            </a:r>
            <a:r>
              <a:rPr lang="en-US" dirty="0" smtClean="0">
                <a:hlinkClick r:id="rId8"/>
              </a:rPr>
              <a:t>)</a:t>
            </a:r>
            <a:endParaRPr lang="en-US" dirty="0" smtClean="0"/>
          </a:p>
          <a:p>
            <a:pPr lvl="1"/>
            <a:r>
              <a:rPr lang="en-US" dirty="0">
                <a:hlinkClick r:id="rId9"/>
              </a:rPr>
              <a:t>http://docwiki.appmethod.com/appmethod/1.14/topics/en/Components_(FireDAC</a:t>
            </a:r>
            <a:r>
              <a:rPr lang="en-US" dirty="0" smtClean="0">
                <a:hlinkClick r:id="rId9"/>
              </a:rPr>
              <a:t>)</a:t>
            </a:r>
            <a:endParaRPr lang="en-US" dirty="0" smtClean="0"/>
          </a:p>
          <a:p>
            <a:pPr lvl="1"/>
            <a:r>
              <a:rPr lang="en-US" dirty="0">
                <a:hlinkClick r:id="rId10"/>
              </a:rPr>
              <a:t>http://docwiki.appmethod.com/appmethod/1.14/topics/en/Master-Detail_Relationship_(FireDAC</a:t>
            </a:r>
            <a:r>
              <a:rPr lang="en-US" dirty="0" smtClean="0">
                <a:hlinkClick r:id="rId10"/>
              </a:rPr>
              <a:t>)</a:t>
            </a:r>
            <a:endParaRPr lang="en-US" dirty="0" smtClean="0"/>
          </a:p>
          <a:p>
            <a:pPr lvl="1"/>
            <a:r>
              <a:rPr lang="en-US" dirty="0" smtClean="0">
                <a:hlinkClick r:id="rId11"/>
              </a:rPr>
              <a:t>http</a:t>
            </a:r>
            <a:r>
              <a:rPr lang="en-US" dirty="0">
                <a:hlinkClick r:id="rId11"/>
              </a:rPr>
              <a:t>://</a:t>
            </a:r>
            <a:r>
              <a:rPr lang="en-US" dirty="0" smtClean="0">
                <a:hlinkClick r:id="rId11"/>
              </a:rPr>
              <a:t>docwiki.appmethod.com/appmethod/1.14/topics/en/Data_Explorer</a:t>
            </a:r>
            <a:endParaRPr lang="en-US" dirty="0"/>
          </a:p>
          <a:p>
            <a:pPr lvl="1"/>
            <a:r>
              <a:rPr lang="en-US" dirty="0" smtClean="0">
                <a:hlinkClick r:id="rId12"/>
              </a:rPr>
              <a:t>http</a:t>
            </a:r>
            <a:r>
              <a:rPr lang="en-US" dirty="0">
                <a:hlinkClick r:id="rId12"/>
              </a:rPr>
              <a:t>://docwiki.appmethod.com/appmethod/1.14/topics/en/Mobile_Tutorial:_Using_FireDAC_and_SQLite_(iOS_and_Android</a:t>
            </a:r>
            <a:r>
              <a:rPr lang="en-US" dirty="0" smtClean="0">
                <a:hlinkClick r:id="rId12"/>
              </a:rPr>
              <a:t>)</a:t>
            </a:r>
            <a:endParaRPr lang="en-US" dirty="0" smtClean="0"/>
          </a:p>
          <a:p>
            <a:r>
              <a:rPr lang="en-US" dirty="0" smtClean="0"/>
              <a:t>Videos on Demand</a:t>
            </a:r>
          </a:p>
          <a:p>
            <a:pPr lvl="1"/>
            <a:r>
              <a:rPr lang="en-US" dirty="0"/>
              <a:t>C</a:t>
            </a:r>
            <a:r>
              <a:rPr lang="en-US" dirty="0" smtClean="0"/>
              <a:t>++multi-tier </a:t>
            </a:r>
            <a:r>
              <a:rPr lang="en-US" dirty="0"/>
              <a:t>database app with </a:t>
            </a:r>
            <a:r>
              <a:rPr lang="en-US" dirty="0" err="1"/>
              <a:t>FireDAC</a:t>
            </a:r>
            <a:r>
              <a:rPr lang="en-US" dirty="0"/>
              <a:t> JSON </a:t>
            </a:r>
            <a:r>
              <a:rPr lang="en-US" dirty="0" smtClean="0"/>
              <a:t>Reflection – C</a:t>
            </a:r>
            <a:r>
              <a:rPr lang="en-US" dirty="0"/>
              <a:t>++ Mobile Day - </a:t>
            </a:r>
            <a:r>
              <a:rPr lang="en-US" dirty="0">
                <a:hlinkClick r:id="rId13"/>
              </a:rPr>
              <a:t>http://</a:t>
            </a:r>
            <a:r>
              <a:rPr lang="en-US" dirty="0" smtClean="0">
                <a:hlinkClick r:id="rId13"/>
              </a:rPr>
              <a:t>forms.embarcadero.com/CPPMobileDay6-04</a:t>
            </a:r>
            <a:endParaRPr lang="en-US" dirty="0" smtClean="0"/>
          </a:p>
          <a:p>
            <a:pPr lvl="1"/>
            <a:r>
              <a:rPr lang="en-US" dirty="0" err="1" smtClean="0"/>
              <a:t>Appmethod</a:t>
            </a:r>
            <a:r>
              <a:rPr lang="en-US" dirty="0" smtClean="0"/>
              <a:t> June 2014 Release </a:t>
            </a:r>
            <a:r>
              <a:rPr lang="en-US" dirty="0"/>
              <a:t>in Action - </a:t>
            </a:r>
            <a:r>
              <a:rPr lang="en-US" dirty="0">
                <a:hlinkClick r:id="rId14"/>
              </a:rPr>
              <a:t>http://</a:t>
            </a:r>
            <a:r>
              <a:rPr lang="en-US" dirty="0" smtClean="0">
                <a:hlinkClick r:id="rId14"/>
              </a:rPr>
              <a:t>www.appmethod.com/june-release</a:t>
            </a:r>
            <a:endParaRPr lang="en-US" dirty="0" smtClean="0"/>
          </a:p>
          <a:p>
            <a:r>
              <a:rPr lang="en-US" dirty="0" smtClean="0"/>
              <a:t>Blogs</a:t>
            </a:r>
          </a:p>
          <a:p>
            <a:pPr lvl="1"/>
            <a:r>
              <a:rPr lang="en-US" dirty="0"/>
              <a:t>http://blogs.embarcadero.com</a:t>
            </a:r>
            <a:r>
              <a:rPr lang="en-US" dirty="0" smtClean="0"/>
              <a:t>/</a:t>
            </a:r>
          </a:p>
          <a:p>
            <a:pPr lvl="1"/>
            <a:r>
              <a:rPr lang="en-US" dirty="0"/>
              <a:t>Pawel Glowacki - C++Builder XE6 multi-tier database app with </a:t>
            </a:r>
            <a:r>
              <a:rPr lang="en-US" dirty="0" err="1"/>
              <a:t>FireDAC</a:t>
            </a:r>
            <a:r>
              <a:rPr lang="en-US" dirty="0"/>
              <a:t> JSON </a:t>
            </a:r>
            <a:r>
              <a:rPr lang="en-US" dirty="0" smtClean="0"/>
              <a:t>Reflection </a:t>
            </a:r>
            <a:r>
              <a:rPr lang="en-US" dirty="0"/>
              <a:t>- </a:t>
            </a:r>
            <a:r>
              <a:rPr lang="en-US" dirty="0">
                <a:hlinkClick r:id="rId15"/>
              </a:rPr>
              <a:t>http://</a:t>
            </a:r>
            <a:r>
              <a:rPr lang="en-US" dirty="0" smtClean="0">
                <a:hlinkClick r:id="rId15"/>
              </a:rPr>
              <a:t>blogs.embarcadero.com/pawelglowacki/2014/06/04/40330</a:t>
            </a:r>
            <a:r>
              <a:rPr lang="en-US" dirty="0" smtClean="0"/>
              <a:t> </a:t>
            </a:r>
            <a:r>
              <a:rPr lang="en-US" dirty="0" smtClean="0"/>
              <a:t>and his C++ source code project </a:t>
            </a:r>
            <a:r>
              <a:rPr lang="en-US" dirty="0"/>
              <a:t>- </a:t>
            </a:r>
            <a:r>
              <a:rPr lang="en-US" dirty="0" smtClean="0">
                <a:hlinkClick r:id="rId16"/>
              </a:rPr>
              <a:t>http</a:t>
            </a:r>
            <a:r>
              <a:rPr lang="en-US" dirty="0">
                <a:hlinkClick r:id="rId16"/>
              </a:rPr>
              <a:t>://</a:t>
            </a:r>
            <a:r>
              <a:rPr lang="en-US" dirty="0" smtClean="0">
                <a:hlinkClick r:id="rId16"/>
              </a:rPr>
              <a:t>cc.embarcadero.com/item/29887</a:t>
            </a:r>
            <a:endParaRPr lang="en-US" dirty="0" smtClean="0"/>
          </a:p>
          <a:p>
            <a:pPr lvl="1"/>
            <a:r>
              <a:rPr lang="en-US" dirty="0" smtClean="0"/>
              <a:t>Pawel Glowacki – </a:t>
            </a:r>
            <a:r>
              <a:rPr lang="en-US" dirty="0" err="1" smtClean="0"/>
              <a:t>OpenSSL</a:t>
            </a:r>
            <a:r>
              <a:rPr lang="en-US" dirty="0" smtClean="0"/>
              <a:t> notes for </a:t>
            </a:r>
            <a:r>
              <a:rPr lang="en-US" dirty="0" err="1" smtClean="0"/>
              <a:t>DataSnap</a:t>
            </a:r>
            <a:r>
              <a:rPr lang="en-US" dirty="0"/>
              <a:t> HTTPS - </a:t>
            </a:r>
            <a:r>
              <a:rPr lang="en-US" dirty="0">
                <a:hlinkClick r:id="rId17"/>
              </a:rPr>
              <a:t>http://</a:t>
            </a:r>
            <a:r>
              <a:rPr lang="en-US" dirty="0" smtClean="0">
                <a:hlinkClick r:id="rId17"/>
              </a:rPr>
              <a:t>blogs.embarcadero.com/pawelglowacki/2013/10/16/40089</a:t>
            </a:r>
            <a:endParaRPr lang="en-US" dirty="0" smtClean="0"/>
          </a:p>
          <a:p>
            <a:pPr lvl="1"/>
            <a:r>
              <a:rPr lang="en-US" dirty="0" smtClean="0"/>
              <a:t>Marco Cantu – Delphi </a:t>
            </a:r>
            <a:r>
              <a:rPr lang="en-US" dirty="0" err="1" smtClean="0"/>
              <a:t>FireDACJSONReflect</a:t>
            </a:r>
            <a:r>
              <a:rPr lang="en-US" dirty="0" smtClean="0"/>
              <a:t> for </a:t>
            </a:r>
            <a:r>
              <a:rPr lang="en-US" dirty="0" err="1" smtClean="0"/>
              <a:t>DataSnap</a:t>
            </a:r>
            <a:r>
              <a:rPr lang="en-US" dirty="0"/>
              <a:t> - </a:t>
            </a:r>
            <a:r>
              <a:rPr lang="en-US" dirty="0">
                <a:hlinkClick r:id="rId18"/>
              </a:rPr>
              <a:t>http://</a:t>
            </a:r>
            <a:r>
              <a:rPr lang="en-US" dirty="0" smtClean="0">
                <a:hlinkClick r:id="rId18"/>
              </a:rPr>
              <a:t>blog.marcocantu.com/blog/delphi_xe5_update2_datasnap_firedac.html</a:t>
            </a:r>
            <a:endParaRPr lang="en-US" dirty="0" smtClean="0"/>
          </a:p>
          <a:p>
            <a:pPr lvl="1"/>
            <a:r>
              <a:rPr lang="en-US" dirty="0" smtClean="0"/>
              <a:t>Pawel </a:t>
            </a:r>
            <a:r>
              <a:rPr lang="en-US" dirty="0" err="1" smtClean="0"/>
              <a:t>Glowacki’s</a:t>
            </a:r>
            <a:r>
              <a:rPr lang="en-US" dirty="0" smtClean="0"/>
              <a:t> Delphi Labs – </a:t>
            </a:r>
            <a:r>
              <a:rPr lang="en-US" dirty="0" err="1" smtClean="0"/>
              <a:t>DataSnap</a:t>
            </a:r>
            <a:r>
              <a:rPr lang="en-US" dirty="0"/>
              <a:t> - </a:t>
            </a:r>
            <a:r>
              <a:rPr lang="en-US" dirty="0">
                <a:hlinkClick r:id="rId19"/>
              </a:rPr>
              <a:t>https://</a:t>
            </a:r>
            <a:r>
              <a:rPr lang="en-US" dirty="0" smtClean="0">
                <a:hlinkClick r:id="rId19"/>
              </a:rPr>
              <a:t>www.embarcadero.com/rad-in-action/delphi-labs</a:t>
            </a:r>
            <a:endParaRPr lang="en-US" dirty="0" smtClean="0"/>
          </a:p>
          <a:p>
            <a:pPr lvl="1"/>
            <a:endParaRPr lang="en-US" dirty="0" smtClean="0"/>
          </a:p>
          <a:p>
            <a:pPr lvl="1"/>
            <a:endParaRPr lang="en-US" dirty="0" smtClean="0"/>
          </a:p>
          <a:p>
            <a:endParaRPr lang="en-US" dirty="0"/>
          </a:p>
        </p:txBody>
      </p:sp>
      <p:sp>
        <p:nvSpPr>
          <p:cNvPr id="4" name="TextBox 3"/>
          <p:cNvSpPr txBox="1"/>
          <p:nvPr/>
        </p:nvSpPr>
        <p:spPr>
          <a:xfrm>
            <a:off x="761108" y="6458464"/>
            <a:ext cx="11178060" cy="338554"/>
          </a:xfrm>
          <a:prstGeom prst="rect">
            <a:avLst/>
          </a:prstGeom>
          <a:noFill/>
        </p:spPr>
        <p:txBody>
          <a:bodyPr wrap="none" rtlCol="0">
            <a:spAutoFit/>
          </a:bodyPr>
          <a:lstStyle/>
          <a:p>
            <a:pPr lvl="1"/>
            <a:r>
              <a:rPr lang="en-US" sz="1600" dirty="0"/>
              <a:t>Note: http://docwiki.appmethod.com/</a:t>
            </a:r>
            <a:r>
              <a:rPr lang="en-US" sz="1600" dirty="0" err="1"/>
              <a:t>appmethod</a:t>
            </a:r>
            <a:r>
              <a:rPr lang="en-US" sz="1600" dirty="0"/>
              <a:t>/1.14/topics/en/... = http://docwiki.embarcadero.com/</a:t>
            </a:r>
            <a:r>
              <a:rPr lang="en-US" sz="1600" dirty="0" err="1"/>
              <a:t>RADStudio</a:t>
            </a:r>
            <a:r>
              <a:rPr lang="en-US" sz="1600" dirty="0"/>
              <a:t>/XE6/en/...</a:t>
            </a:r>
          </a:p>
        </p:txBody>
      </p:sp>
    </p:spTree>
    <p:extLst>
      <p:ext uri="{BB962C8B-B14F-4D97-AF65-F5344CB8AC3E}">
        <p14:creationId xmlns:p14="http://schemas.microsoft.com/office/powerpoint/2010/main" val="180245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&amp; Next Time</a:t>
            </a:r>
            <a:endParaRPr lang="en-US" dirty="0"/>
          </a:p>
        </p:txBody>
      </p:sp>
      <p:sp>
        <p:nvSpPr>
          <p:cNvPr id="3" name="Content Placeholder 2"/>
          <p:cNvSpPr>
            <a:spLocks noGrp="1"/>
          </p:cNvSpPr>
          <p:nvPr>
            <p:ph idx="1"/>
          </p:nvPr>
        </p:nvSpPr>
        <p:spPr>
          <a:xfrm>
            <a:off x="1628114" y="1809345"/>
            <a:ext cx="9995476" cy="4494178"/>
          </a:xfrm>
        </p:spPr>
        <p:txBody>
          <a:bodyPr>
            <a:normAutofit lnSpcReduction="10000"/>
          </a:bodyPr>
          <a:lstStyle/>
          <a:p>
            <a:r>
              <a:rPr lang="en-US" dirty="0" smtClean="0"/>
              <a:t>Explore </a:t>
            </a:r>
            <a:r>
              <a:rPr lang="en-US" dirty="0" smtClean="0"/>
              <a:t>the </a:t>
            </a:r>
            <a:r>
              <a:rPr lang="en-US" dirty="0" err="1" smtClean="0"/>
              <a:t>Docwiki</a:t>
            </a:r>
            <a:r>
              <a:rPr lang="en-US" dirty="0" smtClean="0"/>
              <a:t> articles and tutorials listed on the Resources </a:t>
            </a:r>
            <a:r>
              <a:rPr lang="en-US" dirty="0" smtClean="0"/>
              <a:t>page</a:t>
            </a:r>
          </a:p>
          <a:p>
            <a:r>
              <a:rPr lang="en-US" dirty="0" smtClean="0"/>
              <a:t>Follow the steps in the REST </a:t>
            </a:r>
            <a:r>
              <a:rPr lang="en-US" dirty="0" err="1" smtClean="0"/>
              <a:t>DataSnap</a:t>
            </a:r>
            <a:r>
              <a:rPr lang="en-US" dirty="0" smtClean="0"/>
              <a:t> server tutorial</a:t>
            </a:r>
            <a:endParaRPr lang="en-US" dirty="0" smtClean="0"/>
          </a:p>
          <a:p>
            <a:r>
              <a:rPr lang="en-US" dirty="0" smtClean="0"/>
              <a:t>Continue work on the business mobile app</a:t>
            </a:r>
          </a:p>
          <a:p>
            <a:r>
              <a:rPr lang="en-US" dirty="0" smtClean="0"/>
              <a:t>Lesson </a:t>
            </a:r>
            <a:r>
              <a:rPr lang="en-US" dirty="0" smtClean="0"/>
              <a:t>5 </a:t>
            </a:r>
            <a:r>
              <a:rPr lang="en-US" dirty="0" smtClean="0"/>
              <a:t>– </a:t>
            </a:r>
            <a:r>
              <a:rPr lang="en-US" dirty="0"/>
              <a:t>Connecting Mobile and Desktop </a:t>
            </a:r>
            <a:r>
              <a:rPr lang="en-US" dirty="0" smtClean="0"/>
              <a:t>together </a:t>
            </a:r>
            <a:r>
              <a:rPr lang="en-US" dirty="0"/>
              <a:t>using App </a:t>
            </a:r>
            <a:r>
              <a:rPr lang="en-US" dirty="0" smtClean="0"/>
              <a:t>Tethering</a:t>
            </a:r>
          </a:p>
          <a:p>
            <a:pPr lvl="1"/>
            <a:r>
              <a:rPr lang="en-US" dirty="0"/>
              <a:t>The RTL provides </a:t>
            </a:r>
            <a:r>
              <a:rPr lang="en-US" b="1" dirty="0"/>
              <a:t>app tethering</a:t>
            </a:r>
            <a:r>
              <a:rPr lang="en-US" dirty="0"/>
              <a:t> components, giving your applications the ability to interact with other applications running either on the same machine or on a remote machine.</a:t>
            </a:r>
            <a:endParaRPr lang="en-US" dirty="0" smtClean="0"/>
          </a:p>
          <a:p>
            <a:pPr lvl="2"/>
            <a:r>
              <a:rPr lang="en-US" dirty="0">
                <a:hlinkClick r:id="rId2" tooltip="Connecting to Remote Applications Using App Tethering"/>
              </a:rPr>
              <a:t>Discover other applications that are using app tethering</a:t>
            </a:r>
            <a:r>
              <a:rPr lang="en-US" dirty="0"/>
              <a:t>, running either on the same device as your application or on other connected devices.</a:t>
            </a:r>
          </a:p>
          <a:p>
            <a:pPr lvl="2"/>
            <a:r>
              <a:rPr lang="en-US" dirty="0">
                <a:hlinkClick r:id="rId3" tooltip="Sharing and Running Actions on Remote Applications Using App Tethering"/>
              </a:rPr>
              <a:t>Run actions remotely</a:t>
            </a:r>
            <a:r>
              <a:rPr lang="en-US" dirty="0"/>
              <a:t>. An application can publish actions using app tethering. Then other applications can remotely invoke any of these actions on the former application.</a:t>
            </a:r>
          </a:p>
          <a:p>
            <a:pPr lvl="2"/>
            <a:r>
              <a:rPr lang="en-US" dirty="0">
                <a:hlinkClick r:id="rId4" tooltip="Sharing Data with Remote Applications Using App Tethering"/>
              </a:rPr>
              <a:t>Share data between applications</a:t>
            </a:r>
            <a:r>
              <a:rPr lang="en-US" dirty="0"/>
              <a:t>. App tethering allows sharing of standard data types and streams</a:t>
            </a:r>
            <a:r>
              <a:rPr lang="en-US" dirty="0" smtClean="0"/>
              <a:t>.</a:t>
            </a:r>
            <a:endParaRPr lang="en-US" dirty="0"/>
          </a:p>
        </p:txBody>
      </p:sp>
      <p:sp>
        <p:nvSpPr>
          <p:cNvPr id="4" name="TextBox 3"/>
          <p:cNvSpPr txBox="1"/>
          <p:nvPr/>
        </p:nvSpPr>
        <p:spPr>
          <a:xfrm>
            <a:off x="894268" y="6402377"/>
            <a:ext cx="11178060" cy="338554"/>
          </a:xfrm>
          <a:prstGeom prst="rect">
            <a:avLst/>
          </a:prstGeom>
          <a:noFill/>
        </p:spPr>
        <p:txBody>
          <a:bodyPr wrap="none" rtlCol="0">
            <a:spAutoFit/>
          </a:bodyPr>
          <a:lstStyle/>
          <a:p>
            <a:pPr lvl="1"/>
            <a:r>
              <a:rPr lang="en-US" sz="1600" dirty="0"/>
              <a:t>Note: http://docwiki.appmethod.com/</a:t>
            </a:r>
            <a:r>
              <a:rPr lang="en-US" sz="1600" dirty="0" err="1"/>
              <a:t>appmethod</a:t>
            </a:r>
            <a:r>
              <a:rPr lang="en-US" sz="1600" dirty="0"/>
              <a:t>/1.14/topics/en/... = http://docwiki.embarcadero.com/</a:t>
            </a:r>
            <a:r>
              <a:rPr lang="en-US" sz="1600" dirty="0" err="1"/>
              <a:t>RADStudio</a:t>
            </a:r>
            <a:r>
              <a:rPr lang="en-US" sz="1600" dirty="0"/>
              <a:t>/XE6/en/...</a:t>
            </a:r>
          </a:p>
        </p:txBody>
      </p:sp>
    </p:spTree>
    <p:extLst>
      <p:ext uri="{BB962C8B-B14F-4D97-AF65-F5344CB8AC3E}">
        <p14:creationId xmlns:p14="http://schemas.microsoft.com/office/powerpoint/2010/main" val="214586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Q&amp;A</a:t>
            </a:r>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79199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App Development</a:t>
            </a:r>
            <a:endParaRPr lang="en-US" dirty="0"/>
          </a:p>
        </p:txBody>
      </p:sp>
      <p:sp>
        <p:nvSpPr>
          <p:cNvPr id="4" name="Content Placeholder 3"/>
          <p:cNvSpPr>
            <a:spLocks noGrp="1"/>
          </p:cNvSpPr>
          <p:nvPr>
            <p:ph idx="1"/>
          </p:nvPr>
        </p:nvSpPr>
        <p:spPr>
          <a:xfrm>
            <a:off x="1522809" y="1905000"/>
            <a:ext cx="10545366" cy="3284838"/>
          </a:xfrm>
        </p:spPr>
        <p:txBody>
          <a:bodyPr>
            <a:normAutofit/>
          </a:bodyPr>
          <a:lstStyle/>
          <a:p>
            <a:r>
              <a:rPr lang="en-US" dirty="0" smtClean="0">
                <a:solidFill>
                  <a:schemeClr val="bg1">
                    <a:lumMod val="50000"/>
                    <a:lumOff val="50000"/>
                  </a:schemeClr>
                </a:solidFill>
              </a:rPr>
              <a:t>Lesson </a:t>
            </a:r>
            <a:r>
              <a:rPr lang="en-US" dirty="0">
                <a:solidFill>
                  <a:schemeClr val="bg1">
                    <a:lumMod val="50000"/>
                    <a:lumOff val="50000"/>
                  </a:schemeClr>
                </a:solidFill>
              </a:rPr>
              <a:t>1 – </a:t>
            </a:r>
            <a:r>
              <a:rPr lang="en-US" dirty="0" smtClean="0">
                <a:solidFill>
                  <a:schemeClr val="bg1">
                    <a:lumMod val="50000"/>
                    <a:lumOff val="50000"/>
                  </a:schemeClr>
                </a:solidFill>
              </a:rPr>
              <a:t>Hello </a:t>
            </a:r>
            <a:r>
              <a:rPr lang="en-US" dirty="0">
                <a:solidFill>
                  <a:schemeClr val="bg1">
                    <a:lumMod val="50000"/>
                    <a:lumOff val="50000"/>
                  </a:schemeClr>
                </a:solidFill>
              </a:rPr>
              <a:t>World</a:t>
            </a:r>
            <a:r>
              <a:rPr lang="en-US" dirty="0" smtClean="0">
                <a:solidFill>
                  <a:schemeClr val="bg1">
                    <a:lumMod val="50000"/>
                    <a:lumOff val="50000"/>
                  </a:schemeClr>
                </a:solidFill>
              </a:rPr>
              <a:t>! </a:t>
            </a:r>
            <a:r>
              <a:rPr lang="en-US" dirty="0">
                <a:solidFill>
                  <a:schemeClr val="bg1">
                    <a:lumMod val="50000"/>
                    <a:lumOff val="50000"/>
                  </a:schemeClr>
                </a:solidFill>
              </a:rPr>
              <a:t>My First Multi-Device </a:t>
            </a:r>
            <a:r>
              <a:rPr lang="en-US" dirty="0" smtClean="0">
                <a:solidFill>
                  <a:schemeClr val="bg1">
                    <a:lumMod val="50000"/>
                    <a:lumOff val="50000"/>
                  </a:schemeClr>
                </a:solidFill>
              </a:rPr>
              <a:t>App</a:t>
            </a:r>
          </a:p>
          <a:p>
            <a:r>
              <a:rPr lang="en-US" dirty="0" smtClean="0">
                <a:solidFill>
                  <a:schemeClr val="tx2"/>
                </a:solidFill>
              </a:rPr>
              <a:t>Lesson </a:t>
            </a:r>
            <a:r>
              <a:rPr lang="en-US" dirty="0">
                <a:solidFill>
                  <a:schemeClr val="tx2"/>
                </a:solidFill>
              </a:rPr>
              <a:t>2 </a:t>
            </a:r>
            <a:r>
              <a:rPr lang="en-US" dirty="0" smtClean="0">
                <a:solidFill>
                  <a:schemeClr val="tx2"/>
                </a:solidFill>
              </a:rPr>
              <a:t>– Turning </a:t>
            </a:r>
            <a:r>
              <a:rPr lang="en-US" dirty="0">
                <a:solidFill>
                  <a:schemeClr val="tx2"/>
                </a:solidFill>
              </a:rPr>
              <a:t>up the Style and Data</a:t>
            </a:r>
            <a:r>
              <a:rPr lang="en-US" dirty="0" smtClean="0">
                <a:solidFill>
                  <a:schemeClr val="tx2"/>
                </a:solidFill>
              </a:rPr>
              <a:t>!</a:t>
            </a:r>
          </a:p>
          <a:p>
            <a:r>
              <a:rPr lang="en-US" dirty="0" smtClean="0">
                <a:solidFill>
                  <a:schemeClr val="tx2"/>
                </a:solidFill>
              </a:rPr>
              <a:t>Lesson 3 – Accessing </a:t>
            </a:r>
            <a:r>
              <a:rPr lang="en-US" dirty="0">
                <a:solidFill>
                  <a:schemeClr val="tx2"/>
                </a:solidFill>
              </a:rPr>
              <a:t>Local </a:t>
            </a:r>
            <a:r>
              <a:rPr lang="en-US" dirty="0" smtClean="0">
                <a:solidFill>
                  <a:schemeClr val="tx2"/>
                </a:solidFill>
              </a:rPr>
              <a:t>Storage and Databases</a:t>
            </a:r>
          </a:p>
          <a:p>
            <a:r>
              <a:rPr lang="en-US" b="1" dirty="0" smtClean="0"/>
              <a:t>Lesson </a:t>
            </a:r>
            <a:r>
              <a:rPr lang="en-US" b="1" dirty="0"/>
              <a:t>4 </a:t>
            </a:r>
            <a:r>
              <a:rPr lang="en-US" b="1" dirty="0" smtClean="0"/>
              <a:t>– Building Multi-tier</a:t>
            </a:r>
            <a:r>
              <a:rPr lang="en-US" b="1" dirty="0"/>
              <a:t>, Multi-device </a:t>
            </a:r>
            <a:r>
              <a:rPr lang="en-US" b="1" dirty="0" smtClean="0"/>
              <a:t>Apps using </a:t>
            </a:r>
            <a:r>
              <a:rPr lang="en-US" b="1" dirty="0" err="1" smtClean="0"/>
              <a:t>DataSnap</a:t>
            </a:r>
            <a:r>
              <a:rPr lang="en-US" b="1" dirty="0" smtClean="0"/>
              <a:t> REST/JSON</a:t>
            </a:r>
          </a:p>
          <a:p>
            <a:r>
              <a:rPr lang="en-US" dirty="0" smtClean="0"/>
              <a:t>Lesson </a:t>
            </a:r>
            <a:r>
              <a:rPr lang="en-US" dirty="0"/>
              <a:t>5 </a:t>
            </a:r>
            <a:r>
              <a:rPr lang="en-US" dirty="0" smtClean="0"/>
              <a:t>– Connecting </a:t>
            </a:r>
            <a:r>
              <a:rPr lang="en-US" dirty="0"/>
              <a:t>Mobile and </a:t>
            </a:r>
            <a:r>
              <a:rPr lang="en-US" dirty="0" smtClean="0"/>
              <a:t>Desktop using Tethering</a:t>
            </a:r>
          </a:p>
          <a:p>
            <a:r>
              <a:rPr lang="en-US" dirty="0" smtClean="0"/>
              <a:t>Lesson </a:t>
            </a:r>
            <a:r>
              <a:rPr lang="en-US" dirty="0"/>
              <a:t>6 </a:t>
            </a:r>
            <a:r>
              <a:rPr lang="en-US" dirty="0" smtClean="0"/>
              <a:t>– Accessing </a:t>
            </a:r>
            <a:r>
              <a:rPr lang="en-US" dirty="0"/>
              <a:t>REST and </a:t>
            </a:r>
            <a:r>
              <a:rPr lang="en-US" dirty="0" err="1" smtClean="0"/>
              <a:t>BaaS</a:t>
            </a:r>
            <a:r>
              <a:rPr lang="en-US" dirty="0" smtClean="0"/>
              <a:t> Cloud Services</a:t>
            </a:r>
          </a:p>
        </p:txBody>
      </p:sp>
      <p:sp>
        <p:nvSpPr>
          <p:cNvPr id="2" name="TextBox 1"/>
          <p:cNvSpPr txBox="1"/>
          <p:nvPr/>
        </p:nvSpPr>
        <p:spPr>
          <a:xfrm>
            <a:off x="2117125" y="5799438"/>
            <a:ext cx="6783011" cy="757130"/>
          </a:xfrm>
          <a:prstGeom prst="rect">
            <a:avLst/>
          </a:prstGeom>
          <a:noFill/>
        </p:spPr>
        <p:txBody>
          <a:bodyPr wrap="none" rtlCol="0">
            <a:spAutoFit/>
          </a:bodyPr>
          <a:lstStyle/>
          <a:p>
            <a:pPr algn="ctr">
              <a:lnSpc>
                <a:spcPct val="90000"/>
              </a:lnSpc>
            </a:pPr>
            <a:r>
              <a:rPr lang="en-US" sz="2400" dirty="0"/>
              <a:t>Replay links and lesson slides will appear on my </a:t>
            </a:r>
            <a:r>
              <a:rPr lang="en-US" sz="2400" dirty="0" smtClean="0"/>
              <a:t>blog</a:t>
            </a:r>
            <a:endParaRPr lang="en-US" sz="2400" dirty="0"/>
          </a:p>
          <a:p>
            <a:pPr algn="ctr">
              <a:lnSpc>
                <a:spcPct val="90000"/>
              </a:lnSpc>
            </a:pPr>
            <a:r>
              <a:rPr lang="en-US" sz="2400" dirty="0"/>
              <a:t>http://blogs.embarcadero.com/davidi/</a:t>
            </a:r>
          </a:p>
        </p:txBody>
      </p:sp>
    </p:spTree>
    <p:extLst>
      <p:ext uri="{BB962C8B-B14F-4D97-AF65-F5344CB8AC3E}">
        <p14:creationId xmlns:p14="http://schemas.microsoft.com/office/powerpoint/2010/main" val="48468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r>
              <a:rPr lang="en-US" dirty="0" smtClean="0">
                <a:sym typeface="Wingdings" panose="05000000000000000000" pitchFamily="2" charset="2"/>
              </a:rPr>
              <a:t></a:t>
            </a:r>
            <a:endParaRPr lang="en-US" dirty="0"/>
          </a:p>
        </p:txBody>
      </p:sp>
      <p:sp>
        <p:nvSpPr>
          <p:cNvPr id="3" name="Text Placeholder 2"/>
          <p:cNvSpPr>
            <a:spLocks noGrp="1"/>
          </p:cNvSpPr>
          <p:nvPr>
            <p:ph type="body" idx="1"/>
          </p:nvPr>
        </p:nvSpPr>
        <p:spPr/>
        <p:txBody>
          <a:bodyPr/>
          <a:lstStyle/>
          <a:p>
            <a:r>
              <a:rPr lang="en-US" dirty="0" smtClean="0"/>
              <a:t>davidi@embarcadero.com</a:t>
            </a:r>
            <a:endParaRPr lang="en-US" dirty="0"/>
          </a:p>
        </p:txBody>
      </p:sp>
    </p:spTree>
    <p:extLst>
      <p:ext uri="{BB962C8B-B14F-4D97-AF65-F5344CB8AC3E}">
        <p14:creationId xmlns:p14="http://schemas.microsoft.com/office/powerpoint/2010/main" val="327766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 Agenda</a:t>
            </a:r>
            <a:endParaRPr lang="en-US" dirty="0"/>
          </a:p>
        </p:txBody>
      </p:sp>
      <p:sp>
        <p:nvSpPr>
          <p:cNvPr id="3" name="Content Placeholder 2"/>
          <p:cNvSpPr>
            <a:spLocks noGrp="1"/>
          </p:cNvSpPr>
          <p:nvPr>
            <p:ph idx="1"/>
          </p:nvPr>
        </p:nvSpPr>
        <p:spPr>
          <a:xfrm>
            <a:off x="1522811" y="1787611"/>
            <a:ext cx="9702908" cy="4876800"/>
          </a:xfrm>
        </p:spPr>
        <p:txBody>
          <a:bodyPr>
            <a:normAutofit/>
          </a:bodyPr>
          <a:lstStyle/>
          <a:p>
            <a:r>
              <a:rPr lang="en-US" dirty="0" smtClean="0"/>
              <a:t>Why Multi-Tier?</a:t>
            </a:r>
          </a:p>
          <a:p>
            <a:r>
              <a:rPr lang="en-US" dirty="0" err="1" smtClean="0"/>
              <a:t>DataSnap</a:t>
            </a:r>
            <a:endParaRPr lang="en-US" dirty="0"/>
          </a:p>
          <a:p>
            <a:r>
              <a:rPr lang="en-US" dirty="0" err="1" smtClean="0"/>
              <a:t>FireDAC</a:t>
            </a:r>
            <a:r>
              <a:rPr lang="en-US" dirty="0" smtClean="0"/>
              <a:t> JSON Reflect</a:t>
            </a:r>
            <a:endParaRPr lang="en-US" dirty="0"/>
          </a:p>
          <a:p>
            <a:r>
              <a:rPr lang="en-US" dirty="0" smtClean="0"/>
              <a:t>Samples and Snippets</a:t>
            </a:r>
          </a:p>
          <a:p>
            <a:r>
              <a:rPr lang="en-US" dirty="0" smtClean="0"/>
              <a:t>Continue development of the mobile business app</a:t>
            </a:r>
          </a:p>
          <a:p>
            <a:r>
              <a:rPr lang="en-US" dirty="0" smtClean="0"/>
              <a:t>Review, Homework and Next Time</a:t>
            </a:r>
          </a:p>
          <a:p>
            <a:r>
              <a:rPr lang="en-US" dirty="0" smtClean="0"/>
              <a:t>Q&amp;A</a:t>
            </a:r>
          </a:p>
          <a:p>
            <a:endParaRPr lang="en-US" dirty="0"/>
          </a:p>
        </p:txBody>
      </p:sp>
    </p:spTree>
    <p:extLst>
      <p:ext uri="{BB962C8B-B14F-4D97-AF65-F5344CB8AC3E}">
        <p14:creationId xmlns:p14="http://schemas.microsoft.com/office/powerpoint/2010/main" val="141872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Why Multitier?</a:t>
            </a:r>
            <a:endParaRPr lang="en-US" noProof="0"/>
          </a:p>
        </p:txBody>
      </p:sp>
      <p:sp>
        <p:nvSpPr>
          <p:cNvPr id="3" name="Content Placeholder 2"/>
          <p:cNvSpPr>
            <a:spLocks noGrp="1"/>
          </p:cNvSpPr>
          <p:nvPr>
            <p:ph idx="1"/>
          </p:nvPr>
        </p:nvSpPr>
        <p:spPr/>
        <p:txBody>
          <a:bodyPr>
            <a:normAutofit/>
          </a:bodyPr>
          <a:lstStyle/>
          <a:p>
            <a:r>
              <a:rPr lang="en-US" noProof="0" smtClean="0"/>
              <a:t>Scalability</a:t>
            </a:r>
          </a:p>
          <a:p>
            <a:r>
              <a:rPr lang="en-US" noProof="0" smtClean="0"/>
              <a:t>High-availability</a:t>
            </a:r>
          </a:p>
          <a:p>
            <a:r>
              <a:rPr lang="en-US" noProof="0" smtClean="0"/>
              <a:t>Security</a:t>
            </a:r>
          </a:p>
          <a:p>
            <a:r>
              <a:rPr lang="en-US" noProof="0" smtClean="0"/>
              <a:t>Fault-tolerance</a:t>
            </a:r>
          </a:p>
          <a:p>
            <a:r>
              <a:rPr lang="en-US" noProof="0" smtClean="0"/>
              <a:t>Monitoring</a:t>
            </a:r>
          </a:p>
          <a:p>
            <a:r>
              <a:rPr lang="en-US" noProof="0" smtClean="0"/>
              <a:t>Messaging</a:t>
            </a:r>
          </a:p>
          <a:p>
            <a:r>
              <a:rPr lang="en-US" noProof="0" smtClean="0"/>
              <a:t>Provisioning</a:t>
            </a:r>
          </a:p>
          <a:p>
            <a:endParaRPr lang="en-US" noProof="0"/>
          </a:p>
        </p:txBody>
      </p:sp>
      <p:pic>
        <p:nvPicPr>
          <p:cNvPr id="17" name="Picture 16"/>
          <p:cNvPicPr>
            <a:picLocks noChangeAspect="1"/>
          </p:cNvPicPr>
          <p:nvPr/>
        </p:nvPicPr>
        <p:blipFill>
          <a:blip r:embed="rId3"/>
          <a:stretch>
            <a:fillRect/>
          </a:stretch>
        </p:blipFill>
        <p:spPr>
          <a:xfrm>
            <a:off x="9667281" y="4227063"/>
            <a:ext cx="2242439" cy="1763816"/>
          </a:xfrm>
          <a:prstGeom prst="rect">
            <a:avLst/>
          </a:prstGeom>
        </p:spPr>
      </p:pic>
      <p:pic>
        <p:nvPicPr>
          <p:cNvPr id="18" name="Picture 17"/>
          <p:cNvPicPr>
            <a:picLocks noChangeAspect="1"/>
          </p:cNvPicPr>
          <p:nvPr/>
        </p:nvPicPr>
        <p:blipFill>
          <a:blip r:embed="rId4"/>
          <a:stretch>
            <a:fillRect/>
          </a:stretch>
        </p:blipFill>
        <p:spPr>
          <a:xfrm>
            <a:off x="7460250" y="4968597"/>
            <a:ext cx="1933007" cy="1447890"/>
          </a:xfrm>
          <a:prstGeom prst="rect">
            <a:avLst/>
          </a:prstGeom>
        </p:spPr>
      </p:pic>
      <p:sp>
        <p:nvSpPr>
          <p:cNvPr id="20" name="Cloud 19"/>
          <p:cNvSpPr/>
          <p:nvPr/>
        </p:nvSpPr>
        <p:spPr>
          <a:xfrm>
            <a:off x="6981825" y="1660713"/>
            <a:ext cx="4400550" cy="1847747"/>
          </a:xfrm>
          <a:prstGeom prst="cloud">
            <a:avLst/>
          </a:prstGeom>
          <a:noFill/>
          <a:ln w="6350">
            <a:solidFill>
              <a:srgbClr val="00B0F0"/>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21" name="Picture 11" descr="http://png.findicons.com/files/icons/725/colobrush/256/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2286" y="1927831"/>
            <a:ext cx="892494" cy="669371"/>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21" descr="Description: C:\Users\AnilM\AppData\Local\Microsoft\Windows\Temporary Internet Files\Content.IE5\QQC3IJDR\MC900434845[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26538" y="2444763"/>
            <a:ext cx="963531" cy="722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6" name="Straight Arrow Connector 25"/>
          <p:cNvCxnSpPr/>
          <p:nvPr/>
        </p:nvCxnSpPr>
        <p:spPr>
          <a:xfrm flipH="1">
            <a:off x="6602438" y="3617462"/>
            <a:ext cx="937356" cy="1008449"/>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8323332" y="3841835"/>
            <a:ext cx="35907" cy="938448"/>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9088533" y="3617462"/>
            <a:ext cx="676856" cy="500599"/>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pic>
        <p:nvPicPr>
          <p:cNvPr id="32" name="Picture 31" descr="Description: C:\Users\AnilM\AppData\Local\Microsoft\Windows\Temporary Internet Files\Content.IE5\QQC3IJDR\MC900434845[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20221" y="2372217"/>
            <a:ext cx="963531" cy="722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 name="Picture 32"/>
          <p:cNvPicPr>
            <a:picLocks noChangeAspect="1"/>
          </p:cNvPicPr>
          <p:nvPr/>
        </p:nvPicPr>
        <p:blipFill>
          <a:blip r:embed="rId7"/>
          <a:stretch>
            <a:fillRect/>
          </a:stretch>
        </p:blipFill>
        <p:spPr>
          <a:xfrm>
            <a:off x="4947104" y="4780283"/>
            <a:ext cx="2239122" cy="1253908"/>
          </a:xfrm>
          <a:prstGeom prst="rect">
            <a:avLst/>
          </a:prstGeom>
        </p:spPr>
      </p:pic>
    </p:spTree>
    <p:extLst>
      <p:ext uri="{BB962C8B-B14F-4D97-AF65-F5344CB8AC3E}">
        <p14:creationId xmlns:p14="http://schemas.microsoft.com/office/powerpoint/2010/main" val="353389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Enterprise Web Services</a:t>
            </a:r>
            <a:endParaRPr lang="en-US" dirty="0"/>
          </a:p>
        </p:txBody>
      </p:sp>
      <p:sp>
        <p:nvSpPr>
          <p:cNvPr id="8" name="Content Placeholder 7"/>
          <p:cNvSpPr>
            <a:spLocks noGrp="1"/>
          </p:cNvSpPr>
          <p:nvPr>
            <p:ph idx="1"/>
          </p:nvPr>
        </p:nvSpPr>
        <p:spPr>
          <a:xfrm>
            <a:off x="1357296" y="2064391"/>
            <a:ext cx="2294179" cy="4267200"/>
          </a:xfrm>
        </p:spPr>
        <p:txBody>
          <a:bodyPr>
            <a:normAutofit fontScale="92500"/>
          </a:bodyPr>
          <a:lstStyle/>
          <a:p>
            <a:endParaRPr lang="en-US" dirty="0" smtClean="0"/>
          </a:p>
          <a:p>
            <a:r>
              <a:rPr lang="en-US" dirty="0" smtClean="0"/>
              <a:t>Simple: leverages </a:t>
            </a:r>
            <a:r>
              <a:rPr lang="en-US" dirty="0"/>
              <a:t>HTTP</a:t>
            </a:r>
          </a:p>
          <a:p>
            <a:pPr marL="0" indent="0">
              <a:buNone/>
            </a:pPr>
            <a:endParaRPr lang="en-US" dirty="0"/>
          </a:p>
          <a:p>
            <a:r>
              <a:rPr lang="en-US" dirty="0" smtClean="0"/>
              <a:t>Complex: stack of technologies - </a:t>
            </a:r>
            <a:r>
              <a:rPr lang="en-US" dirty="0"/>
              <a:t>XML, XML Schema, SOAP, WSDL, UDDI, </a:t>
            </a:r>
            <a:r>
              <a:rPr lang="en-US" dirty="0" smtClean="0"/>
              <a:t>…</a:t>
            </a:r>
            <a:endParaRPr lang="en-US" dirty="0"/>
          </a:p>
        </p:txBody>
      </p:sp>
      <p:pic>
        <p:nvPicPr>
          <p:cNvPr id="6" name="Picture 5"/>
          <p:cNvPicPr>
            <a:picLocks noChangeAspect="1"/>
          </p:cNvPicPr>
          <p:nvPr/>
        </p:nvPicPr>
        <p:blipFill>
          <a:blip r:embed="rId3"/>
          <a:stretch>
            <a:fillRect/>
          </a:stretch>
        </p:blipFill>
        <p:spPr>
          <a:xfrm>
            <a:off x="3847069" y="2138807"/>
            <a:ext cx="8156443" cy="3540341"/>
          </a:xfrm>
          <a:prstGeom prst="rect">
            <a:avLst/>
          </a:prstGeom>
        </p:spPr>
      </p:pic>
    </p:spTree>
    <p:extLst>
      <p:ext uri="{BB962C8B-B14F-4D97-AF65-F5344CB8AC3E}">
        <p14:creationId xmlns:p14="http://schemas.microsoft.com/office/powerpoint/2010/main" val="260949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DataSnap</a:t>
            </a:r>
            <a:r>
              <a:rPr lang="en-US" dirty="0" smtClean="0"/>
              <a:t> Components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TDSServer - </a:t>
            </a:r>
            <a:r>
              <a:rPr lang="en-US" dirty="0"/>
              <a:t>m</a:t>
            </a:r>
            <a:r>
              <a:rPr lang="en-US" dirty="0" smtClean="0"/>
              <a:t>anages </a:t>
            </a:r>
            <a:r>
              <a:rPr lang="en-US" dirty="0"/>
              <a:t>the creation and lifetime of transports and server </a:t>
            </a:r>
            <a:r>
              <a:rPr lang="en-US" dirty="0" smtClean="0"/>
              <a:t>classes. </a:t>
            </a:r>
            <a:r>
              <a:rPr lang="en-US" dirty="0"/>
              <a:t>You need only one TDSServer component per server application.</a:t>
            </a:r>
            <a:endParaRPr lang="en-US" dirty="0" smtClean="0"/>
          </a:p>
          <a:p>
            <a:r>
              <a:rPr lang="en-US" dirty="0" err="1" smtClean="0"/>
              <a:t>TDSServerClass</a:t>
            </a:r>
            <a:r>
              <a:rPr lang="en-US" dirty="0" smtClean="0"/>
              <a:t> - </a:t>
            </a:r>
            <a:r>
              <a:rPr lang="en-US" dirty="0"/>
              <a:t>used to specify a server-side class with published methods that can be called from a remote client using dynamic method </a:t>
            </a:r>
            <a:r>
              <a:rPr lang="en-US" dirty="0" smtClean="0"/>
              <a:t>invocation. You can have one or more Server classes in your </a:t>
            </a:r>
            <a:r>
              <a:rPr lang="en-US" dirty="0" err="1" smtClean="0"/>
              <a:t>DataSnap</a:t>
            </a:r>
            <a:r>
              <a:rPr lang="en-US" dirty="0" smtClean="0"/>
              <a:t> server.</a:t>
            </a:r>
          </a:p>
          <a:p>
            <a:pPr lvl="1"/>
            <a:r>
              <a:rPr lang="en-US" dirty="0" err="1" smtClean="0"/>
              <a:t>LifeCycle</a:t>
            </a:r>
            <a:r>
              <a:rPr lang="en-US" dirty="0" smtClean="0"/>
              <a:t> property</a:t>
            </a:r>
          </a:p>
          <a:p>
            <a:pPr lvl="2"/>
            <a:r>
              <a:rPr lang="en-US" b="1" dirty="0" smtClean="0"/>
              <a:t>Server</a:t>
            </a:r>
            <a:r>
              <a:rPr lang="en-US" dirty="0"/>
              <a:t>: one instance is created per running server (singleton). </a:t>
            </a:r>
          </a:p>
          <a:p>
            <a:pPr lvl="2"/>
            <a:r>
              <a:rPr lang="en-US" b="1" dirty="0"/>
              <a:t>Session</a:t>
            </a:r>
            <a:r>
              <a:rPr lang="en-US" dirty="0"/>
              <a:t>: one instance is created per active client connection. </a:t>
            </a:r>
          </a:p>
          <a:p>
            <a:pPr lvl="2"/>
            <a:r>
              <a:rPr lang="en-US" b="1" dirty="0"/>
              <a:t>Invocation</a:t>
            </a:r>
            <a:r>
              <a:rPr lang="en-US" dirty="0"/>
              <a:t>: a new instance is created for each invocation from a client (stateless). </a:t>
            </a:r>
            <a:endParaRPr lang="en-US" dirty="0" smtClean="0"/>
          </a:p>
          <a:p>
            <a:r>
              <a:rPr lang="en-US" dirty="0" err="1" smtClean="0"/>
              <a:t>TDSRESTWebDispatcher</a:t>
            </a:r>
            <a:endParaRPr lang="en-US" dirty="0" smtClean="0"/>
          </a:p>
          <a:p>
            <a:r>
              <a:rPr lang="en-US" dirty="0" err="1" smtClean="0"/>
              <a:t>TDSRestConnection</a:t>
            </a:r>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9760421" y="3846040"/>
            <a:ext cx="2276475" cy="2095500"/>
          </a:xfrm>
          <a:prstGeom prst="rect">
            <a:avLst/>
          </a:prstGeom>
        </p:spPr>
      </p:pic>
    </p:spTree>
    <p:extLst>
      <p:ext uri="{BB962C8B-B14F-4D97-AF65-F5344CB8AC3E}">
        <p14:creationId xmlns:p14="http://schemas.microsoft.com/office/powerpoint/2010/main" val="3657172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DataSnap </a:t>
            </a:r>
            <a:r>
              <a:rPr lang="en-US" dirty="0" smtClean="0"/>
              <a:t>REST </a:t>
            </a:r>
            <a:r>
              <a:rPr lang="pl-PL" dirty="0" smtClean="0"/>
              <a:t>Transport</a:t>
            </a:r>
            <a:r>
              <a:rPr lang="en-US" dirty="0" smtClean="0"/>
              <a:t>s</a:t>
            </a:r>
            <a:endParaRPr lang="en-US" dirty="0"/>
          </a:p>
        </p:txBody>
      </p:sp>
      <p:sp>
        <p:nvSpPr>
          <p:cNvPr id="3" name="Content Placeholder 2"/>
          <p:cNvSpPr>
            <a:spLocks noGrp="1"/>
          </p:cNvSpPr>
          <p:nvPr>
            <p:ph idx="1"/>
          </p:nvPr>
        </p:nvSpPr>
        <p:spPr>
          <a:xfrm>
            <a:off x="1672282" y="1682579"/>
            <a:ext cx="9877167" cy="4842163"/>
          </a:xfrm>
        </p:spPr>
        <p:txBody>
          <a:bodyPr>
            <a:normAutofit/>
          </a:bodyPr>
          <a:lstStyle/>
          <a:p>
            <a:r>
              <a:rPr lang="en-US" dirty="0" smtClean="0"/>
              <a:t>REST </a:t>
            </a:r>
            <a:r>
              <a:rPr lang="pl-PL" dirty="0" smtClean="0"/>
              <a:t>Communication Protocol</a:t>
            </a:r>
            <a:r>
              <a:rPr lang="en-US" dirty="0" smtClean="0"/>
              <a:t>s – HTTP, HTTPS</a:t>
            </a:r>
          </a:p>
          <a:p>
            <a:r>
              <a:rPr lang="pl-PL" dirty="0" smtClean="0"/>
              <a:t>Transport </a:t>
            </a:r>
            <a:r>
              <a:rPr lang="pl-PL" dirty="0" smtClean="0"/>
              <a:t>Filters</a:t>
            </a:r>
            <a:endParaRPr lang="pl-PL" dirty="0"/>
          </a:p>
          <a:p>
            <a:pPr lvl="1"/>
            <a:r>
              <a:rPr lang="en-US" dirty="0" smtClean="0"/>
              <a:t>Encryption: </a:t>
            </a:r>
            <a:r>
              <a:rPr lang="pl-PL" dirty="0" smtClean="0"/>
              <a:t>PC1</a:t>
            </a:r>
            <a:r>
              <a:rPr lang="pl-PL" dirty="0" smtClean="0"/>
              <a:t>, </a:t>
            </a:r>
            <a:r>
              <a:rPr lang="pl-PL" dirty="0" smtClean="0"/>
              <a:t>RSA</a:t>
            </a:r>
            <a:endParaRPr lang="en-US" dirty="0" smtClean="0"/>
          </a:p>
          <a:p>
            <a:pPr lvl="1"/>
            <a:r>
              <a:rPr lang="en-US" dirty="0" smtClean="0"/>
              <a:t>Compression: </a:t>
            </a:r>
            <a:r>
              <a:rPr lang="pl-PL" dirty="0" smtClean="0"/>
              <a:t>ZLib</a:t>
            </a:r>
            <a:endParaRPr lang="pl-PL" dirty="0"/>
          </a:p>
          <a:p>
            <a:pPr lvl="1"/>
            <a:r>
              <a:rPr lang="pl-PL" dirty="0" smtClean="0"/>
              <a:t>Custom</a:t>
            </a:r>
            <a:endParaRPr lang="en-US" dirty="0" smtClean="0"/>
          </a:p>
        </p:txBody>
      </p:sp>
    </p:spTree>
    <p:extLst>
      <p:ext uri="{BB962C8B-B14F-4D97-AF65-F5344CB8AC3E}">
        <p14:creationId xmlns:p14="http://schemas.microsoft.com/office/powerpoint/2010/main" val="7556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Build Scalable Services with DataSnap</a:t>
            </a:r>
            <a:endParaRPr lang="en-US" noProof="0" dirty="0"/>
          </a:p>
        </p:txBody>
      </p:sp>
      <p:sp>
        <p:nvSpPr>
          <p:cNvPr id="3" name="Content Placeholder 2"/>
          <p:cNvSpPr>
            <a:spLocks noGrp="1"/>
          </p:cNvSpPr>
          <p:nvPr>
            <p:ph idx="1"/>
          </p:nvPr>
        </p:nvSpPr>
        <p:spPr/>
        <p:txBody>
          <a:bodyPr>
            <a:normAutofit lnSpcReduction="10000"/>
          </a:bodyPr>
          <a:lstStyle/>
          <a:p>
            <a:r>
              <a:rPr lang="en-US" noProof="0" dirty="0" err="1" smtClean="0"/>
              <a:t>DataSnap</a:t>
            </a:r>
            <a:r>
              <a:rPr lang="en-US" noProof="0" dirty="0" smtClean="0"/>
              <a:t> wizard</a:t>
            </a:r>
          </a:p>
          <a:p>
            <a:pPr lvl="1"/>
            <a:r>
              <a:rPr lang="en-US" dirty="0" smtClean="0"/>
              <a:t>File | Other | &lt;language&gt; | </a:t>
            </a:r>
            <a:r>
              <a:rPr lang="en-US" dirty="0" err="1" smtClean="0"/>
              <a:t>DataSnap</a:t>
            </a:r>
            <a:r>
              <a:rPr lang="en-US" dirty="0" smtClean="0"/>
              <a:t> Server | </a:t>
            </a:r>
            <a:r>
              <a:rPr lang="en-US" dirty="0" err="1" smtClean="0"/>
              <a:t>DataSnap</a:t>
            </a:r>
            <a:r>
              <a:rPr lang="en-US" dirty="0" smtClean="0"/>
              <a:t> REST Application</a:t>
            </a:r>
          </a:p>
          <a:p>
            <a:pPr lvl="1"/>
            <a:r>
              <a:rPr lang="en-US" noProof="0" dirty="0" smtClean="0"/>
              <a:t>Project Types</a:t>
            </a:r>
          </a:p>
          <a:p>
            <a:pPr lvl="2"/>
            <a:r>
              <a:rPr lang="en-US" dirty="0" smtClean="0"/>
              <a:t>Stand-alone application</a:t>
            </a:r>
          </a:p>
          <a:p>
            <a:pPr lvl="2"/>
            <a:r>
              <a:rPr lang="en-US" noProof="0" dirty="0" smtClean="0"/>
              <a:t>Stand-alone console application</a:t>
            </a:r>
          </a:p>
          <a:p>
            <a:pPr lvl="2"/>
            <a:r>
              <a:rPr lang="en-US" dirty="0" smtClean="0"/>
              <a:t>ISAPI dynamic link library</a:t>
            </a:r>
          </a:p>
          <a:p>
            <a:pPr lvl="2"/>
            <a:r>
              <a:rPr lang="en-US" noProof="0" dirty="0" smtClean="0"/>
              <a:t>Apache dynamic link </a:t>
            </a:r>
            <a:r>
              <a:rPr lang="en-US" noProof="0" dirty="0" smtClean="0"/>
              <a:t>module</a:t>
            </a:r>
          </a:p>
          <a:p>
            <a:pPr lvl="1"/>
            <a:r>
              <a:rPr lang="en-US" dirty="0" smtClean="0"/>
              <a:t>Protocol and Port</a:t>
            </a:r>
          </a:p>
          <a:p>
            <a:pPr lvl="2"/>
            <a:r>
              <a:rPr lang="en-US" noProof="0" dirty="0" smtClean="0"/>
              <a:t>Choose your port, test if it is free, find open port</a:t>
            </a:r>
          </a:p>
          <a:p>
            <a:pPr lvl="2"/>
            <a:r>
              <a:rPr lang="en-US" dirty="0" smtClean="0"/>
              <a:t>Check HTTPS box if you want secure connection – requires you to provide a certificate</a:t>
            </a:r>
            <a:endParaRPr lang="en-US" noProof="0" dirty="0" smtClean="0"/>
          </a:p>
          <a:p>
            <a:r>
              <a:rPr lang="en-US" noProof="0" dirty="0" smtClean="0"/>
              <a:t>REST Clients and </a:t>
            </a:r>
            <a:r>
              <a:rPr lang="en-US" noProof="0" dirty="0" err="1" smtClean="0"/>
              <a:t>RESTful</a:t>
            </a:r>
            <a:r>
              <a:rPr lang="en-US" noProof="0" dirty="0" smtClean="0"/>
              <a:t> interfaces using </a:t>
            </a:r>
            <a:r>
              <a:rPr lang="en-US" b="1" noProof="0" dirty="0" err="1" smtClean="0"/>
              <a:t>FireDAC</a:t>
            </a:r>
            <a:r>
              <a:rPr lang="en-US" b="1" noProof="0" dirty="0" smtClean="0"/>
              <a:t> JSON Reflection</a:t>
            </a:r>
          </a:p>
          <a:p>
            <a:r>
              <a:rPr lang="en-US" dirty="0" err="1" smtClean="0"/>
              <a:t>ApplyUpdates</a:t>
            </a:r>
            <a:r>
              <a:rPr lang="en-US" dirty="0" smtClean="0"/>
              <a:t> to send back changes</a:t>
            </a:r>
            <a:endParaRPr lang="en-US" dirty="0" smtClean="0"/>
          </a:p>
          <a:p>
            <a:endParaRPr lang="en-US" b="1" noProof="0" dirty="0" smtClean="0"/>
          </a:p>
        </p:txBody>
      </p:sp>
    </p:spTree>
    <p:extLst>
      <p:ext uri="{BB962C8B-B14F-4D97-AF65-F5344CB8AC3E}">
        <p14:creationId xmlns:p14="http://schemas.microsoft.com/office/powerpoint/2010/main" val="109858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10" y="274638"/>
            <a:ext cx="10372627" cy="1020762"/>
          </a:xfrm>
        </p:spPr>
        <p:txBody>
          <a:bodyPr/>
          <a:lstStyle/>
          <a:p>
            <a:r>
              <a:rPr lang="en-US" dirty="0" err="1" smtClean="0"/>
              <a:t>DataSna</a:t>
            </a:r>
            <a:r>
              <a:rPr lang="en-US" dirty="0" err="1" smtClean="0"/>
              <a:t>p</a:t>
            </a:r>
            <a:r>
              <a:rPr lang="en-US" dirty="0" smtClean="0"/>
              <a:t> </a:t>
            </a:r>
            <a:r>
              <a:rPr lang="en-US" dirty="0" smtClean="0"/>
              <a:t>Server Methods for a </a:t>
            </a:r>
            <a:r>
              <a:rPr lang="en-US" dirty="0" err="1" smtClean="0"/>
              <a:t>FireDAC</a:t>
            </a:r>
            <a:r>
              <a:rPr lang="en-US" dirty="0" smtClean="0"/>
              <a:t> Query</a:t>
            </a:r>
            <a:endParaRPr lang="en-US" dirty="0"/>
          </a:p>
        </p:txBody>
      </p:sp>
      <p:sp>
        <p:nvSpPr>
          <p:cNvPr id="5" name="Text Placeholder 4"/>
          <p:cNvSpPr>
            <a:spLocks noGrp="1"/>
          </p:cNvSpPr>
          <p:nvPr>
            <p:ph type="body" idx="1"/>
          </p:nvPr>
        </p:nvSpPr>
        <p:spPr>
          <a:xfrm>
            <a:off x="1242723" y="1915297"/>
            <a:ext cx="4417702" cy="762000"/>
          </a:xfrm>
        </p:spPr>
        <p:txBody>
          <a:bodyPr/>
          <a:lstStyle/>
          <a:p>
            <a:pPr algn="ctr"/>
            <a:r>
              <a:rPr lang="en-US" dirty="0" smtClean="0"/>
              <a:t>Object Pascal</a:t>
            </a:r>
            <a:endParaRPr lang="en-US" dirty="0"/>
          </a:p>
        </p:txBody>
      </p:sp>
      <p:sp>
        <p:nvSpPr>
          <p:cNvPr id="3" name="Content Placeholder 2"/>
          <p:cNvSpPr>
            <a:spLocks noGrp="1"/>
          </p:cNvSpPr>
          <p:nvPr>
            <p:ph sz="half" idx="2"/>
          </p:nvPr>
        </p:nvSpPr>
        <p:spPr>
          <a:xfrm>
            <a:off x="509715" y="2819400"/>
            <a:ext cx="5741772" cy="3352801"/>
          </a:xfrm>
        </p:spPr>
        <p:txBody>
          <a:bodyPr>
            <a:noAutofit/>
          </a:bodyPr>
          <a:lstStyle/>
          <a:p>
            <a:r>
              <a:rPr lang="en-US" sz="1000" dirty="0" smtClean="0">
                <a:latin typeface="Lucida Console" panose="020B0609040504020204" pitchFamily="49" charset="0"/>
              </a:rPr>
              <a:t>Method declarations go in the “public” section of the Server Class – Object Pascal</a:t>
            </a:r>
          </a:p>
          <a:p>
            <a:pPr lvl="1"/>
            <a:r>
              <a:rPr lang="en-US" sz="1000" dirty="0" smtClean="0">
                <a:latin typeface="Lucida Console" panose="020B0609040504020204" pitchFamily="49" charset="0"/>
              </a:rPr>
              <a:t>function </a:t>
            </a:r>
            <a:r>
              <a:rPr lang="en-US" sz="1000" dirty="0" err="1">
                <a:latin typeface="Lucida Console" panose="020B0609040504020204" pitchFamily="49" charset="0"/>
              </a:rPr>
              <a:t>GetDepartmentNames</a:t>
            </a:r>
            <a:r>
              <a:rPr lang="en-US" sz="1000" dirty="0">
                <a:latin typeface="Lucida Console" panose="020B0609040504020204" pitchFamily="49" charset="0"/>
              </a:rPr>
              <a:t>: </a:t>
            </a:r>
            <a:r>
              <a:rPr lang="en-US" sz="1000" dirty="0" err="1">
                <a:latin typeface="Lucida Console" panose="020B0609040504020204" pitchFamily="49" charset="0"/>
              </a:rPr>
              <a:t>TFDJSONDataSets</a:t>
            </a:r>
            <a:r>
              <a:rPr lang="en-US" sz="1000" dirty="0" smtClean="0">
                <a:latin typeface="Lucida Console" panose="020B0609040504020204" pitchFamily="49" charset="0"/>
              </a:rPr>
              <a:t>;</a:t>
            </a:r>
          </a:p>
          <a:p>
            <a:r>
              <a:rPr lang="en-US" sz="1000" dirty="0" smtClean="0">
                <a:latin typeface="Lucida Console" panose="020B0609040504020204" pitchFamily="49" charset="0"/>
              </a:rPr>
              <a:t>Implementation</a:t>
            </a:r>
          </a:p>
          <a:p>
            <a:pPr marL="548640" lvl="2" indent="0">
              <a:buNone/>
            </a:pPr>
            <a:r>
              <a:rPr lang="en-US" sz="1000" dirty="0" smtClean="0">
                <a:latin typeface="Lucida Console" panose="020B0609040504020204" pitchFamily="49" charset="0"/>
              </a:rPr>
              <a:t>function TServerMethods1.GetDepartmentNames: </a:t>
            </a:r>
            <a:r>
              <a:rPr lang="en-US" sz="1000" dirty="0" err="1" smtClean="0">
                <a:latin typeface="Lucida Console" panose="020B0609040504020204" pitchFamily="49" charset="0"/>
              </a:rPr>
              <a:t>TFDJSONDataSets</a:t>
            </a:r>
            <a:r>
              <a:rPr lang="en-US" sz="1000" dirty="0" smtClean="0">
                <a:latin typeface="Lucida Console" panose="020B0609040504020204" pitchFamily="49" charset="0"/>
              </a:rPr>
              <a:t>;</a:t>
            </a:r>
          </a:p>
          <a:p>
            <a:pPr marL="548640" lvl="2" indent="0">
              <a:buNone/>
            </a:pPr>
            <a:r>
              <a:rPr lang="en-US" sz="1000" dirty="0" smtClean="0">
                <a:latin typeface="Lucida Console" panose="020B0609040504020204" pitchFamily="49" charset="0"/>
              </a:rPr>
              <a:t>begin</a:t>
            </a:r>
          </a:p>
          <a:p>
            <a:pPr marL="548640" lvl="2" indent="0">
              <a:buNone/>
            </a:pPr>
            <a:r>
              <a:rPr lang="en-US" sz="1000" dirty="0" smtClean="0">
                <a:latin typeface="Lucida Console" panose="020B0609040504020204" pitchFamily="49" charset="0"/>
              </a:rPr>
              <a:t>  </a:t>
            </a:r>
            <a:r>
              <a:rPr lang="en-US" sz="1000" dirty="0">
                <a:latin typeface="Lucida Console" panose="020B0609040504020204" pitchFamily="49" charset="0"/>
              </a:rPr>
              <a:t>// Clear active so that query will </a:t>
            </a:r>
            <a:r>
              <a:rPr lang="en-US" sz="1000" dirty="0" err="1">
                <a:latin typeface="Lucida Console" panose="020B0609040504020204" pitchFamily="49" charset="0"/>
              </a:rPr>
              <a:t>reexecute</a:t>
            </a:r>
            <a:r>
              <a:rPr lang="en-US" sz="1000" dirty="0">
                <a:latin typeface="Lucida Console" panose="020B0609040504020204" pitchFamily="49" charset="0"/>
              </a:rPr>
              <a:t>.</a:t>
            </a:r>
          </a:p>
          <a:p>
            <a:pPr marL="548640" lvl="2" indent="0">
              <a:buNone/>
            </a:pPr>
            <a:r>
              <a:rPr lang="en-US" sz="1000" dirty="0">
                <a:latin typeface="Lucida Console" panose="020B0609040504020204" pitchFamily="49" charset="0"/>
              </a:rPr>
              <a:t>  </a:t>
            </a:r>
            <a:r>
              <a:rPr lang="en-US" sz="1000" dirty="0" err="1">
                <a:latin typeface="Lucida Console" panose="020B0609040504020204" pitchFamily="49" charset="0"/>
              </a:rPr>
              <a:t>FDQueryDepartmentNames.Active</a:t>
            </a:r>
            <a:r>
              <a:rPr lang="en-US" sz="1000" dirty="0">
                <a:latin typeface="Lucida Console" panose="020B0609040504020204" pitchFamily="49" charset="0"/>
              </a:rPr>
              <a:t> := False;</a:t>
            </a:r>
          </a:p>
          <a:p>
            <a:pPr marL="548640" lvl="2" indent="0">
              <a:buNone/>
            </a:pPr>
            <a:r>
              <a:rPr lang="en-US" sz="1000" dirty="0">
                <a:latin typeface="Lucida Console" panose="020B0609040504020204" pitchFamily="49" charset="0"/>
              </a:rPr>
              <a:t>  Result := </a:t>
            </a:r>
            <a:r>
              <a:rPr lang="en-US" sz="1000" dirty="0" err="1">
                <a:latin typeface="Lucida Console" panose="020B0609040504020204" pitchFamily="49" charset="0"/>
              </a:rPr>
              <a:t>TFDJSONDataSets.Create</a:t>
            </a:r>
            <a:r>
              <a:rPr lang="en-US" sz="1000" dirty="0">
                <a:latin typeface="Lucida Console" panose="020B0609040504020204" pitchFamily="49" charset="0"/>
              </a:rPr>
              <a:t>;</a:t>
            </a:r>
          </a:p>
          <a:p>
            <a:pPr marL="548640" lvl="2" indent="0">
              <a:buNone/>
            </a:pPr>
            <a:r>
              <a:rPr lang="en-US" sz="1000" dirty="0">
                <a:latin typeface="Lucida Console" panose="020B0609040504020204" pitchFamily="49" charset="0"/>
              </a:rPr>
              <a:t>  </a:t>
            </a:r>
            <a:r>
              <a:rPr lang="en-US" sz="1000" dirty="0" err="1">
                <a:latin typeface="Lucida Console" panose="020B0609040504020204" pitchFamily="49" charset="0"/>
              </a:rPr>
              <a:t>TFDJSONDataSetsWriter.ListAdd</a:t>
            </a:r>
            <a:r>
              <a:rPr lang="en-US" sz="1000" dirty="0">
                <a:latin typeface="Lucida Console" panose="020B0609040504020204" pitchFamily="49" charset="0"/>
              </a:rPr>
              <a:t>(Result, </a:t>
            </a:r>
            <a:r>
              <a:rPr lang="en-US" sz="1000" dirty="0" err="1">
                <a:latin typeface="Lucida Console" panose="020B0609040504020204" pitchFamily="49" charset="0"/>
              </a:rPr>
              <a:t>FDQueryDepartmentNames</a:t>
            </a:r>
            <a:r>
              <a:rPr lang="en-US" sz="1000" dirty="0">
                <a:latin typeface="Lucida Console" panose="020B0609040504020204" pitchFamily="49" charset="0"/>
              </a:rPr>
              <a:t>);</a:t>
            </a:r>
          </a:p>
          <a:p>
            <a:pPr marL="548640" lvl="2" indent="0">
              <a:buNone/>
            </a:pPr>
            <a:r>
              <a:rPr lang="en-US" sz="1000" dirty="0">
                <a:latin typeface="Lucida Console" panose="020B0609040504020204" pitchFamily="49" charset="0"/>
              </a:rPr>
              <a:t>end</a:t>
            </a:r>
            <a:r>
              <a:rPr lang="en-US" sz="1000" dirty="0" smtClean="0">
                <a:latin typeface="Lucida Console" panose="020B0609040504020204" pitchFamily="49" charset="0"/>
              </a:rPr>
              <a:t>;</a:t>
            </a:r>
            <a:endParaRPr lang="en-US" sz="1000" dirty="0">
              <a:latin typeface="Lucida Console" panose="020B0609040504020204" pitchFamily="49" charset="0"/>
            </a:endParaRPr>
          </a:p>
        </p:txBody>
      </p:sp>
      <p:sp>
        <p:nvSpPr>
          <p:cNvPr id="6" name="Text Placeholder 5"/>
          <p:cNvSpPr>
            <a:spLocks noGrp="1"/>
          </p:cNvSpPr>
          <p:nvPr>
            <p:ph type="body" sz="quarter" idx="3"/>
          </p:nvPr>
        </p:nvSpPr>
        <p:spPr>
          <a:xfrm>
            <a:off x="6523337" y="1915297"/>
            <a:ext cx="4417702" cy="762000"/>
          </a:xfrm>
        </p:spPr>
        <p:txBody>
          <a:bodyPr/>
          <a:lstStyle/>
          <a:p>
            <a:pPr algn="ctr"/>
            <a:r>
              <a:rPr lang="en-US" dirty="0" smtClean="0"/>
              <a:t>C++</a:t>
            </a:r>
            <a:endParaRPr lang="en-US" dirty="0"/>
          </a:p>
        </p:txBody>
      </p:sp>
      <p:sp>
        <p:nvSpPr>
          <p:cNvPr id="4" name="Content Placeholder 3"/>
          <p:cNvSpPr>
            <a:spLocks noGrp="1"/>
          </p:cNvSpPr>
          <p:nvPr>
            <p:ph sz="quarter" idx="4"/>
          </p:nvPr>
        </p:nvSpPr>
        <p:spPr>
          <a:xfrm>
            <a:off x="6317389" y="2813222"/>
            <a:ext cx="5751043" cy="3352801"/>
          </a:xfrm>
        </p:spPr>
        <p:txBody>
          <a:bodyPr>
            <a:noAutofit/>
          </a:bodyPr>
          <a:lstStyle/>
          <a:p>
            <a:r>
              <a:rPr lang="en-US" sz="1000" dirty="0">
                <a:latin typeface="Lucida Console" panose="020B0609040504020204" pitchFamily="49" charset="0"/>
              </a:rPr>
              <a:t>Method declarations go in the “public” </a:t>
            </a:r>
            <a:r>
              <a:rPr lang="en-US" sz="1000" dirty="0" smtClean="0">
                <a:latin typeface="Lucida Console" panose="020B0609040504020204" pitchFamily="49" charset="0"/>
              </a:rPr>
              <a:t>section </a:t>
            </a:r>
            <a:r>
              <a:rPr lang="en-US" sz="1000" dirty="0">
                <a:latin typeface="Lucida Console" panose="020B0609040504020204" pitchFamily="49" charset="0"/>
              </a:rPr>
              <a:t>of the Server </a:t>
            </a:r>
            <a:r>
              <a:rPr lang="en-US" sz="1000" dirty="0" smtClean="0">
                <a:latin typeface="Lucida Console" panose="020B0609040504020204" pitchFamily="49" charset="0"/>
              </a:rPr>
              <a:t>Class in the C++ header file</a:t>
            </a:r>
            <a:endParaRPr lang="en-US" sz="1000" dirty="0">
              <a:latin typeface="Lucida Console" panose="020B0609040504020204" pitchFamily="49" charset="0"/>
            </a:endParaRPr>
          </a:p>
          <a:p>
            <a:pPr marL="491490" lvl="1" indent="-171450"/>
            <a:r>
              <a:rPr lang="en-US" sz="1000" dirty="0" err="1" smtClean="0">
                <a:latin typeface="Lucida Console" panose="020B0609040504020204" pitchFamily="49" charset="0"/>
              </a:rPr>
              <a:t>TJSONObject</a:t>
            </a:r>
            <a:r>
              <a:rPr lang="en-US" sz="1000" dirty="0">
                <a:latin typeface="Lucida Console" panose="020B0609040504020204" pitchFamily="49" charset="0"/>
              </a:rPr>
              <a:t>* </a:t>
            </a:r>
            <a:r>
              <a:rPr lang="en-US" sz="1000" dirty="0" err="1">
                <a:latin typeface="Lucida Console" panose="020B0609040504020204" pitchFamily="49" charset="0"/>
              </a:rPr>
              <a:t>GetDepartmentNames</a:t>
            </a:r>
            <a:r>
              <a:rPr lang="en-US" sz="1000" dirty="0">
                <a:latin typeface="Lucida Console" panose="020B0609040504020204" pitchFamily="49" charset="0"/>
              </a:rPr>
              <a:t>();</a:t>
            </a:r>
          </a:p>
          <a:p>
            <a:r>
              <a:rPr lang="en-US" sz="1000" dirty="0" smtClean="0">
                <a:latin typeface="Lucida Console" panose="020B0609040504020204" pitchFamily="49" charset="0"/>
              </a:rPr>
              <a:t>Implementation</a:t>
            </a:r>
            <a:endParaRPr lang="en-US" sz="1000" dirty="0">
              <a:latin typeface="Lucida Console" panose="020B0609040504020204" pitchFamily="49" charset="0"/>
            </a:endParaRPr>
          </a:p>
          <a:p>
            <a:pPr marL="548640" lvl="2" indent="0">
              <a:buNone/>
            </a:pPr>
            <a:r>
              <a:rPr lang="en-US" sz="1000" dirty="0" err="1" smtClean="0">
                <a:latin typeface="Lucida Console" panose="020B0609040504020204" pitchFamily="49" charset="0"/>
              </a:rPr>
              <a:t>TJSONObject</a:t>
            </a:r>
            <a:r>
              <a:rPr lang="en-US" sz="1000" dirty="0">
                <a:latin typeface="Lucida Console" panose="020B0609040504020204" pitchFamily="49" charset="0"/>
              </a:rPr>
              <a:t>* TServerMethods1::</a:t>
            </a:r>
            <a:r>
              <a:rPr lang="en-US" sz="1000" dirty="0" err="1">
                <a:latin typeface="Lucida Console" panose="020B0609040504020204" pitchFamily="49" charset="0"/>
              </a:rPr>
              <a:t>GetDepartmentNames</a:t>
            </a:r>
            <a:r>
              <a:rPr lang="en-US" sz="1000" dirty="0">
                <a:latin typeface="Lucida Console" panose="020B0609040504020204" pitchFamily="49" charset="0"/>
              </a:rPr>
              <a:t>()</a:t>
            </a:r>
          </a:p>
          <a:p>
            <a:pPr marL="548640" lvl="2" indent="0">
              <a:buNone/>
            </a:pPr>
            <a:r>
              <a:rPr lang="en-US" sz="1000" dirty="0">
                <a:latin typeface="Lucida Console" panose="020B0609040504020204" pitchFamily="49" charset="0"/>
              </a:rPr>
              <a:t>{</a:t>
            </a:r>
          </a:p>
          <a:p>
            <a:pPr marL="548640" lvl="2" indent="0">
              <a:buNone/>
            </a:pPr>
            <a:r>
              <a:rPr lang="en-US" sz="1000" dirty="0">
                <a:latin typeface="Lucida Console" panose="020B0609040504020204" pitchFamily="49" charset="0"/>
              </a:rPr>
              <a:t>	</a:t>
            </a:r>
            <a:r>
              <a:rPr lang="en-US" sz="1000" dirty="0" err="1">
                <a:latin typeface="Lucida Console" panose="020B0609040504020204" pitchFamily="49" charset="0"/>
              </a:rPr>
              <a:t>FDQueryDepartmentNames</a:t>
            </a:r>
            <a:r>
              <a:rPr lang="en-US" sz="1000" dirty="0">
                <a:latin typeface="Lucida Console" panose="020B0609040504020204" pitchFamily="49" charset="0"/>
              </a:rPr>
              <a:t>-&gt;Close</a:t>
            </a:r>
            <a:r>
              <a:rPr lang="en-US" sz="1000" dirty="0" smtClean="0">
                <a:latin typeface="Lucida Console" panose="020B0609040504020204" pitchFamily="49" charset="0"/>
              </a:rPr>
              <a:t>();</a:t>
            </a:r>
            <a:endParaRPr lang="en-US" sz="1000" dirty="0">
              <a:latin typeface="Lucida Console" panose="020B0609040504020204" pitchFamily="49" charset="0"/>
            </a:endParaRPr>
          </a:p>
          <a:p>
            <a:pPr marL="548640" lvl="2" indent="0">
              <a:buNone/>
            </a:pPr>
            <a:r>
              <a:rPr lang="en-US" sz="1000" dirty="0">
                <a:latin typeface="Lucida Console" panose="020B0609040504020204" pitchFamily="49" charset="0"/>
              </a:rPr>
              <a:t>	</a:t>
            </a:r>
            <a:r>
              <a:rPr lang="en-US" sz="1000" dirty="0" err="1">
                <a:latin typeface="Lucida Console" panose="020B0609040504020204" pitchFamily="49" charset="0"/>
              </a:rPr>
              <a:t>TFDJSONDataSets</a:t>
            </a:r>
            <a:r>
              <a:rPr lang="en-US" sz="1000" dirty="0">
                <a:latin typeface="Lucida Console" panose="020B0609040504020204" pitchFamily="49" charset="0"/>
              </a:rPr>
              <a:t> *ds = new </a:t>
            </a:r>
            <a:r>
              <a:rPr lang="en-US" sz="1000" dirty="0" err="1">
                <a:latin typeface="Lucida Console" panose="020B0609040504020204" pitchFamily="49" charset="0"/>
              </a:rPr>
              <a:t>TFDJSONDataSets</a:t>
            </a:r>
            <a:r>
              <a:rPr lang="en-US" sz="1000" dirty="0">
                <a:latin typeface="Lucida Console" panose="020B0609040504020204" pitchFamily="49" charset="0"/>
              </a:rPr>
              <a:t>();</a:t>
            </a:r>
          </a:p>
          <a:p>
            <a:pPr marL="548640" lvl="2" indent="0">
              <a:buNone/>
            </a:pPr>
            <a:r>
              <a:rPr lang="en-US" sz="1000" dirty="0">
                <a:latin typeface="Lucida Console" panose="020B0609040504020204" pitchFamily="49" charset="0"/>
              </a:rPr>
              <a:t>	</a:t>
            </a:r>
            <a:r>
              <a:rPr lang="en-US" sz="1000" dirty="0" err="1">
                <a:latin typeface="Lucida Console" panose="020B0609040504020204" pitchFamily="49" charset="0"/>
              </a:rPr>
              <a:t>TFDJSONDataSetsWriter</a:t>
            </a:r>
            <a:r>
              <a:rPr lang="en-US" sz="1000" dirty="0">
                <a:latin typeface="Lucida Console" panose="020B0609040504020204" pitchFamily="49" charset="0"/>
              </a:rPr>
              <a:t>::</a:t>
            </a:r>
            <a:r>
              <a:rPr lang="en-US" sz="1000" dirty="0" err="1">
                <a:latin typeface="Lucida Console" panose="020B0609040504020204" pitchFamily="49" charset="0"/>
              </a:rPr>
              <a:t>ListAdd</a:t>
            </a:r>
            <a:r>
              <a:rPr lang="en-US" sz="1000" dirty="0">
                <a:latin typeface="Lucida Console" panose="020B0609040504020204" pitchFamily="49" charset="0"/>
              </a:rPr>
              <a:t>(ds, </a:t>
            </a:r>
            <a:r>
              <a:rPr lang="en-US" sz="1000" dirty="0" err="1">
                <a:latin typeface="Lucida Console" panose="020B0609040504020204" pitchFamily="49" charset="0"/>
              </a:rPr>
              <a:t>FDQueryDepartmentNames</a:t>
            </a:r>
            <a:r>
              <a:rPr lang="en-US" sz="1000" dirty="0" smtClean="0">
                <a:latin typeface="Lucida Console" panose="020B0609040504020204" pitchFamily="49" charset="0"/>
              </a:rPr>
              <a:t>);</a:t>
            </a:r>
            <a:endParaRPr lang="en-US" sz="1000" dirty="0">
              <a:latin typeface="Lucida Console" panose="020B0609040504020204" pitchFamily="49" charset="0"/>
            </a:endParaRPr>
          </a:p>
          <a:p>
            <a:pPr marL="548640" lvl="2" indent="0">
              <a:buNone/>
            </a:pPr>
            <a:r>
              <a:rPr lang="en-US" sz="1000" dirty="0">
                <a:latin typeface="Lucida Console" panose="020B0609040504020204" pitchFamily="49" charset="0"/>
              </a:rPr>
              <a:t>	</a:t>
            </a:r>
            <a:r>
              <a:rPr lang="en-US" sz="1000" dirty="0" err="1">
                <a:latin typeface="Lucida Console" panose="020B0609040504020204" pitchFamily="49" charset="0"/>
              </a:rPr>
              <a:t>TJSONObject</a:t>
            </a:r>
            <a:r>
              <a:rPr lang="en-US" sz="1000" dirty="0">
                <a:latin typeface="Lucida Console" panose="020B0609040504020204" pitchFamily="49" charset="0"/>
              </a:rPr>
              <a:t> *</a:t>
            </a:r>
            <a:r>
              <a:rPr lang="en-US" sz="1000" dirty="0" err="1">
                <a:latin typeface="Lucida Console" panose="020B0609040504020204" pitchFamily="49" charset="0"/>
              </a:rPr>
              <a:t>obj</a:t>
            </a:r>
            <a:r>
              <a:rPr lang="en-US" sz="1000" dirty="0">
                <a:latin typeface="Lucida Console" panose="020B0609040504020204" pitchFamily="49" charset="0"/>
              </a:rPr>
              <a:t> = new </a:t>
            </a:r>
            <a:r>
              <a:rPr lang="en-US" sz="1000" dirty="0" err="1">
                <a:latin typeface="Lucida Console" panose="020B0609040504020204" pitchFamily="49" charset="0"/>
              </a:rPr>
              <a:t>TJSONObject</a:t>
            </a:r>
            <a:r>
              <a:rPr lang="en-US" sz="1000" dirty="0">
                <a:latin typeface="Lucida Console" panose="020B0609040504020204" pitchFamily="49" charset="0"/>
              </a:rPr>
              <a:t>();</a:t>
            </a:r>
          </a:p>
          <a:p>
            <a:pPr marL="548640" lvl="2" indent="0">
              <a:buNone/>
            </a:pPr>
            <a:r>
              <a:rPr lang="en-US" sz="1000" dirty="0">
                <a:latin typeface="Lucida Console" panose="020B0609040504020204" pitchFamily="49" charset="0"/>
              </a:rPr>
              <a:t>	</a:t>
            </a:r>
            <a:r>
              <a:rPr lang="en-US" sz="1000" dirty="0" err="1">
                <a:latin typeface="Lucida Console" panose="020B0609040504020204" pitchFamily="49" charset="0"/>
              </a:rPr>
              <a:t>TFDJSONInterceptor</a:t>
            </a:r>
            <a:r>
              <a:rPr lang="en-US" sz="1000" dirty="0">
                <a:latin typeface="Lucida Console" panose="020B0609040504020204" pitchFamily="49" charset="0"/>
              </a:rPr>
              <a:t>::</a:t>
            </a:r>
            <a:r>
              <a:rPr lang="en-US" sz="1000" dirty="0" err="1">
                <a:latin typeface="Lucida Console" panose="020B0609040504020204" pitchFamily="49" charset="0"/>
              </a:rPr>
              <a:t>DataSetsToJSONObject</a:t>
            </a:r>
            <a:r>
              <a:rPr lang="en-US" sz="1000" dirty="0">
                <a:latin typeface="Lucida Console" panose="020B0609040504020204" pitchFamily="49" charset="0"/>
              </a:rPr>
              <a:t>(ds, </a:t>
            </a:r>
            <a:r>
              <a:rPr lang="en-US" sz="1000" dirty="0" err="1">
                <a:latin typeface="Lucida Console" panose="020B0609040504020204" pitchFamily="49" charset="0"/>
              </a:rPr>
              <a:t>obj</a:t>
            </a:r>
            <a:r>
              <a:rPr lang="en-US" sz="1000" dirty="0">
                <a:latin typeface="Lucida Console" panose="020B0609040504020204" pitchFamily="49" charset="0"/>
              </a:rPr>
              <a:t>);</a:t>
            </a:r>
          </a:p>
          <a:p>
            <a:pPr marL="548640" lvl="2" indent="0">
              <a:buNone/>
            </a:pPr>
            <a:r>
              <a:rPr lang="en-US" sz="1000" dirty="0">
                <a:latin typeface="Lucida Console" panose="020B0609040504020204" pitchFamily="49" charset="0"/>
              </a:rPr>
              <a:t>	return </a:t>
            </a:r>
            <a:r>
              <a:rPr lang="en-US" sz="1000" dirty="0" err="1">
                <a:latin typeface="Lucida Console" panose="020B0609040504020204" pitchFamily="49" charset="0"/>
              </a:rPr>
              <a:t>obj</a:t>
            </a:r>
            <a:r>
              <a:rPr lang="en-US" sz="1000" dirty="0">
                <a:latin typeface="Lucida Console" panose="020B0609040504020204" pitchFamily="49" charset="0"/>
              </a:rPr>
              <a:t>;</a:t>
            </a:r>
          </a:p>
          <a:p>
            <a:pPr marL="548640" lvl="2" indent="0">
              <a:buNone/>
            </a:pPr>
            <a:r>
              <a:rPr lang="en-US" sz="1000" dirty="0">
                <a:latin typeface="Lucida Console" panose="020B0609040504020204" pitchFamily="49" charset="0"/>
              </a:rPr>
              <a:t>}</a:t>
            </a:r>
          </a:p>
          <a:p>
            <a:pPr marL="548640" lvl="2" indent="0">
              <a:buNone/>
            </a:pPr>
            <a:endParaRPr lang="en-US" sz="1000" dirty="0">
              <a:latin typeface="Lucida Console" panose="020B0609040504020204" pitchFamily="49" charset="0"/>
            </a:endParaRPr>
          </a:p>
          <a:p>
            <a:endParaRPr lang="en-US" sz="1000" dirty="0">
              <a:latin typeface="Lucida Console" panose="020B0609040504020204" pitchFamily="49" charset="0"/>
            </a:endParaRPr>
          </a:p>
        </p:txBody>
      </p:sp>
    </p:spTree>
    <p:extLst>
      <p:ext uri="{BB962C8B-B14F-4D97-AF65-F5344CB8AC3E}">
        <p14:creationId xmlns:p14="http://schemas.microsoft.com/office/powerpoint/2010/main" val="295487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Appmethod PPT Template.potx</Template>
  <TotalTime>20580</TotalTime>
  <Words>1387</Words>
  <Application>Microsoft Office PowerPoint</Application>
  <PresentationFormat>Widescreen</PresentationFormat>
  <Paragraphs>268</Paragraphs>
  <Slides>20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Consolas</vt:lpstr>
      <vt:lpstr>Corbel</vt:lpstr>
      <vt:lpstr>Eras Light ITC</vt:lpstr>
      <vt:lpstr>Lucida Console</vt:lpstr>
      <vt:lpstr>Symbol</vt:lpstr>
      <vt:lpstr>Times New Roman</vt:lpstr>
      <vt:lpstr>Wingdings</vt:lpstr>
      <vt:lpstr>Chalkboard 16x9</vt:lpstr>
      <vt:lpstr>Lesson 4: Building Powerful Multi-tier, Multi-device Applications using DataSnap REST/JSON</vt:lpstr>
      <vt:lpstr>Mobile App Development</vt:lpstr>
      <vt:lpstr>Lesson 4 Agenda</vt:lpstr>
      <vt:lpstr>Why Multitier?</vt:lpstr>
      <vt:lpstr>Enterprise Web Services</vt:lpstr>
      <vt:lpstr>DataSnap Components</vt:lpstr>
      <vt:lpstr>DataSnap REST Transports</vt:lpstr>
      <vt:lpstr>Build Scalable Services with DataSnap</vt:lpstr>
      <vt:lpstr>DataSnap Server Methods for a FireDAC Query</vt:lpstr>
      <vt:lpstr>DataSnap Server Method for ApplyUpdates</vt:lpstr>
      <vt:lpstr>DataSnap Client Code to get FireDAC Query</vt:lpstr>
      <vt:lpstr>DataSnap Client ApplyUpdates – Object Pascal</vt:lpstr>
      <vt:lpstr>DataSnap Client ApplyUpdates – C++</vt:lpstr>
      <vt:lpstr>DataSnap Demo</vt:lpstr>
      <vt:lpstr>Next Steps for our Business Mobile App</vt:lpstr>
      <vt:lpstr>Lesson 4 Review</vt:lpstr>
      <vt:lpstr>Resources</vt:lpstr>
      <vt:lpstr>Homework &amp; Next Time</vt:lpstr>
      <vt:lpstr>Q&amp;A</vt:lpstr>
      <vt:lpstr>Thank You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Palak Shah</dc:creator>
  <cp:lastModifiedBy>embt</cp:lastModifiedBy>
  <cp:revision>329</cp:revision>
  <cp:lastPrinted>2014-02-27T00:47:41Z</cp:lastPrinted>
  <dcterms:created xsi:type="dcterms:W3CDTF">2013-11-27T20:00:19Z</dcterms:created>
  <dcterms:modified xsi:type="dcterms:W3CDTF">2014-07-15T16:05:45Z</dcterms:modified>
</cp:coreProperties>
</file>