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1"/>
  </p:notesMasterIdLst>
  <p:sldIdLst>
    <p:sldId id="758" r:id="rId2"/>
    <p:sldId id="815" r:id="rId3"/>
    <p:sldId id="760" r:id="rId4"/>
    <p:sldId id="759" r:id="rId5"/>
    <p:sldId id="628" r:id="rId6"/>
    <p:sldId id="787" r:id="rId7"/>
    <p:sldId id="788" r:id="rId8"/>
    <p:sldId id="771" r:id="rId9"/>
    <p:sldId id="805" r:id="rId1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 autoAdjust="0"/>
    <p:restoredTop sz="81065" autoAdjust="0"/>
  </p:normalViewPr>
  <p:slideViewPr>
    <p:cSldViewPr snapToGrid="0" showGuides="1">
      <p:cViewPr varScale="1">
        <p:scale>
          <a:sx n="125" d="100"/>
          <a:sy n="125" d="100"/>
        </p:scale>
        <p:origin x="1368" y="168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4/7/21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Cybersecurity v2.1</a:t>
            </a:r>
          </a:p>
          <a:p>
            <a:pPr>
              <a:buFontTx/>
              <a:buNone/>
            </a:pPr>
            <a:r>
              <a:rPr lang="en-US" sz="1200" b="0" dirty="0"/>
              <a:t>Chapter 5: Will Your Future Be in Cybersecurity?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2: Attacks, Concepts and Techniques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3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3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Cybersecurity v2.0</a:t>
            </a:r>
          </a:p>
          <a:p>
            <a:pPr>
              <a:buFontTx/>
              <a:buNone/>
            </a:pPr>
            <a:r>
              <a:rPr lang="en-US" sz="1200" b="0" dirty="0"/>
              <a:t>Chapter 5: Will Your Future Be in Cybersecurity?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52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5 – Will Your Future Be in Cybersecurity?</a:t>
            </a:r>
          </a:p>
          <a:p>
            <a:pPr>
              <a:buFontTx/>
              <a:buNone/>
            </a:pPr>
            <a:r>
              <a:rPr lang="en-US" sz="1200" b="0" dirty="0"/>
              <a:t>5.1 – Cybersecurity Education and Careers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5.1 – </a:t>
            </a:r>
            <a:r>
              <a:rPr lang="en-US" dirty="0"/>
              <a:t>Cybersecurity Education and Careers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5.1.1 – Legal and Ethical Issues in Cybersecurity Careers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5.1.1.1 </a:t>
            </a:r>
            <a:r>
              <a:rPr lang="en-US" baseline="0" dirty="0">
                <a:latin typeface="Arial" charset="0"/>
              </a:rPr>
              <a:t>– Legal Issues in Cybersecurity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5.1 – </a:t>
            </a:r>
            <a:r>
              <a:rPr lang="en-US" dirty="0"/>
              <a:t>Cybersecurity Education and Careers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5.1.1 – Legal and Ethical Issues in Cybersecurity Careers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5.1.1.2 </a:t>
            </a:r>
            <a:r>
              <a:rPr lang="en-US" baseline="0" dirty="0">
                <a:latin typeface="Arial" charset="0"/>
              </a:rPr>
              <a:t>– Ethical Issues in Cybersecurity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4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5.1 – </a:t>
            </a:r>
            <a:r>
              <a:rPr lang="en-US" dirty="0"/>
              <a:t>Cybersecurity Education and Careers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5.1.1 – Legal and Ethical Issues in Cybersecurity Careers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5.1.1.3 </a:t>
            </a:r>
            <a:r>
              <a:rPr lang="en-US" baseline="0" dirty="0">
                <a:latin typeface="Arial" charset="0"/>
              </a:rPr>
              <a:t>– Cybersecurity Jobs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5 – Will Your Future Be in Cybersecurity?</a:t>
            </a:r>
          </a:p>
          <a:p>
            <a:r>
              <a:rPr lang="en-US" dirty="0"/>
              <a:t>5.1 – Chapter 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yoneticileri.org/" TargetMode="External"/><Relationship Id="rId2" Type="http://schemas.openxmlformats.org/officeDocument/2006/relationships/hyperlink" Target="https://www.netacad.com/portal/teaching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edium.com/@arzukilitcicalayi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Bölüm</a:t>
            </a:r>
            <a:r>
              <a:rPr lang="en-US" dirty="0"/>
              <a:t> 5: </a:t>
            </a:r>
            <a:r>
              <a:rPr lang="tr-TR" dirty="0"/>
              <a:t>Geleceğiniz Siber Güvenlik</a:t>
            </a:r>
            <a:r>
              <a:rPr lang="en-US" dirty="0"/>
              <a:t>t</a:t>
            </a:r>
            <a:r>
              <a:rPr lang="tr-TR" dirty="0"/>
              <a:t>e mi Olacak</a:t>
            </a:r>
            <a:r>
              <a:rPr lang="en-US" dirty="0"/>
              <a:t>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2567617" cy="902174"/>
          </a:xfrm>
        </p:spPr>
        <p:txBody>
          <a:bodyPr/>
          <a:lstStyle/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2557721" cy="902174"/>
          </a:xfrm>
        </p:spPr>
        <p:txBody>
          <a:bodyPr/>
          <a:lstStyle/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A1EF1-5935-5C4E-8C13-B2DB9A83E882}"/>
              </a:ext>
            </a:extLst>
          </p:cNvPr>
          <p:cNvSpPr txBox="1">
            <a:spLocks/>
          </p:cNvSpPr>
          <p:nvPr/>
        </p:nvSpPr>
        <p:spPr bwMode="auto">
          <a:xfrm>
            <a:off x="679731" y="1153539"/>
            <a:ext cx="7277853" cy="172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600" b="0" i="0" kern="1200" spc="0" baseline="0">
                <a:solidFill>
                  <a:srgbClr val="38C6F4"/>
                </a:solidFill>
                <a:latin typeface="+mj-lt"/>
                <a:ea typeface="ＭＳ Ｐゴシック" charset="0"/>
                <a:cs typeface="CiscoSans Thin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Siber Güvenliğe Giriş Eğitimi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6534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5.1 </a:t>
            </a:r>
            <a:r>
              <a:rPr lang="tr-TR" dirty="0"/>
              <a:t>Siber Güvenlik Eğitimi ve Kariyer</a:t>
            </a:r>
            <a:endParaRPr lang="en-CA" dirty="0"/>
          </a:p>
          <a:p>
            <a:pPr lvl="1"/>
            <a:r>
              <a:rPr lang="tr-TR" dirty="0"/>
              <a:t>Siber güvenlik profesyonellerinin karşılaştığı yasal ve etik sorunları açıkla</a:t>
            </a:r>
            <a:r>
              <a:rPr lang="en-US" dirty="0"/>
              <a:t>yın</a:t>
            </a:r>
          </a:p>
          <a:p>
            <a:pPr lvl="3"/>
            <a:r>
              <a:rPr lang="tr-TR" dirty="0"/>
              <a:t>Bir siber güvenlik uzmanının karşılaştığı yasal ve etik sorunları tanımlayın.</a:t>
            </a:r>
            <a:r>
              <a:rPr lang="en-US" dirty="0"/>
              <a:t>.</a:t>
            </a:r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Bölüm</a:t>
            </a:r>
            <a:r>
              <a:rPr lang="en-US" dirty="0"/>
              <a:t> 5 - </a:t>
            </a:r>
            <a:r>
              <a:rPr lang="tr-TR" dirty="0"/>
              <a:t>Bölümler ve Hedefler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86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5.1 </a:t>
            </a:r>
            <a:r>
              <a:rPr lang="tr-TR" dirty="0"/>
              <a:t>Siber Güvenlik Eğitimi ve Kariyer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Kişisel Yasal Sorunlar</a:t>
            </a:r>
            <a:endParaRPr lang="en-US" altLang="ja-JP" dirty="0"/>
          </a:p>
          <a:p>
            <a:pPr lvl="1"/>
            <a:r>
              <a:rPr lang="en-US" altLang="ja-JP" dirty="0"/>
              <a:t>Be responsible with your skills</a:t>
            </a:r>
          </a:p>
          <a:p>
            <a:r>
              <a:rPr lang="tr-TR" dirty="0"/>
              <a:t>Kurumsal Yasal Konular</a:t>
            </a:r>
            <a:endParaRPr lang="en-US" altLang="ja-JP" dirty="0"/>
          </a:p>
          <a:p>
            <a:pPr lvl="1"/>
            <a:r>
              <a:rPr lang="tr-TR" dirty="0"/>
              <a:t>İşletmelerin siber güvenlik yasalarına uymaları gerekmektedir.</a:t>
            </a:r>
            <a:endParaRPr lang="en-US" dirty="0"/>
          </a:p>
          <a:p>
            <a:pPr lvl="1"/>
            <a:r>
              <a:rPr lang="tr-TR" dirty="0"/>
              <a:t>Yasayı çiğne</a:t>
            </a:r>
            <a:r>
              <a:rPr lang="en-US" dirty="0" err="1"/>
              <a:t>rseniz</a:t>
            </a:r>
            <a:r>
              <a:rPr lang="tr-TR" dirty="0"/>
              <a:t>, işinizi kaybedebilirsiniz ve şirketiniz cezalandırılabilir.</a:t>
            </a:r>
            <a:endParaRPr lang="en-US"/>
          </a:p>
          <a:p>
            <a:pPr lvl="1"/>
            <a:r>
              <a:rPr lang="tr-TR"/>
              <a:t>Emin </a:t>
            </a:r>
            <a:r>
              <a:rPr lang="tr-TR" dirty="0"/>
              <a:t>olmadığınızda hukuk departmanına danışmalısınız.</a:t>
            </a:r>
            <a:endParaRPr lang="en-US" altLang="ja-JP" dirty="0"/>
          </a:p>
          <a:p>
            <a:r>
              <a:rPr lang="tr-TR" dirty="0"/>
              <a:t>Uluslararası Hukuk ve Siber Güvenlik</a:t>
            </a:r>
            <a:endParaRPr lang="en-US" altLang="ja-JP" dirty="0"/>
          </a:p>
          <a:p>
            <a:pPr lvl="1"/>
            <a:r>
              <a:rPr lang="tr-TR" dirty="0"/>
              <a:t>ETKİ</a:t>
            </a:r>
            <a:endParaRPr lang="en-US" dirty="0"/>
          </a:p>
          <a:p>
            <a:pPr lvl="2"/>
            <a:r>
              <a:rPr lang="tr-TR" dirty="0"/>
              <a:t>dünya hükümetleri, endüstrileri ve akademinin küresel ortaklığı</a:t>
            </a:r>
            <a:endParaRPr lang="en-US" dirty="0"/>
          </a:p>
          <a:p>
            <a:pPr lvl="2"/>
            <a:r>
              <a:rPr lang="tr-TR" dirty="0"/>
              <a:t>Siber tehditlerle uğraşırken küresel yeteneklerin geliştirilmesi</a:t>
            </a:r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tr-TR" sz="1600" dirty="0"/>
              <a:t>Siber Güvenlik Kariyerlerinde Yasal ve Etik Sorunlar</a:t>
            </a:r>
            <a:br>
              <a:rPr lang="en-US" altLang="en-US" dirty="0"/>
            </a:br>
            <a:r>
              <a:rPr lang="tr-TR" dirty="0"/>
              <a:t>Siber Güvenliğin Hukuki Sorunları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D192D6-F178-4F83-B326-D3A1412F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289" y="2645229"/>
            <a:ext cx="3198062" cy="20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065" y="798944"/>
            <a:ext cx="3452575" cy="3746930"/>
          </a:xfrm>
        </p:spPr>
        <p:txBody>
          <a:bodyPr>
            <a:normAutofit/>
          </a:bodyPr>
          <a:lstStyle/>
          <a:p>
            <a:r>
              <a:rPr lang="tr-TR" dirty="0"/>
              <a:t>Kişisel Etik </a:t>
            </a:r>
            <a:r>
              <a:rPr lang="en-US" dirty="0" err="1"/>
              <a:t>Konular</a:t>
            </a:r>
            <a:endParaRPr lang="en-US" altLang="ja-JP" dirty="0"/>
          </a:p>
          <a:p>
            <a:pPr lvl="1"/>
            <a:r>
              <a:rPr lang="tr-TR" dirty="0"/>
              <a:t>Yasal davranış hala etik dışı olabilir</a:t>
            </a:r>
            <a:r>
              <a:rPr lang="en-US" altLang="ja-JP" dirty="0"/>
              <a:t>.</a:t>
            </a:r>
          </a:p>
          <a:p>
            <a:r>
              <a:rPr lang="tr-TR" dirty="0"/>
              <a:t>Kurumsal Etik Konular</a:t>
            </a:r>
            <a:endParaRPr lang="en-US" altLang="ja-JP" dirty="0"/>
          </a:p>
          <a:p>
            <a:pPr lvl="1"/>
            <a:r>
              <a:rPr lang="tr-TR" dirty="0"/>
              <a:t>Etik bazen yasalar tarafından uygulanan davranış kodlarıdır</a:t>
            </a:r>
            <a:r>
              <a:rPr lang="en-US" dirty="0"/>
              <a:t>.</a:t>
            </a:r>
          </a:p>
          <a:p>
            <a:pPr lvl="1"/>
            <a:r>
              <a:rPr lang="tr-TR" dirty="0"/>
              <a:t>Yayınlanmış Etik Kodları Olan Kuruluşlar</a:t>
            </a:r>
            <a:r>
              <a:rPr lang="en-US" dirty="0"/>
              <a:t>:</a:t>
            </a:r>
          </a:p>
          <a:p>
            <a:pPr lvl="2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CyberSecurity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Institute (CSI)</a:t>
            </a:r>
          </a:p>
          <a:p>
            <a:pPr lvl="2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Information Systems Security Association (ISSA)</a:t>
            </a:r>
          </a:p>
          <a:p>
            <a:pPr lvl="2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Association of Information Technology Professionals (AITP)</a:t>
            </a:r>
          </a:p>
          <a:p>
            <a:pPr lvl="2"/>
            <a:endParaRPr lang="en-US" dirty="0"/>
          </a:p>
          <a:p>
            <a:pPr lvl="1"/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tr-TR" sz="1600" dirty="0"/>
              <a:t>Siber Güvenlik Kariyerlerinde Yasal ve Etik Sorunlar</a:t>
            </a:r>
            <a:br>
              <a:rPr lang="en-US" altLang="en-US" dirty="0"/>
            </a:br>
            <a:r>
              <a:rPr lang="tr-TR" dirty="0"/>
              <a:t>Siber Güvenlikte Etik Konular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10356-21CA-491E-829E-FF46A5ED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118" y="1221655"/>
            <a:ext cx="5574882" cy="270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2463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066" y="798944"/>
            <a:ext cx="3469992" cy="3746930"/>
          </a:xfrm>
        </p:spPr>
        <p:txBody>
          <a:bodyPr>
            <a:normAutofit/>
          </a:bodyPr>
          <a:lstStyle/>
          <a:p>
            <a:r>
              <a:rPr lang="tr-TR" dirty="0"/>
              <a:t>Bazı çevrimiçi iş arama motor</a:t>
            </a:r>
            <a:r>
              <a:rPr lang="en-US" dirty="0" err="1"/>
              <a:t>ları</a:t>
            </a:r>
            <a:endParaRPr lang="en-US" altLang="ja-JP" dirty="0"/>
          </a:p>
          <a:p>
            <a:pPr lvl="1"/>
            <a:r>
              <a:rPr lang="en-US" altLang="ja-JP" b="1" dirty="0" err="1">
                <a:solidFill>
                  <a:schemeClr val="accent2">
                    <a:lumMod val="75000"/>
                  </a:schemeClr>
                </a:solidFill>
              </a:rPr>
              <a:t>ITJobMatch</a:t>
            </a:r>
            <a:endParaRPr lang="en-US" altLang="ja-JP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Monster</a:t>
            </a:r>
          </a:p>
          <a:p>
            <a:pPr lvl="1"/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CareerBuilder</a:t>
            </a:r>
          </a:p>
          <a:p>
            <a:r>
              <a:rPr lang="tr-TR" dirty="0"/>
              <a:t>Farklı siber güvenlik işleri</a:t>
            </a:r>
            <a:endParaRPr lang="en-US" altLang="ja-JP" dirty="0"/>
          </a:p>
          <a:p>
            <a:pPr lvl="1"/>
            <a:r>
              <a:rPr lang="tr-TR" dirty="0"/>
              <a:t>Sızma testi / etik hacker</a:t>
            </a:r>
            <a:endParaRPr lang="en-US" dirty="0"/>
          </a:p>
          <a:p>
            <a:pPr lvl="1"/>
            <a:r>
              <a:rPr lang="tr-TR" dirty="0"/>
              <a:t>Güvenlik yöneticisi</a:t>
            </a:r>
            <a:endParaRPr lang="en-US" dirty="0"/>
          </a:p>
          <a:p>
            <a:pPr lvl="1"/>
            <a:r>
              <a:rPr lang="en-US" dirty="0" err="1"/>
              <a:t>Ağ</a:t>
            </a:r>
            <a:r>
              <a:rPr lang="en-US" dirty="0"/>
              <a:t> </a:t>
            </a:r>
            <a:r>
              <a:rPr lang="tr-TR" dirty="0"/>
              <a:t>yöneticisi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tr-TR" dirty="0"/>
              <a:t>yöneticisi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tr-TR" sz="1600" dirty="0"/>
              <a:t>Siber Güvenlik Kariyerlerinde Yasal ve Etik Sorunlar</a:t>
            </a:r>
            <a:br>
              <a:rPr lang="en-US" altLang="en-US" dirty="0"/>
            </a:br>
            <a:r>
              <a:rPr lang="tr-TR" dirty="0"/>
              <a:t>Siber Güvenlik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Kariyer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ECB918-AA4B-4029-A81C-D66A2C130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059" y="888019"/>
            <a:ext cx="5263875" cy="33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6090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5.1 </a:t>
            </a:r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Özeti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4427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B9062-E8A0-EF40-9DBA-9D4F26B3FD57}"/>
              </a:ext>
            </a:extLst>
          </p:cNvPr>
          <p:cNvSpPr txBox="1"/>
          <p:nvPr/>
        </p:nvSpPr>
        <p:spPr>
          <a:xfrm>
            <a:off x="2049654" y="3163200"/>
            <a:ext cx="5044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dirty="0">
                <a:solidFill>
                  <a:schemeClr val="accent5"/>
                </a:solidFill>
              </a:rPr>
              <a:t>Kaynak : Cisco Ağ Akademisi</a:t>
            </a:r>
          </a:p>
          <a:p>
            <a:pPr algn="ctr"/>
            <a:r>
              <a:rPr lang="en-TR" dirty="0">
                <a:solidFill>
                  <a:schemeClr val="accent5"/>
                </a:solidFill>
              </a:rPr>
              <a:t>(</a:t>
            </a:r>
            <a:r>
              <a:rPr lang="en-US" dirty="0">
                <a:hlinkClick r:id="rId2"/>
              </a:rPr>
              <a:t>https://www.netacad.com/portal/teaching</a:t>
            </a:r>
            <a:r>
              <a:rPr lang="en-TR" dirty="0">
                <a:solidFill>
                  <a:schemeClr val="accent5"/>
                </a:solidFill>
              </a:rPr>
              <a:t>) </a:t>
            </a:r>
          </a:p>
          <a:p>
            <a:pPr algn="ctr"/>
            <a:r>
              <a:rPr lang="en-TR" dirty="0">
                <a:solidFill>
                  <a:schemeClr val="accent5"/>
                </a:solidFill>
              </a:rPr>
              <a:t>Kaynak - Çeviri: Ağ Yöneticileri Derneği</a:t>
            </a:r>
          </a:p>
          <a:p>
            <a:pPr algn="ctr"/>
            <a:r>
              <a:rPr lang="en-TR" dirty="0">
                <a:solidFill>
                  <a:schemeClr val="accent5"/>
                </a:solidFill>
              </a:rPr>
              <a:t>(</a:t>
            </a:r>
            <a:r>
              <a:rPr lang="en-US" dirty="0">
                <a:hlinkClick r:id="rId3"/>
              </a:rPr>
              <a:t>http://www.agyoneticileri.org/</a:t>
            </a:r>
            <a:r>
              <a:rPr lang="en-TR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331F9-9671-1D4C-9D06-72F80EE68A4B}"/>
              </a:ext>
            </a:extLst>
          </p:cNvPr>
          <p:cNvSpPr txBox="1"/>
          <p:nvPr/>
        </p:nvSpPr>
        <p:spPr>
          <a:xfrm>
            <a:off x="1943100" y="1059871"/>
            <a:ext cx="5424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dirty="0">
                <a:solidFill>
                  <a:schemeClr val="accent5"/>
                </a:solidFill>
              </a:rPr>
              <a:t>TEŞEKKÜRLER</a:t>
            </a:r>
          </a:p>
          <a:p>
            <a:pPr algn="ctr"/>
            <a:r>
              <a:rPr lang="en-TR" dirty="0">
                <a:solidFill>
                  <a:schemeClr val="accent5"/>
                </a:solidFill>
              </a:rPr>
              <a:t>Arzu KİLİTCİ CALAYIR</a:t>
            </a:r>
          </a:p>
          <a:p>
            <a:pPr algn="ctr"/>
            <a:r>
              <a:rPr lang="en-US" dirty="0">
                <a:hlinkClick r:id="rId4"/>
              </a:rPr>
              <a:t>https://medium.com/@arzukilitcicalayir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02569772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7250</TotalTime>
  <Words>425</Words>
  <Application>Microsoft Macintosh PowerPoint</Application>
  <PresentationFormat>On-screen Show (16:9)</PresentationFormat>
  <Paragraphs>77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CiscoSans ExtraLight</vt:lpstr>
      <vt:lpstr>Wingdings</vt:lpstr>
      <vt:lpstr>Default Theme</vt:lpstr>
      <vt:lpstr>Bölüm 5: Geleceğiniz Siber Güvenlikte mi Olacak?</vt:lpstr>
      <vt:lpstr>PowerPoint Presentation</vt:lpstr>
      <vt:lpstr>Bölüm 5 - Bölümler ve Hedefler</vt:lpstr>
      <vt:lpstr>5.1 Siber Güvenlik Eğitimi ve Kariyer</vt:lpstr>
      <vt:lpstr>Siber Güvenlik Kariyerlerinde Yasal ve Etik Sorunlar Siber Güvenliğin Hukuki Sorunları</vt:lpstr>
      <vt:lpstr>Siber Güvenlik Kariyerlerinde Yasal ve Etik Sorunlar Siber Güvenlikte Etik Konular</vt:lpstr>
      <vt:lpstr>Siber Güvenlik Kariyerlerinde Yasal ve Etik Sorunlar Siber Güvenlikte Kariyer</vt:lpstr>
      <vt:lpstr>5.1 Bölüm Özeti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Arzu Kilitci</cp:lastModifiedBy>
  <cp:revision>285</cp:revision>
  <dcterms:created xsi:type="dcterms:W3CDTF">2016-08-22T22:27:36Z</dcterms:created>
  <dcterms:modified xsi:type="dcterms:W3CDTF">2021-04-07T14:03:15Z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