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3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79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4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671" y="2404534"/>
            <a:ext cx="8147332" cy="1646302"/>
          </a:xfrm>
        </p:spPr>
        <p:txBody>
          <a:bodyPr/>
          <a:lstStyle/>
          <a:p>
            <a:r>
              <a:rPr lang="tr-TR" dirty="0" smtClean="0"/>
              <a:t>Sınıflandırma Algoritmaları Performans Değerlendirmesi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25474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Prof. Dr. A. Egemen YILMAZ</a:t>
            </a:r>
          </a:p>
          <a:p>
            <a:r>
              <a:rPr lang="tr-TR" dirty="0" smtClean="0"/>
              <a:t>Ankara Üniversitesi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Mühendislik Fakültesi Elektrik-Elektronik Mühendisliği Bölümü</a:t>
            </a:r>
          </a:p>
          <a:p>
            <a:r>
              <a:rPr lang="tr-TR" dirty="0"/>
              <a:t>Mühendislik Fakültesi </a:t>
            </a:r>
            <a:r>
              <a:rPr lang="tr-TR" dirty="0" smtClean="0"/>
              <a:t>Yazılım Mühendisliği Bölümü</a:t>
            </a:r>
          </a:p>
          <a:p>
            <a:r>
              <a:rPr lang="tr-TR" dirty="0" smtClean="0"/>
              <a:t>Fen Bilimleri Enstitüsü Disiplinler Arası Yapay Zeka Teknolojileri Ana Bilim Dalı</a:t>
            </a:r>
          </a:p>
          <a:p>
            <a:r>
              <a:rPr lang="tr-TR" dirty="0" smtClean="0"/>
              <a:t>Akıllı Sistemler ve Teknolojiler Uygulama ve Araştırma Merkezi (ASTAM)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96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R.O.C. Eğrisi</a:t>
            </a:r>
            <a:endParaRPr lang="en-US">
              <a:latin typeface="Tahoma" pitchFamily="34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334" y="1262519"/>
            <a:ext cx="8596668" cy="3880773"/>
          </a:xfrm>
        </p:spPr>
        <p:txBody>
          <a:bodyPr/>
          <a:lstStyle/>
          <a:p>
            <a:r>
              <a:rPr lang="tr-TR" sz="2800" dirty="0">
                <a:latin typeface="Tahoma" pitchFamily="34" charset="0"/>
              </a:rPr>
              <a:t>Farklı </a:t>
            </a:r>
            <a:r>
              <a:rPr lang="tr-TR" sz="2800" i="1" dirty="0">
                <a:latin typeface="Tahoma" pitchFamily="34" charset="0"/>
              </a:rPr>
              <a:t>T </a:t>
            </a:r>
            <a:r>
              <a:rPr lang="tr-TR" sz="2800" dirty="0">
                <a:latin typeface="Tahoma" pitchFamily="34" charset="0"/>
              </a:rPr>
              <a:t>değerleri için DPO ve YPO çiftleri hesaplanır. Her bir </a:t>
            </a:r>
            <a:r>
              <a:rPr lang="tr-TR" sz="2800" i="1" dirty="0">
                <a:latin typeface="Tahoma" pitchFamily="34" charset="0"/>
              </a:rPr>
              <a:t>T </a:t>
            </a:r>
            <a:r>
              <a:rPr lang="tr-TR" sz="2800" dirty="0">
                <a:latin typeface="Tahoma" pitchFamily="34" charset="0"/>
              </a:rPr>
              <a:t>değerine, R.O.C. Uzayında bir nokta karşılık gelir.</a:t>
            </a:r>
            <a:r>
              <a:rPr lang="tr-TR" dirty="0" smtClean="0">
                <a:latin typeface="Tahoma" pitchFamily="34" charset="0"/>
              </a:rPr>
              <a:t> </a:t>
            </a:r>
            <a:endParaRPr lang="en-US" dirty="0" smtClean="0">
              <a:latin typeface="Tahoma" pitchFamily="34" charset="0"/>
            </a:endParaRP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581400" y="64087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3581400" y="282733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>
            <a:off x="3505200" y="32083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8229600" y="6332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2971800" y="297973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924800" y="640873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3581400" y="320833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8229600" y="319405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581400" y="2522538"/>
            <a:ext cx="2268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DPO veya Duyarlılık </a:t>
            </a:r>
            <a:endParaRPr lang="en-US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8832850" y="5815014"/>
            <a:ext cx="15616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YPO veya </a:t>
            </a:r>
          </a:p>
          <a:p>
            <a:r>
              <a:rPr lang="tr-TR" dirty="0"/>
              <a:t>(1 – Belirlilik)</a:t>
            </a:r>
            <a:endParaRPr lang="en-US" dirty="0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H="1" flipV="1">
            <a:off x="3657600" y="3284538"/>
            <a:ext cx="381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4052888" y="3284539"/>
            <a:ext cx="1366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chemeClr val="folHlink"/>
                </a:solidFill>
              </a:rPr>
              <a:t>Mükemmel </a:t>
            </a:r>
          </a:p>
          <a:p>
            <a:r>
              <a:rPr lang="tr-TR">
                <a:solidFill>
                  <a:schemeClr val="folHlink"/>
                </a:solidFill>
              </a:rPr>
              <a:t>Algılayıcı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04469" name="Freeform 21"/>
          <p:cNvSpPr>
            <a:spLocks/>
          </p:cNvSpPr>
          <p:nvPr/>
        </p:nvSpPr>
        <p:spPr bwMode="auto">
          <a:xfrm>
            <a:off x="3581400" y="3200400"/>
            <a:ext cx="46482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238" y="1431"/>
              </a:cxn>
              <a:cxn ang="0">
                <a:pos x="567" y="1275"/>
              </a:cxn>
              <a:cxn ang="0">
                <a:pos x="640" y="955"/>
              </a:cxn>
              <a:cxn ang="0">
                <a:pos x="942" y="699"/>
              </a:cxn>
              <a:cxn ang="0">
                <a:pos x="1326" y="608"/>
              </a:cxn>
              <a:cxn ang="0">
                <a:pos x="1847" y="462"/>
              </a:cxn>
              <a:cxn ang="0">
                <a:pos x="2057" y="178"/>
              </a:cxn>
              <a:cxn ang="0">
                <a:pos x="2928" y="0"/>
              </a:cxn>
            </a:cxnLst>
            <a:rect l="0" t="0" r="r" b="b"/>
            <a:pathLst>
              <a:path w="2928" h="2016">
                <a:moveTo>
                  <a:pt x="0" y="2016"/>
                </a:moveTo>
                <a:lnTo>
                  <a:pt x="238" y="1431"/>
                </a:lnTo>
                <a:lnTo>
                  <a:pt x="567" y="1275"/>
                </a:lnTo>
                <a:lnTo>
                  <a:pt x="640" y="955"/>
                </a:lnTo>
                <a:lnTo>
                  <a:pt x="942" y="699"/>
                </a:lnTo>
                <a:lnTo>
                  <a:pt x="1326" y="608"/>
                </a:lnTo>
                <a:lnTo>
                  <a:pt x="1847" y="462"/>
                </a:lnTo>
                <a:lnTo>
                  <a:pt x="2057" y="178"/>
                </a:lnTo>
                <a:lnTo>
                  <a:pt x="2928" y="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3886200" y="5391150"/>
            <a:ext cx="152400" cy="152400"/>
            <a:chOff x="576" y="3984"/>
            <a:chExt cx="96" cy="96"/>
          </a:xfrm>
        </p:grpSpPr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4473" name="Group 25"/>
          <p:cNvGrpSpPr>
            <a:grpSpLocks/>
          </p:cNvGrpSpPr>
          <p:nvPr/>
        </p:nvGrpSpPr>
        <p:grpSpPr bwMode="auto">
          <a:xfrm>
            <a:off x="4419600" y="5153025"/>
            <a:ext cx="152400" cy="152400"/>
            <a:chOff x="576" y="3984"/>
            <a:chExt cx="96" cy="96"/>
          </a:xfrm>
        </p:grpSpPr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4476" name="Group 28"/>
          <p:cNvGrpSpPr>
            <a:grpSpLocks/>
          </p:cNvGrpSpPr>
          <p:nvPr/>
        </p:nvGrpSpPr>
        <p:grpSpPr bwMode="auto">
          <a:xfrm>
            <a:off x="4529138" y="4638675"/>
            <a:ext cx="152400" cy="152400"/>
            <a:chOff x="576" y="3984"/>
            <a:chExt cx="96" cy="96"/>
          </a:xfrm>
        </p:grpSpPr>
        <p:sp>
          <p:nvSpPr>
            <p:cNvPr id="104477" name="Line 29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5014913" y="4229100"/>
            <a:ext cx="152400" cy="152400"/>
            <a:chOff x="576" y="3984"/>
            <a:chExt cx="96" cy="96"/>
          </a:xfrm>
        </p:grpSpPr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4482" name="Group 34"/>
          <p:cNvGrpSpPr>
            <a:grpSpLocks/>
          </p:cNvGrpSpPr>
          <p:nvPr/>
        </p:nvGrpSpPr>
        <p:grpSpPr bwMode="auto">
          <a:xfrm>
            <a:off x="6443663" y="3852863"/>
            <a:ext cx="152400" cy="152400"/>
            <a:chOff x="576" y="3984"/>
            <a:chExt cx="96" cy="96"/>
          </a:xfrm>
        </p:grpSpPr>
        <p:sp>
          <p:nvSpPr>
            <p:cNvPr id="104483" name="Line 35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4485" name="Group 37"/>
          <p:cNvGrpSpPr>
            <a:grpSpLocks/>
          </p:cNvGrpSpPr>
          <p:nvPr/>
        </p:nvGrpSpPr>
        <p:grpSpPr bwMode="auto">
          <a:xfrm>
            <a:off x="6781800" y="3405188"/>
            <a:ext cx="152400" cy="152400"/>
            <a:chOff x="576" y="3984"/>
            <a:chExt cx="96" cy="96"/>
          </a:xfrm>
        </p:grpSpPr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523969" y="4071943"/>
            <a:ext cx="2214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B050"/>
                </a:solidFill>
              </a:rPr>
              <a:t>T</a:t>
            </a:r>
            <a:r>
              <a:rPr lang="tr-TR" baseline="-25000" dirty="0">
                <a:solidFill>
                  <a:srgbClr val="00B050"/>
                </a:solidFill>
              </a:rPr>
              <a:t>1</a:t>
            </a:r>
            <a:r>
              <a:rPr lang="tr-TR" dirty="0">
                <a:solidFill>
                  <a:srgbClr val="00B050"/>
                </a:solidFill>
              </a:rPr>
              <a:t> Değeri İçin (DPO</a:t>
            </a:r>
            <a:r>
              <a:rPr lang="tr-TR" baseline="-25000" dirty="0">
                <a:solidFill>
                  <a:srgbClr val="00B050"/>
                </a:solidFill>
              </a:rPr>
              <a:t>1</a:t>
            </a:r>
            <a:r>
              <a:rPr lang="tr-TR" dirty="0">
                <a:solidFill>
                  <a:srgbClr val="00B050"/>
                </a:solidFill>
              </a:rPr>
              <a:t>, YPO</a:t>
            </a:r>
            <a:r>
              <a:rPr lang="tr-TR" baseline="-25000" dirty="0">
                <a:solidFill>
                  <a:srgbClr val="00B050"/>
                </a:solidFill>
              </a:rPr>
              <a:t>1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3524232" y="4286256"/>
            <a:ext cx="928694" cy="357190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5238745" y="4714885"/>
            <a:ext cx="2214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B050"/>
                </a:solidFill>
              </a:rPr>
              <a:t>T</a:t>
            </a:r>
            <a:r>
              <a:rPr lang="tr-TR" baseline="-25000" dirty="0">
                <a:solidFill>
                  <a:srgbClr val="00B050"/>
                </a:solidFill>
              </a:rPr>
              <a:t>2</a:t>
            </a:r>
            <a:r>
              <a:rPr lang="tr-TR" dirty="0">
                <a:solidFill>
                  <a:srgbClr val="00B050"/>
                </a:solidFill>
              </a:rPr>
              <a:t> Değeri İçin (DPO</a:t>
            </a:r>
            <a:r>
              <a:rPr lang="tr-TR" baseline="-25000" dirty="0">
                <a:solidFill>
                  <a:srgbClr val="00B050"/>
                </a:solidFill>
              </a:rPr>
              <a:t>2</a:t>
            </a:r>
            <a:r>
              <a:rPr lang="tr-TR" dirty="0">
                <a:solidFill>
                  <a:srgbClr val="00B050"/>
                </a:solidFill>
              </a:rPr>
              <a:t>, YPO</a:t>
            </a:r>
            <a:r>
              <a:rPr lang="tr-TR" baseline="-25000" dirty="0">
                <a:solidFill>
                  <a:srgbClr val="00B050"/>
                </a:solidFill>
              </a:rPr>
              <a:t>2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H="1" flipV="1">
            <a:off x="5167306" y="4357694"/>
            <a:ext cx="285752" cy="357190"/>
          </a:xfrm>
          <a:prstGeom prst="line">
            <a:avLst/>
          </a:prstGeom>
          <a:noFill/>
          <a:ln w="9525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R.O.C. Eğrisi</a:t>
            </a:r>
            <a:endParaRPr lang="en-US">
              <a:latin typeface="Tahoma" pitchFamily="34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171" y="1544515"/>
            <a:ext cx="8718831" cy="4302369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ahoma" pitchFamily="34" charset="0"/>
              </a:rPr>
              <a:t>Farklı “karar verici” yöntemleri karşılaştırmanın en adil yolu, R.O.C. eğrilerini incelemektir.</a:t>
            </a:r>
            <a:endParaRPr lang="en-US" sz="2400" dirty="0" smtClean="0">
              <a:latin typeface="Tahoma" pitchFamily="34" charset="0"/>
            </a:endParaRP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5814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V="1">
            <a:off x="3581400" y="2819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 flipV="1">
            <a:off x="82296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971800" y="2971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7924800" y="6400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1.0</a:t>
            </a:r>
            <a:endParaRPr lang="en-US" dirty="0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3581400" y="3200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V="1">
            <a:off x="8229600" y="3186113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3581400" y="2514600"/>
            <a:ext cx="2268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DPO veya Duyarlılık </a:t>
            </a:r>
            <a:endParaRPr lang="en-US"/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8832850" y="5807076"/>
            <a:ext cx="15616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YPO veya </a:t>
            </a:r>
          </a:p>
          <a:p>
            <a:r>
              <a:rPr lang="tr-TR" dirty="0"/>
              <a:t>(1 – Belirlilik)</a:t>
            </a:r>
            <a:endParaRPr lang="en-US" dirty="0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4452926" y="4071942"/>
            <a:ext cx="261942" cy="414342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626315" y="3571876"/>
            <a:ext cx="1514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folHlink"/>
                </a:solidFill>
              </a:rPr>
              <a:t>Karar Verici1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05489" name="Freeform 17"/>
          <p:cNvSpPr>
            <a:spLocks/>
          </p:cNvSpPr>
          <p:nvPr/>
        </p:nvSpPr>
        <p:spPr bwMode="auto">
          <a:xfrm>
            <a:off x="3581400" y="3192463"/>
            <a:ext cx="46482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238" y="1431"/>
              </a:cxn>
              <a:cxn ang="0">
                <a:pos x="567" y="1275"/>
              </a:cxn>
              <a:cxn ang="0">
                <a:pos x="640" y="955"/>
              </a:cxn>
              <a:cxn ang="0">
                <a:pos x="942" y="699"/>
              </a:cxn>
              <a:cxn ang="0">
                <a:pos x="1326" y="608"/>
              </a:cxn>
              <a:cxn ang="0">
                <a:pos x="1847" y="462"/>
              </a:cxn>
              <a:cxn ang="0">
                <a:pos x="2057" y="178"/>
              </a:cxn>
              <a:cxn ang="0">
                <a:pos x="2928" y="0"/>
              </a:cxn>
            </a:cxnLst>
            <a:rect l="0" t="0" r="r" b="b"/>
            <a:pathLst>
              <a:path w="2928" h="2016">
                <a:moveTo>
                  <a:pt x="0" y="2016"/>
                </a:moveTo>
                <a:lnTo>
                  <a:pt x="238" y="1431"/>
                </a:lnTo>
                <a:lnTo>
                  <a:pt x="567" y="1275"/>
                </a:lnTo>
                <a:lnTo>
                  <a:pt x="640" y="955"/>
                </a:lnTo>
                <a:lnTo>
                  <a:pt x="942" y="699"/>
                </a:lnTo>
                <a:lnTo>
                  <a:pt x="1326" y="608"/>
                </a:lnTo>
                <a:lnTo>
                  <a:pt x="1847" y="462"/>
                </a:lnTo>
                <a:lnTo>
                  <a:pt x="2057" y="178"/>
                </a:lnTo>
                <a:lnTo>
                  <a:pt x="2928" y="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05490" name="Group 18"/>
          <p:cNvGrpSpPr>
            <a:grpSpLocks/>
          </p:cNvGrpSpPr>
          <p:nvPr/>
        </p:nvGrpSpPr>
        <p:grpSpPr bwMode="auto">
          <a:xfrm>
            <a:off x="3886200" y="5383213"/>
            <a:ext cx="152400" cy="152400"/>
            <a:chOff x="576" y="3984"/>
            <a:chExt cx="96" cy="96"/>
          </a:xfrm>
        </p:grpSpPr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493" name="Group 21"/>
          <p:cNvGrpSpPr>
            <a:grpSpLocks/>
          </p:cNvGrpSpPr>
          <p:nvPr/>
        </p:nvGrpSpPr>
        <p:grpSpPr bwMode="auto">
          <a:xfrm>
            <a:off x="4419600" y="5145088"/>
            <a:ext cx="152400" cy="152400"/>
            <a:chOff x="576" y="3984"/>
            <a:chExt cx="96" cy="96"/>
          </a:xfrm>
        </p:grpSpPr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496" name="Group 24"/>
          <p:cNvGrpSpPr>
            <a:grpSpLocks/>
          </p:cNvGrpSpPr>
          <p:nvPr/>
        </p:nvGrpSpPr>
        <p:grpSpPr bwMode="auto">
          <a:xfrm>
            <a:off x="4529138" y="4630738"/>
            <a:ext cx="152400" cy="152400"/>
            <a:chOff x="576" y="3984"/>
            <a:chExt cx="96" cy="96"/>
          </a:xfrm>
        </p:grpSpPr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499" name="Group 27"/>
          <p:cNvGrpSpPr>
            <a:grpSpLocks/>
          </p:cNvGrpSpPr>
          <p:nvPr/>
        </p:nvGrpSpPr>
        <p:grpSpPr bwMode="auto">
          <a:xfrm>
            <a:off x="5014913" y="4221163"/>
            <a:ext cx="152400" cy="152400"/>
            <a:chOff x="576" y="3984"/>
            <a:chExt cx="96" cy="96"/>
          </a:xfrm>
        </p:grpSpPr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502" name="Group 30"/>
          <p:cNvGrpSpPr>
            <a:grpSpLocks/>
          </p:cNvGrpSpPr>
          <p:nvPr/>
        </p:nvGrpSpPr>
        <p:grpSpPr bwMode="auto">
          <a:xfrm>
            <a:off x="6443663" y="3844925"/>
            <a:ext cx="152400" cy="152400"/>
            <a:chOff x="576" y="3984"/>
            <a:chExt cx="96" cy="96"/>
          </a:xfrm>
        </p:grpSpPr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6781800" y="3397250"/>
            <a:ext cx="152400" cy="152400"/>
            <a:chOff x="576" y="3984"/>
            <a:chExt cx="96" cy="96"/>
          </a:xfrm>
        </p:grpSpPr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624" y="398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576" y="40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05508" name="Freeform 36"/>
          <p:cNvSpPr>
            <a:spLocks/>
          </p:cNvSpPr>
          <p:nvPr/>
        </p:nvSpPr>
        <p:spPr bwMode="auto">
          <a:xfrm>
            <a:off x="3581400" y="3200400"/>
            <a:ext cx="46482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760" y="1256"/>
              </a:cxn>
              <a:cxn ang="0">
                <a:pos x="984" y="856"/>
              </a:cxn>
              <a:cxn ang="0">
                <a:pos x="1376" y="440"/>
              </a:cxn>
              <a:cxn ang="0">
                <a:pos x="2160" y="288"/>
              </a:cxn>
              <a:cxn ang="0">
                <a:pos x="2928" y="0"/>
              </a:cxn>
            </a:cxnLst>
            <a:rect l="0" t="0" r="r" b="b"/>
            <a:pathLst>
              <a:path w="2928" h="2016">
                <a:moveTo>
                  <a:pt x="0" y="2016"/>
                </a:moveTo>
                <a:lnTo>
                  <a:pt x="760" y="1256"/>
                </a:lnTo>
                <a:lnTo>
                  <a:pt x="984" y="856"/>
                </a:lnTo>
                <a:lnTo>
                  <a:pt x="1376" y="440"/>
                </a:lnTo>
                <a:lnTo>
                  <a:pt x="2160" y="288"/>
                </a:lnTo>
                <a:lnTo>
                  <a:pt x="2928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>
            <a:off x="4191000" y="57150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 flipH="1">
            <a:off x="4191000" y="57150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4749800" y="5156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 flipH="1">
            <a:off x="4749800" y="5156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5092700" y="45466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 flipH="1">
            <a:off x="5092700" y="45466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>
            <a:off x="5740400" y="38608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 flipH="1">
            <a:off x="5740400" y="38608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21" name="Line 49"/>
          <p:cNvSpPr>
            <a:spLocks noChangeShapeType="1"/>
          </p:cNvSpPr>
          <p:nvPr/>
        </p:nvSpPr>
        <p:spPr bwMode="auto">
          <a:xfrm>
            <a:off x="6972300" y="36195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 flipH="1">
            <a:off x="6972300" y="36195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5095868" y="3228996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738678" y="6357958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0.35</a:t>
            </a:r>
            <a:endParaRPr lang="en-US" dirty="0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 flipV="1">
            <a:off x="5238744" y="4500570"/>
            <a:ext cx="657228" cy="147638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5810248" y="4500570"/>
            <a:ext cx="1514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C000"/>
                </a:solidFill>
              </a:rPr>
              <a:t>Karar Verici2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5810248" y="3214686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5456289" y="6357958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0.45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9C3C4-96CD-4026-A353-A7CCCC4F73E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>
                <a:latin typeface="Tahoma" pitchFamily="34" charset="0"/>
              </a:rPr>
              <a:t>Çoklu Sınıflandırma</a:t>
            </a:r>
            <a:endParaRPr lang="en-US" dirty="0">
              <a:latin typeface="Tahoma" pitchFamily="34" charset="0"/>
            </a:endParaRP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1452531" y="2025651"/>
          <a:ext cx="9072627" cy="3354817"/>
        </p:xfrm>
        <a:graphic>
          <a:graphicData uri="http://schemas.openxmlformats.org/drawingml/2006/table">
            <a:tbl>
              <a:tblPr/>
              <a:tblGrid>
                <a:gridCol w="113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9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Sınıf 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Yanlış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Sınıflandırma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tr-TR" b="1" dirty="0"/>
              <a:t>                 Karışıklık (</a:t>
            </a:r>
            <a:r>
              <a:rPr lang="tr-TR" b="1" i="1" dirty="0" err="1"/>
              <a:t>Confusion</a:t>
            </a:r>
            <a:r>
              <a:rPr lang="tr-TR" b="1" dirty="0"/>
              <a:t>) Matrisi</a:t>
            </a:r>
            <a:endParaRPr lang="tr-TR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974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Sonuç</a:t>
            </a:r>
            <a:endParaRPr lang="en-US">
              <a:latin typeface="Tahoma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 dirty="0" smtClean="0">
                <a:latin typeface="Tahoma" pitchFamily="34" charset="0"/>
              </a:rPr>
              <a:t>Karar verici çalışmalarda, önerilen yöntemin (ve varsa alternatiflerinin) R.O.C. eğrileri elde edilmelidir.</a:t>
            </a:r>
          </a:p>
          <a:p>
            <a:r>
              <a:rPr lang="tr-TR" dirty="0" smtClean="0">
                <a:latin typeface="Tahoma" pitchFamily="34" charset="0"/>
              </a:rPr>
              <a:t>Karar verme işleminde “Duyarlılık” ve “Belirlilik” kriterlerinden hangisinin daha kritik olduğuna karar verilmelidir.</a:t>
            </a:r>
          </a:p>
          <a:p>
            <a:r>
              <a:rPr lang="tr-TR" dirty="0" smtClean="0">
                <a:latin typeface="Tahoma" pitchFamily="34" charset="0"/>
              </a:rPr>
              <a:t>Önerilen yöntemin eşik değeri buna göre belirlenmelidir.</a:t>
            </a:r>
            <a:endParaRPr lang="en-US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400" b="1" dirty="0">
                <a:latin typeface="Tahoma" pitchFamily="34" charset="0"/>
              </a:rPr>
              <a:t>Bilimsel Çalışmalarda İstatistiksel Değerlendirme</a:t>
            </a:r>
            <a:endParaRPr lang="en-US" sz="2800" b="1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77334" y="1428736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/>
              <a:t>Diyelim ki çalışmamız esnasında kurduğumuz hipotezin yanlış mı; doğru mu olduğunu değerlendireceğiz.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Örnek 1: Kapıyı çalmadan girmek kötü niyet belirtisi olduğundan; kapıyı çalmadan giren kişi hırsızdır.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Örnek 2: Ailesinin aylık geliri 2000TL’den az olan, ebeveyninden en az birini kaybetmiş bir ergen suça meyilli olur.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Örnek 3: Hastada X, Y, Z </a:t>
            </a:r>
            <a:r>
              <a:rPr lang="tr-TR" sz="2400" dirty="0" err="1"/>
              <a:t>vital</a:t>
            </a:r>
            <a:r>
              <a:rPr lang="tr-TR" sz="2400" dirty="0"/>
              <a:t> bulgularının olması/görülmesi, H sendromuna işaret eder.</a:t>
            </a:r>
          </a:p>
          <a:p>
            <a:endParaRPr lang="tr-TR" sz="2400" dirty="0"/>
          </a:p>
          <a:p>
            <a:r>
              <a:rPr lang="tr-TR" sz="2400" dirty="0"/>
              <a:t>Özetle: Tespit (</a:t>
            </a:r>
            <a:r>
              <a:rPr lang="tr-TR" sz="2400" i="1" dirty="0" err="1"/>
              <a:t>Detection</a:t>
            </a:r>
            <a:r>
              <a:rPr lang="tr-TR" sz="2400" dirty="0"/>
              <a:t>), Anomali Çıkarımı, İkili Sınıflandırma (</a:t>
            </a:r>
            <a:r>
              <a:rPr lang="tr-TR" sz="2400" i="1" dirty="0" err="1"/>
              <a:t>Binary</a:t>
            </a:r>
            <a:r>
              <a:rPr lang="tr-TR" sz="2400" i="1" dirty="0"/>
              <a:t> </a:t>
            </a:r>
            <a:r>
              <a:rPr lang="tr-TR" sz="2400" i="1" dirty="0" err="1"/>
              <a:t>Classification</a:t>
            </a:r>
            <a:r>
              <a:rPr lang="tr-TR" sz="2400" dirty="0"/>
              <a:t>) yaptığımız tüm çalışmalarımızda</a:t>
            </a:r>
            <a:endParaRPr lang="en-US" sz="2400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>
                <a:latin typeface="Tahoma" pitchFamily="34" charset="0"/>
              </a:rPr>
              <a:t>“Karar Verici” Girdi-Çıktı İlişkileri</a:t>
            </a:r>
            <a:endParaRPr lang="en-US" dirty="0">
              <a:latin typeface="Tahoma" pitchFamily="34" charset="0"/>
            </a:endParaRPr>
          </a:p>
        </p:txBody>
      </p:sp>
      <p:graphicFrame>
        <p:nvGraphicFramePr>
          <p:cNvPr id="983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79537"/>
              </p:ext>
            </p:extLst>
          </p:nvPr>
        </p:nvGraphicFramePr>
        <p:xfrm>
          <a:off x="1485900" y="2025650"/>
          <a:ext cx="7848600" cy="460889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Var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Yok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Algı Var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Pozitif (DP)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detection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veya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hit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Pozitif (YP)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false alarm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veya </a:t>
                      </a: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Type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Algı Yok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Negatif (YN)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missed detection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miss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veya</a:t>
                      </a:r>
                      <a:r>
                        <a:rPr kumimoji="0" lang="tr-T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Type II error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Negatif (DN)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correct</a:t>
                      </a:r>
                      <a:r>
                        <a:rPr kumimoji="0" lang="tr-TR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tr-TR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rejection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47" name="Rectangle 4"/>
          <p:cNvSpPr>
            <a:spLocks noChangeArrowheads="1"/>
          </p:cNvSpPr>
          <p:nvPr/>
        </p:nvSpPr>
        <p:spPr bwMode="auto">
          <a:xfrm>
            <a:off x="1676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tr-TR" b="1" dirty="0"/>
              <a:t>                 Durumsallık (</a:t>
            </a:r>
            <a:r>
              <a:rPr lang="tr-TR" b="1" i="1" dirty="0" err="1"/>
              <a:t>Contingency</a:t>
            </a:r>
            <a:r>
              <a:rPr lang="tr-TR" b="1" dirty="0"/>
              <a:t>) Matrisi</a:t>
            </a:r>
            <a:endParaRPr lang="tr-TR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52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>
                <a:latin typeface="Tahoma" pitchFamily="34" charset="0"/>
              </a:rPr>
              <a:t>“Karar Verici” Çalışma Prensibi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2">
              <a:buFont typeface="Wingdings" pitchFamily="2" charset="2"/>
              <a:buNone/>
            </a:pPr>
            <a:r>
              <a:rPr lang="tr-TR" sz="2800" dirty="0">
                <a:latin typeface="Tahoma" pitchFamily="34" charset="0"/>
              </a:rPr>
              <a:t>Ölçüm yap</a:t>
            </a:r>
          </a:p>
          <a:p>
            <a:pPr lvl="2">
              <a:buFont typeface="Wingdings" pitchFamily="2" charset="2"/>
              <a:buNone/>
            </a:pPr>
            <a:r>
              <a:rPr lang="tr-TR" sz="2800" dirty="0">
                <a:latin typeface="Tahoma" pitchFamily="34" charset="0"/>
              </a:rPr>
              <a:t>Ölçümden bir sinyal oluştur</a:t>
            </a:r>
          </a:p>
          <a:p>
            <a:pPr lvl="2">
              <a:buFont typeface="Wingdings" pitchFamily="2" charset="2"/>
              <a:buNone/>
            </a:pPr>
            <a:r>
              <a:rPr lang="tr-TR" sz="2800" dirty="0">
                <a:latin typeface="Tahoma" pitchFamily="34" charset="0"/>
              </a:rPr>
              <a:t>Sinyal gücünü (</a:t>
            </a:r>
            <a:r>
              <a:rPr lang="tr-TR" sz="2800" i="1" dirty="0">
                <a:latin typeface="Tahoma" pitchFamily="34" charset="0"/>
              </a:rPr>
              <a:t>S</a:t>
            </a:r>
            <a:r>
              <a:rPr lang="tr-TR" sz="2800" dirty="0">
                <a:latin typeface="Tahoma" pitchFamily="34" charset="0"/>
              </a:rPr>
              <a:t>) bir eşik seviyesi (</a:t>
            </a:r>
            <a:r>
              <a:rPr lang="tr-TR" sz="2800" i="1" dirty="0">
                <a:latin typeface="Tahoma" pitchFamily="34" charset="0"/>
              </a:rPr>
              <a:t>T</a:t>
            </a:r>
            <a:r>
              <a:rPr lang="tr-TR" sz="2800" dirty="0">
                <a:latin typeface="Tahoma" pitchFamily="34" charset="0"/>
              </a:rPr>
              <a:t>) ile karşılaştır</a:t>
            </a:r>
          </a:p>
          <a:p>
            <a:pPr lvl="2">
              <a:buFont typeface="Wingdings" pitchFamily="2" charset="2"/>
              <a:buNone/>
            </a:pPr>
            <a:r>
              <a:rPr lang="tr-TR" sz="2800" dirty="0">
                <a:latin typeface="Tahoma" pitchFamily="34" charset="0"/>
              </a:rPr>
              <a:t>Eğer </a:t>
            </a:r>
            <a:r>
              <a:rPr lang="tr-TR" sz="2800" i="1" dirty="0">
                <a:latin typeface="Tahoma" pitchFamily="34" charset="0"/>
              </a:rPr>
              <a:t>S</a:t>
            </a:r>
            <a:r>
              <a:rPr lang="tr-TR" sz="2800" dirty="0">
                <a:latin typeface="Tahoma" pitchFamily="34" charset="0"/>
              </a:rPr>
              <a:t> &gt; </a:t>
            </a:r>
            <a:r>
              <a:rPr lang="tr-TR" sz="2800" i="1" dirty="0">
                <a:latin typeface="Tahoma" pitchFamily="34" charset="0"/>
              </a:rPr>
              <a:t>T</a:t>
            </a:r>
            <a:r>
              <a:rPr lang="tr-TR" sz="2800" dirty="0">
                <a:latin typeface="Tahoma" pitchFamily="34" charset="0"/>
              </a:rPr>
              <a:t> ise “Algı Var”</a:t>
            </a:r>
          </a:p>
          <a:p>
            <a:pPr lvl="2">
              <a:buFont typeface="Wingdings" pitchFamily="2" charset="2"/>
              <a:buNone/>
            </a:pPr>
            <a:r>
              <a:rPr lang="tr-TR" sz="2800" dirty="0">
                <a:latin typeface="Tahoma" pitchFamily="34" charset="0"/>
              </a:rPr>
              <a:t>Aksi Takdirde “Algı Yok”</a:t>
            </a:r>
          </a:p>
          <a:p>
            <a:endParaRPr lang="tr-TR" sz="2800" dirty="0">
              <a:latin typeface="Tahoma" pitchFamily="34" charset="0"/>
            </a:endParaRPr>
          </a:p>
          <a:p>
            <a:r>
              <a:rPr lang="tr-TR" dirty="0" smtClean="0">
                <a:latin typeface="Tahoma" pitchFamily="34" charset="0"/>
              </a:rPr>
              <a:t>Kritik Husus: </a:t>
            </a:r>
            <a:r>
              <a:rPr lang="tr-TR" i="1" dirty="0" smtClean="0">
                <a:latin typeface="Tahoma" pitchFamily="34" charset="0"/>
              </a:rPr>
              <a:t>T</a:t>
            </a:r>
            <a:r>
              <a:rPr lang="tr-TR" dirty="0" smtClean="0">
                <a:latin typeface="Tahoma" pitchFamily="34" charset="0"/>
              </a:rPr>
              <a:t> değerinin belirlenmesi</a:t>
            </a:r>
            <a:endParaRPr lang="en-US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>
                <a:latin typeface="Tahoma" pitchFamily="34" charset="0"/>
              </a:rPr>
              <a:t>“Karar Verici” Performansı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1" y="4580868"/>
            <a:ext cx="9091613" cy="1909738"/>
          </a:xfrm>
        </p:spPr>
        <p:txBody>
          <a:bodyPr/>
          <a:lstStyle/>
          <a:p>
            <a:endParaRPr lang="tr-TR" dirty="0" smtClean="0">
              <a:latin typeface="Tahoma" pitchFamily="34" charset="0"/>
            </a:endParaRPr>
          </a:p>
          <a:p>
            <a:r>
              <a:rPr lang="tr-TR" dirty="0" smtClean="0">
                <a:latin typeface="Tahoma" pitchFamily="34" charset="0"/>
              </a:rPr>
              <a:t>Aşırı Düşük </a:t>
            </a:r>
            <a:r>
              <a:rPr lang="tr-TR" i="1" dirty="0" smtClean="0">
                <a:latin typeface="Tahoma" pitchFamily="34" charset="0"/>
              </a:rPr>
              <a:t>T </a:t>
            </a:r>
            <a:r>
              <a:rPr lang="tr-TR" dirty="0" smtClean="0">
                <a:latin typeface="Tahoma" pitchFamily="34" charset="0"/>
              </a:rPr>
              <a:t>değeri: Yüksek “YP” oranı</a:t>
            </a:r>
          </a:p>
          <a:p>
            <a:r>
              <a:rPr lang="tr-TR" dirty="0" smtClean="0">
                <a:latin typeface="Tahoma" pitchFamily="34" charset="0"/>
              </a:rPr>
              <a:t>Aşırı Yüksek </a:t>
            </a:r>
            <a:r>
              <a:rPr lang="tr-TR" i="1" dirty="0" smtClean="0">
                <a:latin typeface="Tahoma" pitchFamily="34" charset="0"/>
              </a:rPr>
              <a:t>T</a:t>
            </a:r>
            <a:r>
              <a:rPr lang="tr-TR" dirty="0" smtClean="0">
                <a:latin typeface="Tahoma" pitchFamily="34" charset="0"/>
              </a:rPr>
              <a:t> değeri: Yüksek “YN” oranı</a:t>
            </a:r>
          </a:p>
          <a:p>
            <a:r>
              <a:rPr lang="tr-TR" b="1" dirty="0" smtClean="0">
                <a:latin typeface="Tahoma" pitchFamily="34" charset="0"/>
              </a:rPr>
              <a:t>Problemin Zorluğu:</a:t>
            </a:r>
            <a:r>
              <a:rPr lang="tr-TR" dirty="0" smtClean="0">
                <a:latin typeface="Tahoma" pitchFamily="34" charset="0"/>
              </a:rPr>
              <a:t> YP ve </a:t>
            </a:r>
            <a:r>
              <a:rPr lang="tr-TR" dirty="0" err="1" smtClean="0">
                <a:latin typeface="Tahoma" pitchFamily="34" charset="0"/>
              </a:rPr>
              <a:t>YN’yi</a:t>
            </a:r>
            <a:r>
              <a:rPr lang="tr-TR" dirty="0" smtClean="0">
                <a:latin typeface="Tahoma" pitchFamily="34" charset="0"/>
              </a:rPr>
              <a:t> aynı anda düşürmek mümkün değil!...</a:t>
            </a:r>
            <a:endParaRPr lang="en-US" dirty="0" smtClean="0">
              <a:latin typeface="Tahoma" pitchFamily="34" charset="0"/>
            </a:endParaRPr>
          </a:p>
        </p:txBody>
      </p:sp>
      <p:graphicFrame>
        <p:nvGraphicFramePr>
          <p:cNvPr id="100381" name="Group 29"/>
          <p:cNvGraphicFramePr>
            <a:graphicFrameLocks noGrp="1"/>
          </p:cNvGraphicFramePr>
          <p:nvPr/>
        </p:nvGraphicFramePr>
        <p:xfrm>
          <a:off x="1452530" y="1600201"/>
          <a:ext cx="9063070" cy="2801303"/>
        </p:xfrm>
        <a:graphic>
          <a:graphicData uri="http://schemas.openxmlformats.org/drawingml/2006/table">
            <a:tbl>
              <a:tblPr/>
              <a:tblGrid>
                <a:gridCol w="342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Var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Yok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Olayın Gerçekleştiğine Dair Karar Var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Pozitif (DP)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Pozitif (YP)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Olayın Gerçekleştiğine Dair Karar Yok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(ya da Olayın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GerçekleşMEdiğine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Dair Karar Var)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Negatif (YN)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Negatif (DN)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13" y="114458"/>
            <a:ext cx="9348408" cy="1320800"/>
          </a:xfrm>
        </p:spPr>
        <p:txBody>
          <a:bodyPr/>
          <a:lstStyle/>
          <a:p>
            <a:r>
              <a:rPr lang="tr-TR" dirty="0" smtClean="0">
                <a:latin typeface="Tahoma" pitchFamily="34" charset="0"/>
              </a:rPr>
              <a:t>Algılayıcı/Sınıflandırıcı </a:t>
            </a:r>
            <a:r>
              <a:rPr lang="tr-TR" dirty="0">
                <a:latin typeface="Tahoma" pitchFamily="34" charset="0"/>
              </a:rPr>
              <a:t>Performans Ölçütleri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316" y="2946593"/>
            <a:ext cx="10183584" cy="3813436"/>
          </a:xfrm>
        </p:spPr>
        <p:txBody>
          <a:bodyPr>
            <a:normAutofit fontScale="92500" lnSpcReduction="10000"/>
          </a:bodyPr>
          <a:lstStyle/>
          <a:p>
            <a:r>
              <a:rPr lang="tr-TR" sz="2100" dirty="0" smtClean="0">
                <a:latin typeface="Tahoma" pitchFamily="34" charset="0"/>
              </a:rPr>
              <a:t>Doğruluk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Accuracy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				ACC = (DP + DN) / (P + N)</a:t>
            </a:r>
          </a:p>
          <a:p>
            <a:r>
              <a:rPr lang="tr-TR" sz="2100" dirty="0" smtClean="0">
                <a:latin typeface="Tahoma" pitchFamily="34" charset="0"/>
              </a:rPr>
              <a:t>Doğru Pozitif Oranı veya Duyarlılık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True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Positive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 Rate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veya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Sensitivity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veya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Recall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				DPO = DP / P = DP / DP + YN</a:t>
            </a:r>
          </a:p>
          <a:p>
            <a:r>
              <a:rPr lang="tr-TR" sz="2100" dirty="0" smtClean="0">
                <a:latin typeface="Tahoma" pitchFamily="34" charset="0"/>
              </a:rPr>
              <a:t>Doğru Negatif Oranı veya Belirlilik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True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Negative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 Rate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veya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Specificity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							DNO = DN / N = DN / YP + DN</a:t>
            </a:r>
          </a:p>
          <a:p>
            <a:r>
              <a:rPr lang="tr-TR" sz="2100" dirty="0" smtClean="0">
                <a:latin typeface="Tahoma" pitchFamily="34" charset="0"/>
              </a:rPr>
              <a:t>Kesinlik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Precision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				K = DP / DP + YP</a:t>
            </a:r>
          </a:p>
          <a:p>
            <a:r>
              <a:rPr lang="tr-TR" sz="2100" dirty="0" smtClean="0">
                <a:latin typeface="Tahoma" pitchFamily="34" charset="0"/>
              </a:rPr>
              <a:t>F-Ölçütü </a:t>
            </a:r>
            <a:r>
              <a:rPr lang="tr-TR" sz="2100" dirty="0" smtClean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tr-TR" sz="2100" i="1" dirty="0" smtClean="0">
                <a:solidFill>
                  <a:srgbClr val="FF0000"/>
                </a:solidFill>
                <a:latin typeface="Tahoma" pitchFamily="34" charset="0"/>
              </a:rPr>
              <a:t>F-</a:t>
            </a:r>
            <a:r>
              <a:rPr lang="tr-TR" sz="2100" i="1" dirty="0" err="1" smtClean="0">
                <a:solidFill>
                  <a:srgbClr val="FF0000"/>
                </a:solidFill>
                <a:latin typeface="Tahoma" pitchFamily="34" charset="0"/>
              </a:rPr>
              <a:t>Measure</a:t>
            </a:r>
            <a:r>
              <a:rPr lang="tr-TR" sz="21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  			2 x K x DPO / (K + DPO)</a:t>
            </a:r>
          </a:p>
          <a:p>
            <a:r>
              <a:rPr lang="tr-TR" sz="2100" dirty="0" smtClean="0">
                <a:latin typeface="Tahoma" pitchFamily="34" charset="0"/>
              </a:rPr>
              <a:t>Yanlış Pozitif Oranı 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False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tr-TR" sz="2100" i="1" dirty="0" err="1" smtClean="0">
                <a:solidFill>
                  <a:srgbClr val="FF3300"/>
                </a:solidFill>
                <a:latin typeface="Tahoma" pitchFamily="34" charset="0"/>
              </a:rPr>
              <a:t>Positive</a:t>
            </a:r>
            <a:r>
              <a:rPr lang="tr-TR" sz="2100" i="1" dirty="0" smtClean="0">
                <a:solidFill>
                  <a:srgbClr val="FF3300"/>
                </a:solidFill>
                <a:latin typeface="Tahoma" pitchFamily="34" charset="0"/>
              </a:rPr>
              <a:t> Rate</a:t>
            </a:r>
            <a:r>
              <a:rPr lang="tr-TR" sz="2100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sz="2100" dirty="0" smtClean="0">
                <a:latin typeface="Tahoma" pitchFamily="34" charset="0"/>
              </a:rPr>
              <a:t>:	</a:t>
            </a:r>
          </a:p>
          <a:p>
            <a:pPr>
              <a:buFont typeface="Wingdings" pitchFamily="2" charset="2"/>
              <a:buNone/>
            </a:pPr>
            <a:r>
              <a:rPr lang="tr-TR" sz="2100" dirty="0" smtClean="0">
                <a:latin typeface="Tahoma" pitchFamily="34" charset="0"/>
              </a:rPr>
              <a:t>				YPO = YP / N = YP / YP + DN = 1 - DNO</a:t>
            </a:r>
          </a:p>
          <a:p>
            <a:pPr>
              <a:buFont typeface="Wingdings" pitchFamily="2" charset="2"/>
              <a:buNone/>
            </a:pPr>
            <a:r>
              <a:rPr lang="tr-TR" sz="2100" dirty="0" smtClean="0">
                <a:latin typeface="Tahoma" pitchFamily="34" charset="0"/>
              </a:rPr>
              <a:t>				DNO = 1 - YPO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Tahoma" pitchFamily="34" charset="0"/>
            </a:endParaRPr>
          </a:p>
        </p:txBody>
      </p:sp>
      <p:graphicFrame>
        <p:nvGraphicFramePr>
          <p:cNvPr id="1014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72182"/>
              </p:ext>
            </p:extLst>
          </p:nvPr>
        </p:nvGraphicFramePr>
        <p:xfrm>
          <a:off x="1062685" y="774858"/>
          <a:ext cx="9358378" cy="2070292"/>
        </p:xfrm>
        <a:graphic>
          <a:graphicData uri="http://schemas.openxmlformats.org/drawingml/2006/table">
            <a:tbl>
              <a:tblPr/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Var 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 Yok (N)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Olayın Gerçekleştiğine Dair Karar Var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Pozitif (DP)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Pozitif (YP)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Olayın Gerçekleştiğine Dair Karar Yok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(ya da Olayın </a:t>
                      </a:r>
                      <a:r>
                        <a:rPr kumimoji="0" lang="tr-T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GerçekleşMEdiğine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Dair Karar Var)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Yanlış Negatif (YN)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Doğru Negatif (DN)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DP + YN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YP + DN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R.O.C. Uzayı</a:t>
            </a:r>
            <a:endParaRPr lang="en-US">
              <a:latin typeface="Tahoma" pitchFamily="34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1488" y="1412777"/>
            <a:ext cx="9091613" cy="4684713"/>
          </a:xfrm>
        </p:spPr>
        <p:txBody>
          <a:bodyPr/>
          <a:lstStyle/>
          <a:p>
            <a:r>
              <a:rPr lang="tr-TR" b="1" i="1" dirty="0" err="1" smtClean="0">
                <a:solidFill>
                  <a:srgbClr val="FF3300"/>
                </a:solidFill>
                <a:latin typeface="Tahoma" pitchFamily="34" charset="0"/>
              </a:rPr>
              <a:t>Receiver</a:t>
            </a:r>
            <a:r>
              <a:rPr lang="tr-TR" b="1" i="1" dirty="0" smtClean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tr-TR" b="1" i="1" dirty="0" err="1" smtClean="0">
                <a:solidFill>
                  <a:srgbClr val="FF3300"/>
                </a:solidFill>
                <a:latin typeface="Tahoma" pitchFamily="34" charset="0"/>
              </a:rPr>
              <a:t>Operating</a:t>
            </a:r>
            <a:r>
              <a:rPr lang="tr-TR" b="1" i="1" dirty="0" smtClean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tr-TR" b="1" i="1" dirty="0" err="1" smtClean="0">
                <a:solidFill>
                  <a:srgbClr val="FF3300"/>
                </a:solidFill>
                <a:latin typeface="Tahoma" pitchFamily="34" charset="0"/>
              </a:rPr>
              <a:t>Characteristic</a:t>
            </a:r>
            <a:r>
              <a:rPr lang="tr-TR" b="1" i="1" dirty="0" smtClean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tr-TR" b="1" dirty="0" smtClean="0">
                <a:latin typeface="Tahoma" pitchFamily="34" charset="0"/>
              </a:rPr>
              <a:t>Uzayı:</a:t>
            </a:r>
            <a:r>
              <a:rPr lang="tr-TR" dirty="0" smtClean="0">
                <a:latin typeface="Tahoma" pitchFamily="34" charset="0"/>
              </a:rPr>
              <a:t> DPO – YPO </a:t>
            </a:r>
            <a:r>
              <a:rPr lang="tr-TR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i="1" dirty="0" smtClean="0">
                <a:solidFill>
                  <a:srgbClr val="FF3300"/>
                </a:solidFill>
                <a:latin typeface="Tahoma" pitchFamily="34" charset="0"/>
              </a:rPr>
              <a:t>TPR vs. FPR</a:t>
            </a:r>
            <a:r>
              <a:rPr lang="tr-TR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dirty="0" smtClean="0">
                <a:latin typeface="Tahoma" pitchFamily="34" charset="0"/>
              </a:rPr>
              <a:t> değişimini incelemek için</a:t>
            </a:r>
            <a:endParaRPr lang="en-US" dirty="0" smtClean="0">
              <a:latin typeface="Tahoma" pitchFamily="34" charset="0"/>
            </a:endParaRP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3581400" y="6477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3581400" y="2895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35052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H="1" flipV="1">
            <a:off x="8229600" y="640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971800" y="3048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924800" y="6477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3581400" y="3276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V="1">
            <a:off x="8229600" y="3262313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V="1">
            <a:off x="3581400" y="3276600"/>
            <a:ext cx="464820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3581400" y="2590800"/>
            <a:ext cx="2268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DPO veya Duyarlılık </a:t>
            </a:r>
            <a:endParaRPr 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8832850" y="5883276"/>
            <a:ext cx="15616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YPO veya </a:t>
            </a:r>
          </a:p>
          <a:p>
            <a:r>
              <a:rPr lang="tr-TR" dirty="0"/>
              <a:t>(1 – Belirlilik)</a:t>
            </a:r>
            <a:endParaRPr lang="en-US" dirty="0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 flipH="1" flipV="1">
            <a:off x="3657600" y="3352800"/>
            <a:ext cx="381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052888" y="3352801"/>
            <a:ext cx="1366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chemeClr val="folHlink"/>
                </a:solidFill>
              </a:rPr>
              <a:t>Mükemmel </a:t>
            </a:r>
          </a:p>
          <a:p>
            <a:r>
              <a:rPr lang="tr-TR">
                <a:solidFill>
                  <a:schemeClr val="folHlink"/>
                </a:solidFill>
              </a:rPr>
              <a:t>Algılayıcı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H="1" flipV="1">
            <a:off x="5105400" y="48006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 flipV="1">
            <a:off x="5562600" y="5257800"/>
            <a:ext cx="304800" cy="304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4038601" y="4343400"/>
            <a:ext cx="1663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FF00"/>
                </a:solidFill>
              </a:rPr>
              <a:t>İyi Performans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5548313" y="5562600"/>
            <a:ext cx="1893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3300"/>
                </a:solidFill>
              </a:rPr>
              <a:t>Kötü Performans</a:t>
            </a:r>
            <a:endParaRPr 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R.O.C. Uzayı</a:t>
            </a:r>
            <a:endParaRPr lang="en-US">
              <a:latin typeface="Tahoma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 dirty="0" smtClean="0">
                <a:latin typeface="Tahoma" pitchFamily="34" charset="0"/>
              </a:rPr>
              <a:t>Alternatif Gösterim: DPO – DNO </a:t>
            </a:r>
            <a:r>
              <a:rPr lang="tr-TR" dirty="0" smtClean="0">
                <a:solidFill>
                  <a:srgbClr val="FF3300"/>
                </a:solidFill>
                <a:latin typeface="Tahoma" pitchFamily="34" charset="0"/>
              </a:rPr>
              <a:t>(</a:t>
            </a:r>
            <a:r>
              <a:rPr lang="tr-TR" i="1" dirty="0" smtClean="0">
                <a:solidFill>
                  <a:srgbClr val="FF3300"/>
                </a:solidFill>
                <a:latin typeface="Tahoma" pitchFamily="34" charset="0"/>
              </a:rPr>
              <a:t>TPR vs. TNR</a:t>
            </a:r>
            <a:r>
              <a:rPr lang="tr-TR" dirty="0" smtClean="0">
                <a:solidFill>
                  <a:srgbClr val="FF3300"/>
                </a:solidFill>
                <a:latin typeface="Tahoma" pitchFamily="34" charset="0"/>
              </a:rPr>
              <a:t>)</a:t>
            </a:r>
            <a:r>
              <a:rPr lang="tr-TR" dirty="0" smtClean="0">
                <a:latin typeface="Tahoma" pitchFamily="34" charset="0"/>
              </a:rPr>
              <a:t> değişimi </a:t>
            </a:r>
            <a:endParaRPr lang="en-US" dirty="0" smtClean="0">
              <a:latin typeface="Tahoma" pitchFamily="34" charset="0"/>
            </a:endParaRP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5814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 flipV="1">
            <a:off x="3581400" y="2819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H="1"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H="1" flipV="1">
            <a:off x="82296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2971800" y="2971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924800" y="6400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1.0</a:t>
            </a:r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3581400" y="3200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8229600" y="3186113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581400" y="3200400"/>
            <a:ext cx="464820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581400" y="2514600"/>
            <a:ext cx="2268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DPO veya Duyarlılık </a:t>
            </a:r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8832850" y="5807076"/>
            <a:ext cx="1242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/>
              <a:t>DNO veya </a:t>
            </a:r>
          </a:p>
          <a:p>
            <a:r>
              <a:rPr lang="tr-TR" dirty="0"/>
              <a:t>Belirlilik</a:t>
            </a:r>
            <a:endParaRPr lang="en-US" dirty="0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7848600" y="3200400"/>
            <a:ext cx="3810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6248400" y="3200401"/>
            <a:ext cx="1366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chemeClr val="folHlink"/>
                </a:solidFill>
              </a:rPr>
              <a:t>Mükemmel </a:t>
            </a:r>
          </a:p>
          <a:p>
            <a:r>
              <a:rPr lang="tr-TR">
                <a:solidFill>
                  <a:schemeClr val="folHlink"/>
                </a:solidFill>
              </a:rPr>
              <a:t>Algılayıcı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172200" y="45720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V="1">
            <a:off x="5715000" y="5029200"/>
            <a:ext cx="304800" cy="304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791201" y="4191000"/>
            <a:ext cx="1663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FF00"/>
                </a:solidFill>
              </a:rPr>
              <a:t>İyi Performans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4191000" y="5334000"/>
            <a:ext cx="1893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3300"/>
                </a:solidFill>
              </a:rPr>
              <a:t>Kötü Performans</a:t>
            </a:r>
            <a:endParaRPr 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>
                <a:latin typeface="Tahoma" pitchFamily="34" charset="0"/>
              </a:rPr>
              <a:t>R.O.C. Eğrisi</a:t>
            </a:r>
            <a:endParaRPr lang="en-US">
              <a:latin typeface="Tahoma" pitchFamily="34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 dirty="0" smtClean="0">
                <a:latin typeface="Tahoma" pitchFamily="34" charset="0"/>
              </a:rPr>
              <a:t>Bir “karar verici” tasarlarken, ideal eşik değerini (</a:t>
            </a:r>
            <a:r>
              <a:rPr lang="tr-TR" i="1" dirty="0" smtClean="0">
                <a:latin typeface="Tahoma" pitchFamily="34" charset="0"/>
              </a:rPr>
              <a:t>T</a:t>
            </a:r>
            <a:r>
              <a:rPr lang="tr-TR" dirty="0" smtClean="0">
                <a:latin typeface="Tahoma" pitchFamily="34" charset="0"/>
              </a:rPr>
              <a:t>) belirlemek için</a:t>
            </a:r>
          </a:p>
          <a:p>
            <a:r>
              <a:rPr lang="tr-TR" dirty="0" smtClean="0">
                <a:latin typeface="Tahoma" pitchFamily="34" charset="0"/>
              </a:rPr>
              <a:t>Farklı “karar verici” performanslarını karşılaştırmak için</a:t>
            </a:r>
            <a:endParaRPr lang="en-US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3220</TotalTime>
  <Words>674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Trebuchet MS</vt:lpstr>
      <vt:lpstr>Wingdings</vt:lpstr>
      <vt:lpstr>Wingdings 3</vt:lpstr>
      <vt:lpstr>Facet</vt:lpstr>
      <vt:lpstr>Sınıflandırma Algoritmaları Performans Değerlendirmesi</vt:lpstr>
      <vt:lpstr>Bilimsel Çalışmalarda İstatistiksel Değerlendirme</vt:lpstr>
      <vt:lpstr>“Karar Verici” Girdi-Çıktı İlişkileri</vt:lpstr>
      <vt:lpstr>“Karar Verici” Çalışma Prensibi</vt:lpstr>
      <vt:lpstr>“Karar Verici” Performansı</vt:lpstr>
      <vt:lpstr>Algılayıcı/Sınıflandırıcı Performans Ölçütleri</vt:lpstr>
      <vt:lpstr>R.O.C. Uzayı</vt:lpstr>
      <vt:lpstr>R.O.C. Uzayı</vt:lpstr>
      <vt:lpstr>R.O.C. Eğrisi</vt:lpstr>
      <vt:lpstr>R.O.C. Eğrisi</vt:lpstr>
      <vt:lpstr>R.O.C. Eğrisi</vt:lpstr>
      <vt:lpstr>Çoklu Sınıflandırma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Zeka:  Nedir, Ne Değildir?</dc:title>
  <dc:creator>Hp</dc:creator>
  <cp:lastModifiedBy>Hp</cp:lastModifiedBy>
  <cp:revision>186</cp:revision>
  <dcterms:created xsi:type="dcterms:W3CDTF">2021-02-11T19:01:25Z</dcterms:created>
  <dcterms:modified xsi:type="dcterms:W3CDTF">2022-02-22T13:22:52Z</dcterms:modified>
</cp:coreProperties>
</file>