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325" r:id="rId3"/>
    <p:sldId id="326" r:id="rId4"/>
    <p:sldId id="327" r:id="rId5"/>
    <p:sldId id="328" r:id="rId6"/>
    <p:sldId id="329" r:id="rId7"/>
    <p:sldId id="330" r:id="rId8"/>
    <p:sldId id="332" r:id="rId9"/>
    <p:sldId id="333" r:id="rId10"/>
    <p:sldId id="334" r:id="rId11"/>
    <p:sldId id="335" r:id="rId12"/>
    <p:sldId id="337" r:id="rId13"/>
    <p:sldId id="338" r:id="rId14"/>
    <p:sldId id="339" r:id="rId15"/>
    <p:sldId id="340" r:id="rId16"/>
    <p:sldId id="34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83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007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4791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89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4691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085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063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9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69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94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8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6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8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84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7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27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towardsdatascience.com/understanding-backpropagation-algorithm-7bb3aa2f95f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towardsdatascience.com/understanding-backpropagation-algorithm-7bb3aa2f95f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towardsdatascience.com/understanding-backpropagation-algorithm-7bb3aa2f95f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towardsdatascience.com/understanding-backpropagation-algorithm-7bb3aa2f95f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towardsdatascience.com/understanding-backpropagation-algorithm-7bb3aa2f95f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towardsdatascience.com/understanding-backpropagation-algorithm-7bb3aa2f95f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towardsdatascience.com/understanding-backpropagation-algorithm-7bb3aa2f95f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understanding-backpropagation-algorithm-7bb3aa2f95f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understanding-backpropagation-algorithm-7bb3aa2f95f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understanding-backpropagation-algorithm-7bb3aa2f95f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understanding-backpropagation-algorithm-7bb3aa2f95f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understanding-backpropagation-algorithm-7bb3aa2f95f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understanding-backpropagation-algorithm-7bb3aa2f95f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towardsdatascience.com/understanding-backpropagation-algorithm-7bb3aa2f95f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understanding-backpropagation-algorithm-7bb3aa2f95f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6671" y="2404534"/>
            <a:ext cx="8147332" cy="1646302"/>
          </a:xfrm>
        </p:spPr>
        <p:txBody>
          <a:bodyPr/>
          <a:lstStyle/>
          <a:p>
            <a:r>
              <a:rPr lang="tr-TR" dirty="0" smtClean="0"/>
              <a:t>Yapay </a:t>
            </a:r>
            <a:r>
              <a:rPr lang="tr-TR" dirty="0" smtClean="0"/>
              <a:t>Sinir Ağları </a:t>
            </a:r>
            <a:r>
              <a:rPr lang="tr-TR" dirty="0" err="1" smtClean="0"/>
              <a:t>Formülasyonu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325474"/>
          </a:xfrm>
        </p:spPr>
        <p:txBody>
          <a:bodyPr>
            <a:normAutofit fontScale="92500" lnSpcReduction="20000"/>
          </a:bodyPr>
          <a:lstStyle/>
          <a:p>
            <a:r>
              <a:rPr lang="tr-TR" b="1" dirty="0" smtClean="0"/>
              <a:t>Prof. Dr. A. Egemen YILMAZ</a:t>
            </a:r>
          </a:p>
          <a:p>
            <a:r>
              <a:rPr lang="tr-TR" dirty="0" smtClean="0"/>
              <a:t>Ankara Üniversitesi</a:t>
            </a:r>
          </a:p>
          <a:p>
            <a:r>
              <a:rPr lang="tr-TR" dirty="0" smtClean="0"/>
              <a:t> </a:t>
            </a:r>
          </a:p>
          <a:p>
            <a:r>
              <a:rPr lang="tr-TR" dirty="0" smtClean="0"/>
              <a:t>Mühendislik Fakültesi Elektrik-Elektronik Mühendisliği Bölümü</a:t>
            </a:r>
          </a:p>
          <a:p>
            <a:r>
              <a:rPr lang="tr-TR" dirty="0"/>
              <a:t>Mühendislik Fakültesi </a:t>
            </a:r>
            <a:r>
              <a:rPr lang="tr-TR" dirty="0" smtClean="0"/>
              <a:t>Yazılım Mühendisliği Bölümü</a:t>
            </a:r>
          </a:p>
          <a:p>
            <a:r>
              <a:rPr lang="tr-TR" dirty="0" smtClean="0"/>
              <a:t>Fen Bilimleri Enstitüsü Disiplinler Arası Yapay Zeka Teknolojileri Ana Bilim Dalı</a:t>
            </a:r>
          </a:p>
          <a:p>
            <a:r>
              <a:rPr lang="tr-TR" dirty="0" smtClean="0"/>
              <a:t>Akıllı Sistemler ve Teknolojiler Uygulama ve Araştırma Merkezi (ASTAM)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4963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FAC36A-E3F0-4489-8B24-398C77A44A8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299" y="107936"/>
            <a:ext cx="8596668" cy="1320800"/>
          </a:xfrm>
        </p:spPr>
        <p:txBody>
          <a:bodyPr/>
          <a:lstStyle/>
          <a:p>
            <a:pPr eaLnBrk="1" hangingPunct="1"/>
            <a:r>
              <a:rPr lang="tr-TR" dirty="0" smtClean="0">
                <a:latin typeface="Tahoma" pitchFamily="34" charset="0"/>
              </a:rPr>
              <a:t>Örnek Yapay Sinir Ağı ve </a:t>
            </a:r>
            <a:r>
              <a:rPr lang="tr-TR" dirty="0" err="1" smtClean="0">
                <a:latin typeface="Tahoma" pitchFamily="34" charset="0"/>
              </a:rPr>
              <a:t>Notasyon</a:t>
            </a:r>
            <a:endParaRPr lang="en-US" sz="2800" dirty="0">
              <a:latin typeface="Tahoma" pitchFamily="34" charset="0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603855" y="849072"/>
            <a:ext cx="1009918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tr-TR" sz="2400" dirty="0" smtClean="0"/>
              <a:t>Özetle İleri Yayılım </a:t>
            </a:r>
            <a:r>
              <a:rPr lang="tr-TR" sz="2400" dirty="0" err="1" smtClean="0"/>
              <a:t>Formülasyonu</a:t>
            </a:r>
            <a:r>
              <a:rPr lang="tr-TR" sz="2400" dirty="0" smtClean="0"/>
              <a:t>: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  <a:p>
            <a:pPr algn="just"/>
            <a:endParaRPr lang="tr-TR" sz="1600" dirty="0"/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tr-TR" sz="2000" kern="0" dirty="0">
              <a:latin typeface="Arial" charset="0"/>
            </a:endParaRP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tr-TR" sz="2400" kern="0" dirty="0">
              <a:latin typeface="Arial" charset="0"/>
            </a:endParaRP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tr-TR" sz="2400" kern="0" dirty="0"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3855" y="5802253"/>
            <a:ext cx="7818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b="1" dirty="0" smtClean="0"/>
              <a:t>Kaynak:</a:t>
            </a:r>
            <a:r>
              <a:rPr lang="tr-TR" sz="1600" dirty="0"/>
              <a:t> S. </a:t>
            </a:r>
            <a:r>
              <a:rPr lang="tr-TR" sz="1600" dirty="0" err="1"/>
              <a:t>Kostadinov</a:t>
            </a:r>
            <a:r>
              <a:rPr lang="tr-TR" sz="1600" dirty="0"/>
              <a:t>, </a:t>
            </a:r>
            <a:r>
              <a:rPr lang="tr-TR" sz="1600" dirty="0" err="1"/>
              <a:t>Understanding</a:t>
            </a:r>
            <a:r>
              <a:rPr lang="tr-TR" sz="1600" dirty="0"/>
              <a:t> </a:t>
            </a:r>
            <a:r>
              <a:rPr lang="tr-TR" sz="1600" dirty="0" err="1"/>
              <a:t>Backpropagation</a:t>
            </a:r>
            <a:r>
              <a:rPr lang="tr-TR" sz="1600" dirty="0"/>
              <a:t> </a:t>
            </a:r>
            <a:r>
              <a:rPr lang="tr-TR" sz="1600" dirty="0" err="1" smtClean="0"/>
              <a:t>Algorithm</a:t>
            </a:r>
            <a:r>
              <a:rPr lang="tr-TR" sz="1600" dirty="0" smtClean="0"/>
              <a:t>, </a:t>
            </a:r>
            <a:r>
              <a:rPr lang="tr-TR" sz="1600" dirty="0" smtClean="0">
                <a:hlinkClick r:id="rId2"/>
              </a:rPr>
              <a:t>https://towardsdatascience.com/understanding-backpropagation-algorithm-7bb3aa2f95fd</a:t>
            </a:r>
            <a:r>
              <a:rPr lang="tr-TR" sz="1600" dirty="0" smtClean="0"/>
              <a:t> </a:t>
            </a:r>
            <a:endParaRPr lang="tr-TR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842448" y="6406487"/>
            <a:ext cx="2062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200" dirty="0" smtClean="0"/>
              <a:t>Prof. Dr. A. Egemen YILMAZ</a:t>
            </a:r>
          </a:p>
          <a:p>
            <a:pPr algn="ctr"/>
            <a:r>
              <a:rPr lang="tr-TR" sz="1200" dirty="0" smtClean="0"/>
              <a:t>Ankara Üniversitesi</a:t>
            </a:r>
            <a:endParaRPr lang="tr-TR" sz="1200" dirty="0"/>
          </a:p>
        </p:txBody>
      </p:sp>
      <p:pic>
        <p:nvPicPr>
          <p:cNvPr id="11266" name="Picture 2" descr="https://miro.medium.com/max/1400/1*51X_xj8p-jO8-plMfsyaj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74" y="1428736"/>
            <a:ext cx="8504811" cy="432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61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FAC36A-E3F0-4489-8B24-398C77A44A89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299" y="107936"/>
            <a:ext cx="8596668" cy="1320800"/>
          </a:xfrm>
        </p:spPr>
        <p:txBody>
          <a:bodyPr/>
          <a:lstStyle/>
          <a:p>
            <a:pPr eaLnBrk="1" hangingPunct="1"/>
            <a:r>
              <a:rPr lang="tr-TR" dirty="0" smtClean="0">
                <a:latin typeface="Tahoma" pitchFamily="34" charset="0"/>
              </a:rPr>
              <a:t>Örnek Yapay Sinir Ağı ve </a:t>
            </a:r>
            <a:r>
              <a:rPr lang="tr-TR" dirty="0" err="1" smtClean="0">
                <a:latin typeface="Tahoma" pitchFamily="34" charset="0"/>
              </a:rPr>
              <a:t>Notasyon</a:t>
            </a:r>
            <a:endParaRPr lang="en-US" sz="2800" dirty="0">
              <a:latin typeface="Tahoma" pitchFamily="34" charset="0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603855" y="849072"/>
            <a:ext cx="1009918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tr-TR" sz="2400" dirty="0" smtClean="0"/>
              <a:t>Maliyet Fonksiyonu</a:t>
            </a:r>
            <a:r>
              <a:rPr lang="tr-TR" sz="2400" dirty="0" smtClean="0"/>
              <a:t>:</a:t>
            </a:r>
          </a:p>
          <a:p>
            <a:endParaRPr lang="tr-TR" sz="2400" dirty="0"/>
          </a:p>
          <a:p>
            <a:r>
              <a:rPr lang="tr-TR" sz="2400" dirty="0" smtClean="0"/>
              <a:t>Hesaplanan çıktı </a:t>
            </a:r>
            <a:r>
              <a:rPr lang="tr-TR" sz="2400" i="1" dirty="0" smtClean="0"/>
              <a:t>s</a:t>
            </a:r>
            <a:r>
              <a:rPr lang="tr-TR" sz="2400" dirty="0" smtClean="0"/>
              <a:t> ve beklenen çıktı </a:t>
            </a:r>
            <a:r>
              <a:rPr lang="tr-TR" sz="2400" i="1" dirty="0" smtClean="0"/>
              <a:t>y </a:t>
            </a:r>
            <a:r>
              <a:rPr lang="tr-TR" sz="2400" dirty="0" smtClean="0"/>
              <a:t>arasındaki farka dayalı olan bir nevi hata fonksiyonu (Ortalama Kare Hata – MSE, Çapraz </a:t>
            </a:r>
            <a:r>
              <a:rPr lang="tr-TR" sz="2400" dirty="0" err="1" smtClean="0"/>
              <a:t>Entropi</a:t>
            </a:r>
            <a:r>
              <a:rPr lang="tr-TR" sz="2400" dirty="0" smtClean="0"/>
              <a:t>, vb.)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  <a:p>
            <a:pPr algn="just"/>
            <a:endParaRPr lang="tr-TR" sz="1600" dirty="0"/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tr-TR" sz="2000" kern="0" dirty="0">
              <a:latin typeface="Arial" charset="0"/>
            </a:endParaRP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tr-TR" sz="2400" kern="0" dirty="0">
              <a:latin typeface="Arial" charset="0"/>
            </a:endParaRP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tr-TR" sz="2400" kern="0" dirty="0"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3855" y="5802253"/>
            <a:ext cx="7818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b="1" dirty="0" smtClean="0"/>
              <a:t>Kaynak:</a:t>
            </a:r>
            <a:r>
              <a:rPr lang="tr-TR" sz="1600" dirty="0"/>
              <a:t> S. </a:t>
            </a:r>
            <a:r>
              <a:rPr lang="tr-TR" sz="1600" dirty="0" err="1"/>
              <a:t>Kostadinov</a:t>
            </a:r>
            <a:r>
              <a:rPr lang="tr-TR" sz="1600" dirty="0"/>
              <a:t>, </a:t>
            </a:r>
            <a:r>
              <a:rPr lang="tr-TR" sz="1600" dirty="0" err="1"/>
              <a:t>Understanding</a:t>
            </a:r>
            <a:r>
              <a:rPr lang="tr-TR" sz="1600" dirty="0"/>
              <a:t> </a:t>
            </a:r>
            <a:r>
              <a:rPr lang="tr-TR" sz="1600" dirty="0" err="1"/>
              <a:t>Backpropagation</a:t>
            </a:r>
            <a:r>
              <a:rPr lang="tr-TR" sz="1600" dirty="0"/>
              <a:t> </a:t>
            </a:r>
            <a:r>
              <a:rPr lang="tr-TR" sz="1600" dirty="0" err="1" smtClean="0"/>
              <a:t>Algorithm</a:t>
            </a:r>
            <a:r>
              <a:rPr lang="tr-TR" sz="1600" dirty="0" smtClean="0"/>
              <a:t>, </a:t>
            </a:r>
            <a:r>
              <a:rPr lang="tr-TR" sz="1600" dirty="0" smtClean="0">
                <a:hlinkClick r:id="rId2"/>
              </a:rPr>
              <a:t>https://towardsdatascience.com/understanding-backpropagation-algorithm-7bb3aa2f95fd</a:t>
            </a:r>
            <a:r>
              <a:rPr lang="tr-TR" sz="1600" dirty="0" smtClean="0"/>
              <a:t> </a:t>
            </a:r>
            <a:endParaRPr lang="tr-TR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842448" y="6406487"/>
            <a:ext cx="2062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200" dirty="0" smtClean="0"/>
              <a:t>Prof. Dr. A. Egemen YILMAZ</a:t>
            </a:r>
          </a:p>
          <a:p>
            <a:pPr algn="ctr"/>
            <a:r>
              <a:rPr lang="tr-TR" sz="1200" dirty="0" smtClean="0"/>
              <a:t>Ankara Üniversitesi</a:t>
            </a:r>
            <a:endParaRPr lang="tr-TR" sz="1200" dirty="0"/>
          </a:p>
        </p:txBody>
      </p:sp>
      <p:pic>
        <p:nvPicPr>
          <p:cNvPr id="12290" name="Picture 2" descr="https://miro.medium.com/max/400/1*f8CwUGDguGaqCh-qvtW7l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718" y="3005802"/>
            <a:ext cx="2506910" cy="65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15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FAC36A-E3F0-4489-8B24-398C77A44A89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299" y="107936"/>
            <a:ext cx="8596668" cy="1320800"/>
          </a:xfrm>
        </p:spPr>
        <p:txBody>
          <a:bodyPr/>
          <a:lstStyle/>
          <a:p>
            <a:pPr eaLnBrk="1" hangingPunct="1"/>
            <a:r>
              <a:rPr lang="tr-TR" dirty="0" smtClean="0">
                <a:latin typeface="Tahoma" pitchFamily="34" charset="0"/>
              </a:rPr>
              <a:t>Örnek Yapay Sinir Ağı ve </a:t>
            </a:r>
            <a:r>
              <a:rPr lang="tr-TR" dirty="0" err="1" smtClean="0">
                <a:latin typeface="Tahoma" pitchFamily="34" charset="0"/>
              </a:rPr>
              <a:t>Notasyon</a:t>
            </a:r>
            <a:endParaRPr lang="en-US" sz="2800" dirty="0">
              <a:latin typeface="Tahoma" pitchFamily="34" charset="0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603855" y="849072"/>
            <a:ext cx="1009918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tr-TR" sz="2400" dirty="0" smtClean="0"/>
              <a:t>Geri Yayılım </a:t>
            </a:r>
            <a:r>
              <a:rPr lang="tr-TR" sz="2400" dirty="0" err="1" smtClean="0"/>
              <a:t>Formülasyonu</a:t>
            </a:r>
            <a:endParaRPr lang="tr-TR" sz="2400" dirty="0" smtClean="0"/>
          </a:p>
          <a:p>
            <a:endParaRPr lang="tr-TR" sz="2400" dirty="0"/>
          </a:p>
          <a:p>
            <a:r>
              <a:rPr lang="tr-TR" sz="2400" dirty="0" smtClean="0"/>
              <a:t>Amaç: Maliyet fonksiyonunu minimize etmek üzere ağırlık ve </a:t>
            </a:r>
            <a:r>
              <a:rPr lang="tr-TR" sz="2400" dirty="0" err="1" smtClean="0"/>
              <a:t>bias</a:t>
            </a:r>
            <a:r>
              <a:rPr lang="tr-TR" sz="2400" dirty="0" smtClean="0"/>
              <a:t> değerlerinin ayarlanması</a:t>
            </a:r>
          </a:p>
          <a:p>
            <a:endParaRPr lang="tr-TR" sz="2400" dirty="0"/>
          </a:p>
          <a:p>
            <a:r>
              <a:rPr lang="tr-TR" sz="2400" dirty="0" smtClean="0"/>
              <a:t>Buna yönelik olarak </a:t>
            </a:r>
            <a:r>
              <a:rPr lang="tr-TR" sz="2400" dirty="0" err="1" smtClean="0"/>
              <a:t>gradyantların</a:t>
            </a:r>
            <a:r>
              <a:rPr lang="tr-TR" sz="2400" dirty="0" smtClean="0"/>
              <a:t> hesaplanması</a:t>
            </a:r>
          </a:p>
          <a:p>
            <a:endParaRPr lang="tr-TR" sz="2400" dirty="0"/>
          </a:p>
          <a:p>
            <a:r>
              <a:rPr lang="tr-TR" sz="2400" dirty="0" smtClean="0"/>
              <a:t>Peki ‘</a:t>
            </a:r>
            <a:r>
              <a:rPr lang="tr-TR" sz="2400" dirty="0" err="1" smtClean="0"/>
              <a:t>Gradyant</a:t>
            </a:r>
            <a:r>
              <a:rPr lang="tr-TR" sz="2400" dirty="0" smtClean="0"/>
              <a:t>’ nedir?</a:t>
            </a:r>
          </a:p>
          <a:p>
            <a:r>
              <a:rPr lang="tr-TR" sz="2400" dirty="0"/>
              <a:t>	</a:t>
            </a:r>
            <a:r>
              <a:rPr lang="tr-TR" sz="2400" dirty="0" smtClean="0"/>
              <a:t>Bir fonksiyonun maksimum artış/azalış gösterdiği yönü ve 	artış/azalış miktarını belirten bir başka fonksiyondur!...</a:t>
            </a:r>
            <a:endParaRPr lang="tr-T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  <a:p>
            <a:pPr algn="just"/>
            <a:endParaRPr lang="tr-TR" sz="1600" dirty="0"/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tr-TR" sz="2000" kern="0" dirty="0">
              <a:latin typeface="Arial" charset="0"/>
            </a:endParaRP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tr-TR" sz="2400" kern="0" dirty="0">
              <a:latin typeface="Arial" charset="0"/>
            </a:endParaRP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tr-TR" sz="2400" kern="0" dirty="0"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3855" y="5802253"/>
            <a:ext cx="7818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b="1" dirty="0" smtClean="0"/>
              <a:t>Kaynak:</a:t>
            </a:r>
            <a:r>
              <a:rPr lang="tr-TR" sz="1600" dirty="0"/>
              <a:t> S. </a:t>
            </a:r>
            <a:r>
              <a:rPr lang="tr-TR" sz="1600" dirty="0" err="1"/>
              <a:t>Kostadinov</a:t>
            </a:r>
            <a:r>
              <a:rPr lang="tr-TR" sz="1600" dirty="0"/>
              <a:t>, </a:t>
            </a:r>
            <a:r>
              <a:rPr lang="tr-TR" sz="1600" dirty="0" err="1"/>
              <a:t>Understanding</a:t>
            </a:r>
            <a:r>
              <a:rPr lang="tr-TR" sz="1600" dirty="0"/>
              <a:t> </a:t>
            </a:r>
            <a:r>
              <a:rPr lang="tr-TR" sz="1600" dirty="0" err="1"/>
              <a:t>Backpropagation</a:t>
            </a:r>
            <a:r>
              <a:rPr lang="tr-TR" sz="1600" dirty="0"/>
              <a:t> </a:t>
            </a:r>
            <a:r>
              <a:rPr lang="tr-TR" sz="1600" dirty="0" err="1" smtClean="0"/>
              <a:t>Algorithm</a:t>
            </a:r>
            <a:r>
              <a:rPr lang="tr-TR" sz="1600" dirty="0" smtClean="0"/>
              <a:t>, </a:t>
            </a:r>
            <a:r>
              <a:rPr lang="tr-TR" sz="1600" dirty="0" smtClean="0">
                <a:hlinkClick r:id="rId2"/>
              </a:rPr>
              <a:t>https://towardsdatascience.com/understanding-backpropagation-algorithm-7bb3aa2f95fd</a:t>
            </a:r>
            <a:r>
              <a:rPr lang="tr-TR" sz="1600" dirty="0" smtClean="0"/>
              <a:t> </a:t>
            </a:r>
            <a:endParaRPr lang="tr-TR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842448" y="6406487"/>
            <a:ext cx="2062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200" dirty="0" smtClean="0"/>
              <a:t>Prof. Dr. A. Egemen YILMAZ</a:t>
            </a:r>
          </a:p>
          <a:p>
            <a:pPr algn="ctr"/>
            <a:r>
              <a:rPr lang="tr-TR" sz="1200" dirty="0" smtClean="0"/>
              <a:t>Ankara Üniversitesi</a:t>
            </a:r>
            <a:endParaRPr lang="tr-TR" sz="1200" dirty="0"/>
          </a:p>
        </p:txBody>
      </p:sp>
      <p:pic>
        <p:nvPicPr>
          <p:cNvPr id="13314" name="Picture 2" descr="https://miro.medium.com/max/720/1*o1TgzZMHMWBUDamAtjKs2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068" y="4563913"/>
            <a:ext cx="342900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38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FAC36A-E3F0-4489-8B24-398C77A44A8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299" y="107936"/>
            <a:ext cx="8596668" cy="1320800"/>
          </a:xfrm>
        </p:spPr>
        <p:txBody>
          <a:bodyPr/>
          <a:lstStyle/>
          <a:p>
            <a:pPr eaLnBrk="1" hangingPunct="1"/>
            <a:r>
              <a:rPr lang="tr-TR" dirty="0" smtClean="0">
                <a:latin typeface="Tahoma" pitchFamily="34" charset="0"/>
              </a:rPr>
              <a:t>Örnek Yapay Sinir Ağı ve </a:t>
            </a:r>
            <a:r>
              <a:rPr lang="tr-TR" dirty="0" err="1" smtClean="0">
                <a:latin typeface="Tahoma" pitchFamily="34" charset="0"/>
              </a:rPr>
              <a:t>Notasyon</a:t>
            </a:r>
            <a:endParaRPr lang="en-US" sz="2800" dirty="0">
              <a:latin typeface="Tahoma" pitchFamily="34" charset="0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603855" y="849072"/>
            <a:ext cx="1009918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tr-TR" sz="2400" dirty="0" smtClean="0"/>
              <a:t>Geri Yayılım </a:t>
            </a:r>
            <a:r>
              <a:rPr lang="tr-TR" sz="2400" dirty="0" err="1" smtClean="0"/>
              <a:t>Formülasyonu</a:t>
            </a:r>
            <a:endParaRPr lang="tr-T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  <a:p>
            <a:pPr algn="just"/>
            <a:endParaRPr lang="tr-TR" sz="1600" dirty="0"/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tr-TR" sz="2000" kern="0" dirty="0">
              <a:latin typeface="Arial" charset="0"/>
            </a:endParaRP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tr-TR" sz="2400" kern="0" dirty="0">
              <a:latin typeface="Arial" charset="0"/>
            </a:endParaRP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tr-TR" sz="2400" kern="0" dirty="0"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3855" y="5802253"/>
            <a:ext cx="7818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b="1" dirty="0" smtClean="0"/>
              <a:t>Kaynak:</a:t>
            </a:r>
            <a:r>
              <a:rPr lang="tr-TR" sz="1600" dirty="0"/>
              <a:t> S. </a:t>
            </a:r>
            <a:r>
              <a:rPr lang="tr-TR" sz="1600" dirty="0" err="1"/>
              <a:t>Kostadinov</a:t>
            </a:r>
            <a:r>
              <a:rPr lang="tr-TR" sz="1600" dirty="0"/>
              <a:t>, </a:t>
            </a:r>
            <a:r>
              <a:rPr lang="tr-TR" sz="1600" dirty="0" err="1"/>
              <a:t>Understanding</a:t>
            </a:r>
            <a:r>
              <a:rPr lang="tr-TR" sz="1600" dirty="0"/>
              <a:t> </a:t>
            </a:r>
            <a:r>
              <a:rPr lang="tr-TR" sz="1600" dirty="0" err="1"/>
              <a:t>Backpropagation</a:t>
            </a:r>
            <a:r>
              <a:rPr lang="tr-TR" sz="1600" dirty="0"/>
              <a:t> </a:t>
            </a:r>
            <a:r>
              <a:rPr lang="tr-TR" sz="1600" dirty="0" err="1" smtClean="0"/>
              <a:t>Algorithm</a:t>
            </a:r>
            <a:r>
              <a:rPr lang="tr-TR" sz="1600" dirty="0" smtClean="0"/>
              <a:t>, </a:t>
            </a:r>
            <a:r>
              <a:rPr lang="tr-TR" sz="1600" dirty="0" smtClean="0">
                <a:hlinkClick r:id="rId2"/>
              </a:rPr>
              <a:t>https://towardsdatascience.com/understanding-backpropagation-algorithm-7bb3aa2f95fd</a:t>
            </a:r>
            <a:r>
              <a:rPr lang="tr-TR" sz="1600" dirty="0" smtClean="0"/>
              <a:t> </a:t>
            </a:r>
            <a:endParaRPr lang="tr-TR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842448" y="6406487"/>
            <a:ext cx="2062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200" dirty="0" smtClean="0"/>
              <a:t>Prof. Dr. A. Egemen YILMAZ</a:t>
            </a:r>
          </a:p>
          <a:p>
            <a:pPr algn="ctr"/>
            <a:r>
              <a:rPr lang="tr-TR" sz="1200" dirty="0" smtClean="0"/>
              <a:t>Ankara Üniversitesi</a:t>
            </a:r>
            <a:endParaRPr lang="tr-TR" sz="1200" dirty="0"/>
          </a:p>
        </p:txBody>
      </p:sp>
      <p:pic>
        <p:nvPicPr>
          <p:cNvPr id="15362" name="Picture 2" descr="https://miro.medium.com/max/1400/1*RiYDrF5DgmbNubMq9x_cz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103" y="1356886"/>
            <a:ext cx="7115269" cy="438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20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FAC36A-E3F0-4489-8B24-398C77A44A89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299" y="107936"/>
            <a:ext cx="8596668" cy="1320800"/>
          </a:xfrm>
        </p:spPr>
        <p:txBody>
          <a:bodyPr/>
          <a:lstStyle/>
          <a:p>
            <a:pPr eaLnBrk="1" hangingPunct="1"/>
            <a:r>
              <a:rPr lang="tr-TR" dirty="0" smtClean="0">
                <a:latin typeface="Tahoma" pitchFamily="34" charset="0"/>
              </a:rPr>
              <a:t>Örnek Yapay Sinir Ağı ve </a:t>
            </a:r>
            <a:r>
              <a:rPr lang="tr-TR" dirty="0" err="1" smtClean="0">
                <a:latin typeface="Tahoma" pitchFamily="34" charset="0"/>
              </a:rPr>
              <a:t>Notasyon</a:t>
            </a:r>
            <a:endParaRPr lang="en-US" sz="2800" dirty="0">
              <a:latin typeface="Tahoma" pitchFamily="34" charset="0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603855" y="849072"/>
            <a:ext cx="1009918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tr-TR" sz="2400" dirty="0" smtClean="0"/>
              <a:t>Geri Yayılım </a:t>
            </a:r>
            <a:r>
              <a:rPr lang="tr-TR" sz="2400" dirty="0" err="1" smtClean="0"/>
              <a:t>Formülasyonu</a:t>
            </a:r>
            <a:endParaRPr lang="tr-T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  <a:p>
            <a:pPr algn="just"/>
            <a:endParaRPr lang="tr-TR" sz="1600" dirty="0"/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tr-TR" sz="2000" kern="0" dirty="0">
              <a:latin typeface="Arial" charset="0"/>
            </a:endParaRP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tr-TR" sz="2400" kern="0" dirty="0">
              <a:latin typeface="Arial" charset="0"/>
            </a:endParaRP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tr-TR" sz="2400" kern="0" dirty="0"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3855" y="5802253"/>
            <a:ext cx="7818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b="1" dirty="0" smtClean="0"/>
              <a:t>Kaynak:</a:t>
            </a:r>
            <a:r>
              <a:rPr lang="tr-TR" sz="1600" dirty="0"/>
              <a:t> S. </a:t>
            </a:r>
            <a:r>
              <a:rPr lang="tr-TR" sz="1600" dirty="0" err="1"/>
              <a:t>Kostadinov</a:t>
            </a:r>
            <a:r>
              <a:rPr lang="tr-TR" sz="1600" dirty="0"/>
              <a:t>, </a:t>
            </a:r>
            <a:r>
              <a:rPr lang="tr-TR" sz="1600" dirty="0" err="1"/>
              <a:t>Understanding</a:t>
            </a:r>
            <a:r>
              <a:rPr lang="tr-TR" sz="1600" dirty="0"/>
              <a:t> </a:t>
            </a:r>
            <a:r>
              <a:rPr lang="tr-TR" sz="1600" dirty="0" err="1"/>
              <a:t>Backpropagation</a:t>
            </a:r>
            <a:r>
              <a:rPr lang="tr-TR" sz="1600" dirty="0"/>
              <a:t> </a:t>
            </a:r>
            <a:r>
              <a:rPr lang="tr-TR" sz="1600" dirty="0" err="1" smtClean="0"/>
              <a:t>Algorithm</a:t>
            </a:r>
            <a:r>
              <a:rPr lang="tr-TR" sz="1600" dirty="0" smtClean="0"/>
              <a:t>, </a:t>
            </a:r>
            <a:r>
              <a:rPr lang="tr-TR" sz="1600" dirty="0" smtClean="0">
                <a:hlinkClick r:id="rId2"/>
              </a:rPr>
              <a:t>https://towardsdatascience.com/understanding-backpropagation-algorithm-7bb3aa2f95fd</a:t>
            </a:r>
            <a:r>
              <a:rPr lang="tr-TR" sz="1600" dirty="0" smtClean="0"/>
              <a:t> </a:t>
            </a:r>
            <a:endParaRPr lang="tr-TR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842448" y="6406487"/>
            <a:ext cx="2062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200" dirty="0" smtClean="0"/>
              <a:t>Prof. Dr. A. Egemen YILMAZ</a:t>
            </a:r>
          </a:p>
          <a:p>
            <a:pPr algn="ctr"/>
            <a:r>
              <a:rPr lang="tr-TR" sz="1200" dirty="0" smtClean="0"/>
              <a:t>Ankara Üniversitesi</a:t>
            </a:r>
            <a:endParaRPr lang="tr-TR" sz="1200" dirty="0"/>
          </a:p>
        </p:txBody>
      </p:sp>
      <p:pic>
        <p:nvPicPr>
          <p:cNvPr id="16386" name="Picture 2" descr="https://miro.medium.com/max/1400/1*Xpco_RAhSlM9z5q6VSdy6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673" y="1805654"/>
            <a:ext cx="782955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3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FAC36A-E3F0-4489-8B24-398C77A44A89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299" y="107936"/>
            <a:ext cx="8596668" cy="1320800"/>
          </a:xfrm>
        </p:spPr>
        <p:txBody>
          <a:bodyPr/>
          <a:lstStyle/>
          <a:p>
            <a:pPr eaLnBrk="1" hangingPunct="1"/>
            <a:r>
              <a:rPr lang="tr-TR" dirty="0" smtClean="0">
                <a:latin typeface="Tahoma" pitchFamily="34" charset="0"/>
              </a:rPr>
              <a:t>Örnek Yapay Sinir Ağı ve </a:t>
            </a:r>
            <a:r>
              <a:rPr lang="tr-TR" dirty="0" err="1" smtClean="0">
                <a:latin typeface="Tahoma" pitchFamily="34" charset="0"/>
              </a:rPr>
              <a:t>Notasyon</a:t>
            </a:r>
            <a:endParaRPr lang="en-US" sz="2800" dirty="0">
              <a:latin typeface="Tahoma" pitchFamily="34" charset="0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603855" y="849072"/>
            <a:ext cx="1009918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tr-TR" sz="2400" dirty="0" smtClean="0"/>
              <a:t>Geri Yayılım </a:t>
            </a:r>
            <a:r>
              <a:rPr lang="tr-TR" sz="2400" dirty="0" err="1" smtClean="0"/>
              <a:t>Formülasyonu</a:t>
            </a:r>
            <a:endParaRPr lang="tr-T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  <a:p>
            <a:pPr algn="just"/>
            <a:endParaRPr lang="tr-TR" sz="1600" dirty="0"/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tr-TR" sz="2000" kern="0" dirty="0">
              <a:latin typeface="Arial" charset="0"/>
            </a:endParaRP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tr-TR" sz="2400" kern="0" dirty="0">
              <a:latin typeface="Arial" charset="0"/>
            </a:endParaRP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tr-TR" sz="2400" kern="0" dirty="0"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3855" y="5802253"/>
            <a:ext cx="7818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b="1" dirty="0" smtClean="0"/>
              <a:t>Kaynak:</a:t>
            </a:r>
            <a:r>
              <a:rPr lang="tr-TR" sz="1600" dirty="0"/>
              <a:t> S. </a:t>
            </a:r>
            <a:r>
              <a:rPr lang="tr-TR" sz="1600" dirty="0" err="1"/>
              <a:t>Kostadinov</a:t>
            </a:r>
            <a:r>
              <a:rPr lang="tr-TR" sz="1600" dirty="0"/>
              <a:t>, </a:t>
            </a:r>
            <a:r>
              <a:rPr lang="tr-TR" sz="1600" dirty="0" err="1"/>
              <a:t>Understanding</a:t>
            </a:r>
            <a:r>
              <a:rPr lang="tr-TR" sz="1600" dirty="0"/>
              <a:t> </a:t>
            </a:r>
            <a:r>
              <a:rPr lang="tr-TR" sz="1600" dirty="0" err="1"/>
              <a:t>Backpropagation</a:t>
            </a:r>
            <a:r>
              <a:rPr lang="tr-TR" sz="1600" dirty="0"/>
              <a:t> </a:t>
            </a:r>
            <a:r>
              <a:rPr lang="tr-TR" sz="1600" dirty="0" err="1" smtClean="0"/>
              <a:t>Algorithm</a:t>
            </a:r>
            <a:r>
              <a:rPr lang="tr-TR" sz="1600" dirty="0" smtClean="0"/>
              <a:t>, </a:t>
            </a:r>
            <a:r>
              <a:rPr lang="tr-TR" sz="1600" dirty="0" smtClean="0">
                <a:hlinkClick r:id="rId2"/>
              </a:rPr>
              <a:t>https://towardsdatascience.com/understanding-backpropagation-algorithm-7bb3aa2f95fd</a:t>
            </a:r>
            <a:r>
              <a:rPr lang="tr-TR" sz="1600" dirty="0" smtClean="0"/>
              <a:t> </a:t>
            </a:r>
            <a:endParaRPr lang="tr-TR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842448" y="6406487"/>
            <a:ext cx="2062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200" dirty="0" smtClean="0"/>
              <a:t>Prof. Dr. A. Egemen YILMAZ</a:t>
            </a:r>
          </a:p>
          <a:p>
            <a:pPr algn="ctr"/>
            <a:r>
              <a:rPr lang="tr-TR" sz="1200" dirty="0" smtClean="0"/>
              <a:t>Ankara Üniversitesi</a:t>
            </a:r>
            <a:endParaRPr lang="tr-TR" sz="1200" dirty="0"/>
          </a:p>
        </p:txBody>
      </p:sp>
      <p:pic>
        <p:nvPicPr>
          <p:cNvPr id="17410" name="Picture 2" descr="https://miro.medium.com/max/828/1*WQz6hHI1ymFlVCYwtIBda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773" y="1502395"/>
            <a:ext cx="39433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https://miro.medium.com/max/1188/1*I_qw7AQwKvwfLuOHc7e4f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33" y="2630927"/>
            <a:ext cx="565785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12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FAC36A-E3F0-4489-8B24-398C77A44A89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299" y="107936"/>
            <a:ext cx="8596668" cy="1320800"/>
          </a:xfrm>
        </p:spPr>
        <p:txBody>
          <a:bodyPr/>
          <a:lstStyle/>
          <a:p>
            <a:pPr eaLnBrk="1" hangingPunct="1"/>
            <a:r>
              <a:rPr lang="tr-TR" dirty="0" smtClean="0">
                <a:latin typeface="Tahoma" pitchFamily="34" charset="0"/>
              </a:rPr>
              <a:t>Örnek Yapay Sinir Ağı ve </a:t>
            </a:r>
            <a:r>
              <a:rPr lang="tr-TR" dirty="0" err="1" smtClean="0">
                <a:latin typeface="Tahoma" pitchFamily="34" charset="0"/>
              </a:rPr>
              <a:t>Notasyon</a:t>
            </a:r>
            <a:endParaRPr lang="en-US" sz="2800" dirty="0">
              <a:latin typeface="Tahoma" pitchFamily="34" charset="0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603855" y="849072"/>
            <a:ext cx="1009918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tr-TR" sz="2400" dirty="0" smtClean="0"/>
              <a:t>Geri Yayılım </a:t>
            </a:r>
            <a:r>
              <a:rPr lang="tr-TR" sz="2400" dirty="0" err="1" smtClean="0"/>
              <a:t>Formülasyonu</a:t>
            </a:r>
            <a:endParaRPr lang="tr-T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  <a:p>
            <a:pPr algn="just"/>
            <a:endParaRPr lang="tr-TR" sz="1600" dirty="0"/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tr-TR" sz="2000" kern="0" dirty="0">
              <a:latin typeface="Arial" charset="0"/>
            </a:endParaRP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tr-TR" sz="2400" kern="0" dirty="0">
              <a:latin typeface="Arial" charset="0"/>
            </a:endParaRP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tr-TR" sz="2400" kern="0" dirty="0"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3855" y="5802253"/>
            <a:ext cx="7818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b="1" dirty="0" smtClean="0"/>
              <a:t>Kaynak:</a:t>
            </a:r>
            <a:r>
              <a:rPr lang="tr-TR" sz="1600" dirty="0"/>
              <a:t> S. </a:t>
            </a:r>
            <a:r>
              <a:rPr lang="tr-TR" sz="1600" dirty="0" err="1"/>
              <a:t>Kostadinov</a:t>
            </a:r>
            <a:r>
              <a:rPr lang="tr-TR" sz="1600" dirty="0"/>
              <a:t>, </a:t>
            </a:r>
            <a:r>
              <a:rPr lang="tr-TR" sz="1600" dirty="0" err="1"/>
              <a:t>Understanding</a:t>
            </a:r>
            <a:r>
              <a:rPr lang="tr-TR" sz="1600" dirty="0"/>
              <a:t> </a:t>
            </a:r>
            <a:r>
              <a:rPr lang="tr-TR" sz="1600" dirty="0" err="1"/>
              <a:t>Backpropagation</a:t>
            </a:r>
            <a:r>
              <a:rPr lang="tr-TR" sz="1600" dirty="0"/>
              <a:t> </a:t>
            </a:r>
            <a:r>
              <a:rPr lang="tr-TR" sz="1600" dirty="0" err="1" smtClean="0"/>
              <a:t>Algorithm</a:t>
            </a:r>
            <a:r>
              <a:rPr lang="tr-TR" sz="1600" dirty="0" smtClean="0"/>
              <a:t>, </a:t>
            </a:r>
            <a:r>
              <a:rPr lang="tr-TR" sz="1600" dirty="0" smtClean="0">
                <a:hlinkClick r:id="rId2"/>
              </a:rPr>
              <a:t>https://towardsdatascience.com/understanding-backpropagation-algorithm-7bb3aa2f95fd</a:t>
            </a:r>
            <a:r>
              <a:rPr lang="tr-TR" sz="1600" dirty="0" smtClean="0"/>
              <a:t> </a:t>
            </a:r>
            <a:endParaRPr lang="tr-TR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842448" y="6406487"/>
            <a:ext cx="2062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200" dirty="0" smtClean="0"/>
              <a:t>Prof. Dr. A. Egemen YILMAZ</a:t>
            </a:r>
          </a:p>
          <a:p>
            <a:pPr algn="ctr"/>
            <a:r>
              <a:rPr lang="tr-TR" sz="1200" dirty="0" smtClean="0"/>
              <a:t>Ankara Üniversitesi</a:t>
            </a:r>
            <a:endParaRPr lang="tr-TR" sz="1200" dirty="0"/>
          </a:p>
        </p:txBody>
      </p:sp>
      <p:pic>
        <p:nvPicPr>
          <p:cNvPr id="18434" name="Picture 2" descr="https://miro.medium.com/max/1400/1*CxdjKFrE-Vww0KmI-3Z5s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56" y="1559365"/>
            <a:ext cx="8856915" cy="280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https://miro.medium.com/max/1400/1*65rk0JpGEi6q0n2t6C688Q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22" y="4590726"/>
            <a:ext cx="8220982" cy="104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53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FAC36A-E3F0-4489-8B24-398C77A44A89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299" y="107936"/>
            <a:ext cx="8596668" cy="1320800"/>
          </a:xfrm>
        </p:spPr>
        <p:txBody>
          <a:bodyPr/>
          <a:lstStyle/>
          <a:p>
            <a:pPr eaLnBrk="1" hangingPunct="1"/>
            <a:r>
              <a:rPr lang="tr-TR" dirty="0" smtClean="0">
                <a:latin typeface="Tahoma" pitchFamily="34" charset="0"/>
              </a:rPr>
              <a:t>Örnek Yapay Sinir Ağı ve </a:t>
            </a:r>
            <a:r>
              <a:rPr lang="tr-TR" dirty="0" err="1" smtClean="0">
                <a:latin typeface="Tahoma" pitchFamily="34" charset="0"/>
              </a:rPr>
              <a:t>Notasyon</a:t>
            </a:r>
            <a:endParaRPr lang="en-US" sz="2800" dirty="0">
              <a:latin typeface="Tahoma" pitchFamily="34" charset="0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603855" y="849072"/>
            <a:ext cx="1009918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tr-TR" sz="2400" dirty="0" smtClean="0"/>
              <a:t>Şekildeki gibi bir yapay sinir ağımız olsun: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  <a:p>
            <a:pPr algn="just"/>
            <a:endParaRPr lang="tr-TR" sz="1600" dirty="0"/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tr-TR" sz="2000" kern="0" dirty="0">
              <a:latin typeface="Arial" charset="0"/>
            </a:endParaRP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tr-TR" sz="2400" kern="0" dirty="0">
              <a:latin typeface="Arial" charset="0"/>
            </a:endParaRP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tr-TR" sz="2400" kern="0" dirty="0">
              <a:latin typeface="Arial" charset="0"/>
            </a:endParaRPr>
          </a:p>
        </p:txBody>
      </p:sp>
      <p:pic>
        <p:nvPicPr>
          <p:cNvPr id="1026" name="Picture 2" descr="https://miro.medium.com/max/1400/1*sSIeU-WhsuHCQlOA00IBX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894" y="1550502"/>
            <a:ext cx="8607981" cy="396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3855" y="5802253"/>
            <a:ext cx="7818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b="1" dirty="0" smtClean="0"/>
              <a:t>Kaynak:</a:t>
            </a:r>
            <a:r>
              <a:rPr lang="tr-TR" sz="1600" dirty="0"/>
              <a:t> S. </a:t>
            </a:r>
            <a:r>
              <a:rPr lang="tr-TR" sz="1600" dirty="0" err="1"/>
              <a:t>Kostadinov</a:t>
            </a:r>
            <a:r>
              <a:rPr lang="tr-TR" sz="1600" dirty="0"/>
              <a:t>, </a:t>
            </a:r>
            <a:r>
              <a:rPr lang="tr-TR" sz="1600" dirty="0" err="1"/>
              <a:t>Understanding</a:t>
            </a:r>
            <a:r>
              <a:rPr lang="tr-TR" sz="1600" dirty="0"/>
              <a:t> </a:t>
            </a:r>
            <a:r>
              <a:rPr lang="tr-TR" sz="1600" dirty="0" err="1"/>
              <a:t>Backpropagation</a:t>
            </a:r>
            <a:r>
              <a:rPr lang="tr-TR" sz="1600" dirty="0"/>
              <a:t> </a:t>
            </a:r>
            <a:r>
              <a:rPr lang="tr-TR" sz="1600" dirty="0" err="1" smtClean="0"/>
              <a:t>Algorithm</a:t>
            </a:r>
            <a:r>
              <a:rPr lang="tr-TR" sz="1600" dirty="0" smtClean="0"/>
              <a:t>, </a:t>
            </a:r>
            <a:r>
              <a:rPr lang="tr-TR" sz="1600" dirty="0" smtClean="0">
                <a:hlinkClick r:id="rId3"/>
              </a:rPr>
              <a:t>https://towardsdatascience.com/understanding-backpropagation-algorithm-7bb3aa2f95fd</a:t>
            </a:r>
            <a:r>
              <a:rPr lang="tr-TR" sz="1600" dirty="0" smtClean="0"/>
              <a:t> </a:t>
            </a:r>
            <a:endParaRPr lang="tr-TR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842448" y="6406487"/>
            <a:ext cx="2062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200" dirty="0" smtClean="0"/>
              <a:t>Prof. Dr. A. Egemen YILMAZ</a:t>
            </a:r>
          </a:p>
          <a:p>
            <a:pPr algn="ctr"/>
            <a:r>
              <a:rPr lang="tr-TR" sz="1200" dirty="0" smtClean="0"/>
              <a:t>Ankara Üniversitesi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393804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FAC36A-E3F0-4489-8B24-398C77A44A89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299" y="107936"/>
            <a:ext cx="8596668" cy="1320800"/>
          </a:xfrm>
        </p:spPr>
        <p:txBody>
          <a:bodyPr/>
          <a:lstStyle/>
          <a:p>
            <a:pPr eaLnBrk="1" hangingPunct="1"/>
            <a:r>
              <a:rPr lang="tr-TR" dirty="0" smtClean="0">
                <a:latin typeface="Tahoma" pitchFamily="34" charset="0"/>
              </a:rPr>
              <a:t>Örnek Yapay Sinir Ağı ve </a:t>
            </a:r>
            <a:r>
              <a:rPr lang="tr-TR" dirty="0" err="1" smtClean="0">
                <a:latin typeface="Tahoma" pitchFamily="34" charset="0"/>
              </a:rPr>
              <a:t>Notasyon</a:t>
            </a:r>
            <a:endParaRPr lang="en-US" sz="2800" dirty="0">
              <a:latin typeface="Tahoma" pitchFamily="34" charset="0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603855" y="849072"/>
            <a:ext cx="1009918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tr-TR" sz="2400" dirty="0" smtClean="0"/>
              <a:t>Şekildeki gibi bir yapay sinir ağımız olsun: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  <a:p>
            <a:pPr algn="just"/>
            <a:endParaRPr lang="tr-TR" sz="1600" dirty="0"/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tr-TR" sz="2000" kern="0" dirty="0">
              <a:latin typeface="Arial" charset="0"/>
            </a:endParaRP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tr-TR" sz="2400" kern="0" dirty="0">
              <a:latin typeface="Arial" charset="0"/>
            </a:endParaRP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tr-TR" sz="2400" kern="0" dirty="0">
              <a:latin typeface="Arial" charset="0"/>
            </a:endParaRPr>
          </a:p>
        </p:txBody>
      </p:sp>
      <p:pic>
        <p:nvPicPr>
          <p:cNvPr id="1026" name="Picture 2" descr="https://miro.medium.com/max/1400/1*sSIeU-WhsuHCQlOA00IBX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51" y="1601531"/>
            <a:ext cx="8607981" cy="396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3855" y="5802253"/>
            <a:ext cx="7818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b="1" dirty="0" smtClean="0"/>
              <a:t>Kaynak:</a:t>
            </a:r>
            <a:r>
              <a:rPr lang="tr-TR" sz="1600" dirty="0"/>
              <a:t> S. </a:t>
            </a:r>
            <a:r>
              <a:rPr lang="tr-TR" sz="1600" dirty="0" err="1"/>
              <a:t>Kostadinov</a:t>
            </a:r>
            <a:r>
              <a:rPr lang="tr-TR" sz="1600" dirty="0"/>
              <a:t>, </a:t>
            </a:r>
            <a:r>
              <a:rPr lang="tr-TR" sz="1600" dirty="0" err="1"/>
              <a:t>Understanding</a:t>
            </a:r>
            <a:r>
              <a:rPr lang="tr-TR" sz="1600" dirty="0"/>
              <a:t> </a:t>
            </a:r>
            <a:r>
              <a:rPr lang="tr-TR" sz="1600" dirty="0" err="1"/>
              <a:t>Backpropagation</a:t>
            </a:r>
            <a:r>
              <a:rPr lang="tr-TR" sz="1600" dirty="0"/>
              <a:t> </a:t>
            </a:r>
            <a:r>
              <a:rPr lang="tr-TR" sz="1600" dirty="0" err="1" smtClean="0"/>
              <a:t>Algorithm</a:t>
            </a:r>
            <a:r>
              <a:rPr lang="tr-TR" sz="1600" dirty="0" smtClean="0"/>
              <a:t>, </a:t>
            </a:r>
            <a:r>
              <a:rPr lang="tr-TR" sz="1600" dirty="0" smtClean="0">
                <a:hlinkClick r:id="rId3"/>
              </a:rPr>
              <a:t>https://towardsdatascience.com/understanding-backpropagation-algorithm-7bb3aa2f95fd</a:t>
            </a:r>
            <a:r>
              <a:rPr lang="tr-TR" sz="1600" dirty="0" smtClean="0"/>
              <a:t> </a:t>
            </a:r>
            <a:endParaRPr lang="tr-TR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842448" y="6406487"/>
            <a:ext cx="2062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200" dirty="0" smtClean="0"/>
              <a:t>Prof. Dr. A. Egemen YILMAZ</a:t>
            </a:r>
          </a:p>
          <a:p>
            <a:pPr algn="ctr"/>
            <a:r>
              <a:rPr lang="tr-TR" sz="1200" dirty="0" smtClean="0"/>
              <a:t>Ankara Üniversitesi</a:t>
            </a:r>
            <a:endParaRPr lang="tr-TR" sz="1200" dirty="0"/>
          </a:p>
        </p:txBody>
      </p:sp>
      <p:pic>
        <p:nvPicPr>
          <p:cNvPr id="2050" name="Picture 2" descr="https://miro.medium.com/max/540/1*JVKKlpPpmnes2CQoQ3uAb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25" y="2914650"/>
            <a:ext cx="25717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054193" y="2224204"/>
            <a:ext cx="2222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/>
              <a:t>Giriş Katmanı: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00536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FAC36A-E3F0-4489-8B24-398C77A44A8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299" y="107936"/>
            <a:ext cx="8596668" cy="1320800"/>
          </a:xfrm>
        </p:spPr>
        <p:txBody>
          <a:bodyPr/>
          <a:lstStyle/>
          <a:p>
            <a:pPr eaLnBrk="1" hangingPunct="1"/>
            <a:r>
              <a:rPr lang="tr-TR" dirty="0" smtClean="0">
                <a:latin typeface="Tahoma" pitchFamily="34" charset="0"/>
              </a:rPr>
              <a:t>Örnek Yapay Sinir Ağı ve </a:t>
            </a:r>
            <a:r>
              <a:rPr lang="tr-TR" dirty="0" err="1" smtClean="0">
                <a:latin typeface="Tahoma" pitchFamily="34" charset="0"/>
              </a:rPr>
              <a:t>Notasyon</a:t>
            </a:r>
            <a:endParaRPr lang="en-US" sz="2800" dirty="0">
              <a:latin typeface="Tahoma" pitchFamily="34" charset="0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603855" y="849072"/>
            <a:ext cx="1009918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tr-TR" sz="2400" dirty="0" smtClean="0"/>
              <a:t>Şekildeki gibi bir yapay sinir ağımız olsun: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  <a:p>
            <a:pPr algn="just"/>
            <a:endParaRPr lang="tr-TR" sz="1600" dirty="0"/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tr-TR" sz="2000" kern="0" dirty="0">
              <a:latin typeface="Arial" charset="0"/>
            </a:endParaRP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tr-TR" sz="2400" kern="0" dirty="0">
              <a:latin typeface="Arial" charset="0"/>
            </a:endParaRP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tr-TR" sz="2400" kern="0" dirty="0">
              <a:latin typeface="Arial" charset="0"/>
            </a:endParaRPr>
          </a:p>
        </p:txBody>
      </p:sp>
      <p:pic>
        <p:nvPicPr>
          <p:cNvPr id="1026" name="Picture 2" descr="https://miro.medium.com/max/1400/1*sSIeU-WhsuHCQlOA00IBX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51" y="1601531"/>
            <a:ext cx="8607981" cy="396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3855" y="5802253"/>
            <a:ext cx="7818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b="1" dirty="0" smtClean="0"/>
              <a:t>Kaynak:</a:t>
            </a:r>
            <a:r>
              <a:rPr lang="tr-TR" sz="1600" dirty="0"/>
              <a:t> S. </a:t>
            </a:r>
            <a:r>
              <a:rPr lang="tr-TR" sz="1600" dirty="0" err="1"/>
              <a:t>Kostadinov</a:t>
            </a:r>
            <a:r>
              <a:rPr lang="tr-TR" sz="1600" dirty="0"/>
              <a:t>, </a:t>
            </a:r>
            <a:r>
              <a:rPr lang="tr-TR" sz="1600" dirty="0" err="1"/>
              <a:t>Understanding</a:t>
            </a:r>
            <a:r>
              <a:rPr lang="tr-TR" sz="1600" dirty="0"/>
              <a:t> </a:t>
            </a:r>
            <a:r>
              <a:rPr lang="tr-TR" sz="1600" dirty="0" err="1"/>
              <a:t>Backpropagation</a:t>
            </a:r>
            <a:r>
              <a:rPr lang="tr-TR" sz="1600" dirty="0"/>
              <a:t> </a:t>
            </a:r>
            <a:r>
              <a:rPr lang="tr-TR" sz="1600" dirty="0" err="1" smtClean="0"/>
              <a:t>Algorithm</a:t>
            </a:r>
            <a:r>
              <a:rPr lang="tr-TR" sz="1600" dirty="0" smtClean="0"/>
              <a:t>, </a:t>
            </a:r>
            <a:r>
              <a:rPr lang="tr-TR" sz="1600" dirty="0" smtClean="0">
                <a:hlinkClick r:id="rId3"/>
              </a:rPr>
              <a:t>https://towardsdatascience.com/understanding-backpropagation-algorithm-7bb3aa2f95fd</a:t>
            </a:r>
            <a:r>
              <a:rPr lang="tr-TR" sz="1600" dirty="0" smtClean="0"/>
              <a:t> </a:t>
            </a:r>
            <a:endParaRPr lang="tr-TR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842448" y="6406487"/>
            <a:ext cx="2062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200" dirty="0" smtClean="0"/>
              <a:t>Prof. Dr. A. Egemen YILMAZ</a:t>
            </a:r>
          </a:p>
          <a:p>
            <a:pPr algn="ctr"/>
            <a:r>
              <a:rPr lang="tr-TR" sz="1200" dirty="0" smtClean="0"/>
              <a:t>Ankara Üniversitesi</a:t>
            </a:r>
            <a:endParaRPr lang="tr-T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054193" y="1660869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/>
              <a:t>Gizli Katmanlar:</a:t>
            </a:r>
            <a:endParaRPr lang="tr-TR" b="1" dirty="0"/>
          </a:p>
        </p:txBody>
      </p:sp>
      <p:pic>
        <p:nvPicPr>
          <p:cNvPr id="3074" name="Picture 2" descr="https://miro.medium.com/max/528/1*38G8wzETqpzwQvtExO6k3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961" y="2292169"/>
            <a:ext cx="25146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miro.medium.com/max/576/1*pmnSATBMHgCnTSiL_cCy9Q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193" y="3604805"/>
            <a:ext cx="27432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1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FAC36A-E3F0-4489-8B24-398C77A44A89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299" y="107936"/>
            <a:ext cx="8596668" cy="1320800"/>
          </a:xfrm>
        </p:spPr>
        <p:txBody>
          <a:bodyPr/>
          <a:lstStyle/>
          <a:p>
            <a:pPr eaLnBrk="1" hangingPunct="1"/>
            <a:r>
              <a:rPr lang="tr-TR" dirty="0" smtClean="0">
                <a:latin typeface="Tahoma" pitchFamily="34" charset="0"/>
              </a:rPr>
              <a:t>Örnek Yapay Sinir Ağı ve </a:t>
            </a:r>
            <a:r>
              <a:rPr lang="tr-TR" dirty="0" err="1" smtClean="0">
                <a:latin typeface="Tahoma" pitchFamily="34" charset="0"/>
              </a:rPr>
              <a:t>Notasyon</a:t>
            </a:r>
            <a:endParaRPr lang="en-US" sz="2800" dirty="0">
              <a:latin typeface="Tahoma" pitchFamily="34" charset="0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603855" y="849072"/>
            <a:ext cx="1009918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tr-TR" sz="2400" dirty="0" smtClean="0"/>
              <a:t>Şekildeki gibi bir yapay sinir ağımız olsun: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  <a:p>
            <a:pPr algn="just"/>
            <a:endParaRPr lang="tr-TR" sz="1600" dirty="0"/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tr-TR" sz="2000" kern="0" dirty="0">
              <a:latin typeface="Arial" charset="0"/>
            </a:endParaRP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tr-TR" sz="2400" kern="0" dirty="0">
              <a:latin typeface="Arial" charset="0"/>
            </a:endParaRP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tr-TR" sz="2400" kern="0" dirty="0">
              <a:latin typeface="Arial" charset="0"/>
            </a:endParaRPr>
          </a:p>
        </p:txBody>
      </p:sp>
      <p:pic>
        <p:nvPicPr>
          <p:cNvPr id="1026" name="Picture 2" descr="https://miro.medium.com/max/1400/1*sSIeU-WhsuHCQlOA00IBX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51" y="1601531"/>
            <a:ext cx="8607981" cy="396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3855" y="5802253"/>
            <a:ext cx="7818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b="1" dirty="0" smtClean="0"/>
              <a:t>Kaynak:</a:t>
            </a:r>
            <a:r>
              <a:rPr lang="tr-TR" sz="1600" dirty="0"/>
              <a:t> S. </a:t>
            </a:r>
            <a:r>
              <a:rPr lang="tr-TR" sz="1600" dirty="0" err="1"/>
              <a:t>Kostadinov</a:t>
            </a:r>
            <a:r>
              <a:rPr lang="tr-TR" sz="1600" dirty="0"/>
              <a:t>, </a:t>
            </a:r>
            <a:r>
              <a:rPr lang="tr-TR" sz="1600" dirty="0" err="1"/>
              <a:t>Understanding</a:t>
            </a:r>
            <a:r>
              <a:rPr lang="tr-TR" sz="1600" dirty="0"/>
              <a:t> </a:t>
            </a:r>
            <a:r>
              <a:rPr lang="tr-TR" sz="1600" dirty="0" err="1"/>
              <a:t>Backpropagation</a:t>
            </a:r>
            <a:r>
              <a:rPr lang="tr-TR" sz="1600" dirty="0"/>
              <a:t> </a:t>
            </a:r>
            <a:r>
              <a:rPr lang="tr-TR" sz="1600" dirty="0" err="1" smtClean="0"/>
              <a:t>Algorithm</a:t>
            </a:r>
            <a:r>
              <a:rPr lang="tr-TR" sz="1600" dirty="0" smtClean="0"/>
              <a:t>, </a:t>
            </a:r>
            <a:r>
              <a:rPr lang="tr-TR" sz="1600" dirty="0" smtClean="0">
                <a:hlinkClick r:id="rId3"/>
              </a:rPr>
              <a:t>https://towardsdatascience.com/understanding-backpropagation-algorithm-7bb3aa2f95fd</a:t>
            </a:r>
            <a:r>
              <a:rPr lang="tr-TR" sz="1600" dirty="0" smtClean="0"/>
              <a:t> </a:t>
            </a:r>
            <a:endParaRPr lang="tr-TR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842448" y="6406487"/>
            <a:ext cx="2062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200" dirty="0" smtClean="0"/>
              <a:t>Prof. Dr. A. Egemen YILMAZ</a:t>
            </a:r>
          </a:p>
          <a:p>
            <a:pPr algn="ctr"/>
            <a:r>
              <a:rPr lang="tr-TR" sz="1200" dirty="0" smtClean="0"/>
              <a:t>Ankara Üniversitesi</a:t>
            </a:r>
            <a:endParaRPr lang="tr-T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054873" y="697482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/>
              <a:t>Ağırlıklar:</a:t>
            </a:r>
            <a:endParaRPr lang="tr-TR" b="1" dirty="0"/>
          </a:p>
        </p:txBody>
      </p:sp>
      <p:pic>
        <p:nvPicPr>
          <p:cNvPr id="4098" name="Picture 2" descr="https://miro.medium.com/max/924/1*yRlAdSEUTPeteVQ6xFT8x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412" y="1310737"/>
            <a:ext cx="440055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17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FAC36A-E3F0-4489-8B24-398C77A44A89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299" y="107936"/>
            <a:ext cx="8596668" cy="1320800"/>
          </a:xfrm>
        </p:spPr>
        <p:txBody>
          <a:bodyPr/>
          <a:lstStyle/>
          <a:p>
            <a:pPr eaLnBrk="1" hangingPunct="1"/>
            <a:r>
              <a:rPr lang="tr-TR" dirty="0" smtClean="0">
                <a:latin typeface="Tahoma" pitchFamily="34" charset="0"/>
              </a:rPr>
              <a:t>Örnek Yapay Sinir Ağı ve </a:t>
            </a:r>
            <a:r>
              <a:rPr lang="tr-TR" dirty="0" err="1" smtClean="0">
                <a:latin typeface="Tahoma" pitchFamily="34" charset="0"/>
              </a:rPr>
              <a:t>Notasyon</a:t>
            </a:r>
            <a:endParaRPr lang="en-US" sz="2800" dirty="0">
              <a:latin typeface="Tahoma" pitchFamily="34" charset="0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603855" y="849072"/>
            <a:ext cx="1009918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tr-TR" sz="2400" dirty="0" smtClean="0"/>
              <a:t>Şekildeki gibi bir yapay sinir ağımız olsun: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  <a:p>
            <a:pPr algn="just"/>
            <a:endParaRPr lang="tr-TR" sz="1600" dirty="0"/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tr-TR" sz="2000" kern="0" dirty="0">
              <a:latin typeface="Arial" charset="0"/>
            </a:endParaRP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tr-TR" sz="2400" kern="0" dirty="0">
              <a:latin typeface="Arial" charset="0"/>
            </a:endParaRP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tr-TR" sz="2400" kern="0" dirty="0">
              <a:latin typeface="Arial" charset="0"/>
            </a:endParaRPr>
          </a:p>
        </p:txBody>
      </p:sp>
      <p:pic>
        <p:nvPicPr>
          <p:cNvPr id="1026" name="Picture 2" descr="https://miro.medium.com/max/1400/1*sSIeU-WhsuHCQlOA00IBX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51" y="1601531"/>
            <a:ext cx="8607981" cy="396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3855" y="5802253"/>
            <a:ext cx="7818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b="1" dirty="0" smtClean="0"/>
              <a:t>Kaynak:</a:t>
            </a:r>
            <a:r>
              <a:rPr lang="tr-TR" sz="1600" dirty="0"/>
              <a:t> S. </a:t>
            </a:r>
            <a:r>
              <a:rPr lang="tr-TR" sz="1600" dirty="0" err="1"/>
              <a:t>Kostadinov</a:t>
            </a:r>
            <a:r>
              <a:rPr lang="tr-TR" sz="1600" dirty="0"/>
              <a:t>, </a:t>
            </a:r>
            <a:r>
              <a:rPr lang="tr-TR" sz="1600" dirty="0" err="1"/>
              <a:t>Understanding</a:t>
            </a:r>
            <a:r>
              <a:rPr lang="tr-TR" sz="1600" dirty="0"/>
              <a:t> </a:t>
            </a:r>
            <a:r>
              <a:rPr lang="tr-TR" sz="1600" dirty="0" err="1"/>
              <a:t>Backpropagation</a:t>
            </a:r>
            <a:r>
              <a:rPr lang="tr-TR" sz="1600" dirty="0"/>
              <a:t> </a:t>
            </a:r>
            <a:r>
              <a:rPr lang="tr-TR" sz="1600" dirty="0" err="1" smtClean="0"/>
              <a:t>Algorithm</a:t>
            </a:r>
            <a:r>
              <a:rPr lang="tr-TR" sz="1600" dirty="0" smtClean="0"/>
              <a:t>, </a:t>
            </a:r>
            <a:r>
              <a:rPr lang="tr-TR" sz="1600" dirty="0" smtClean="0">
                <a:hlinkClick r:id="rId3"/>
              </a:rPr>
              <a:t>https://towardsdatascience.com/understanding-backpropagation-algorithm-7bb3aa2f95fd</a:t>
            </a:r>
            <a:r>
              <a:rPr lang="tr-TR" sz="1600" dirty="0" smtClean="0"/>
              <a:t> </a:t>
            </a:r>
            <a:endParaRPr lang="tr-TR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842448" y="6406487"/>
            <a:ext cx="2062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200" dirty="0" smtClean="0"/>
              <a:t>Prof. Dr. A. Egemen YILMAZ</a:t>
            </a:r>
          </a:p>
          <a:p>
            <a:pPr algn="ctr"/>
            <a:r>
              <a:rPr lang="tr-TR" sz="1200" dirty="0" smtClean="0"/>
              <a:t>Ankara Üniversitesi</a:t>
            </a:r>
            <a:endParaRPr lang="tr-T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211836" y="1926579"/>
            <a:ext cx="2217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/>
              <a:t>Girdi Vektörü:</a:t>
            </a:r>
            <a:endParaRPr lang="tr-TR" b="1" dirty="0"/>
          </a:p>
        </p:txBody>
      </p:sp>
      <p:pic>
        <p:nvPicPr>
          <p:cNvPr id="5122" name="Picture 2" descr="https://miro.medium.com/max/288/1*VQav2v1g6qkRXD48-HlmpQ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264" y="2527979"/>
            <a:ext cx="13716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45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FAC36A-E3F0-4489-8B24-398C77A44A89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299" y="107936"/>
            <a:ext cx="8596668" cy="1320800"/>
          </a:xfrm>
        </p:spPr>
        <p:txBody>
          <a:bodyPr/>
          <a:lstStyle/>
          <a:p>
            <a:pPr eaLnBrk="1" hangingPunct="1"/>
            <a:r>
              <a:rPr lang="tr-TR" dirty="0" smtClean="0">
                <a:latin typeface="Tahoma" pitchFamily="34" charset="0"/>
              </a:rPr>
              <a:t>Örnek Yapay Sinir Ağı ve </a:t>
            </a:r>
            <a:r>
              <a:rPr lang="tr-TR" dirty="0" err="1" smtClean="0">
                <a:latin typeface="Tahoma" pitchFamily="34" charset="0"/>
              </a:rPr>
              <a:t>Notasyon</a:t>
            </a:r>
            <a:endParaRPr lang="en-US" sz="2800" dirty="0">
              <a:latin typeface="Tahoma" pitchFamily="34" charset="0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603855" y="849072"/>
            <a:ext cx="1009918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tr-TR" sz="2400" dirty="0" smtClean="0"/>
              <a:t>Şekildeki gibi bir yapay sinir ağımız olsun: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  <a:p>
            <a:pPr algn="just"/>
            <a:endParaRPr lang="tr-TR" sz="1600" dirty="0"/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tr-TR" sz="2000" kern="0" dirty="0">
              <a:latin typeface="Arial" charset="0"/>
            </a:endParaRP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tr-TR" sz="2400" kern="0" dirty="0">
              <a:latin typeface="Arial" charset="0"/>
            </a:endParaRP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tr-TR" sz="2400" kern="0" dirty="0">
              <a:latin typeface="Arial" charset="0"/>
            </a:endParaRPr>
          </a:p>
        </p:txBody>
      </p:sp>
      <p:pic>
        <p:nvPicPr>
          <p:cNvPr id="1026" name="Picture 2" descr="https://miro.medium.com/max/1400/1*sSIeU-WhsuHCQlOA00IBX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51" y="1601531"/>
            <a:ext cx="8607981" cy="396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3855" y="5802253"/>
            <a:ext cx="7818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b="1" dirty="0" smtClean="0"/>
              <a:t>Kaynak:</a:t>
            </a:r>
            <a:r>
              <a:rPr lang="tr-TR" sz="1600" dirty="0"/>
              <a:t> S. </a:t>
            </a:r>
            <a:r>
              <a:rPr lang="tr-TR" sz="1600" dirty="0" err="1"/>
              <a:t>Kostadinov</a:t>
            </a:r>
            <a:r>
              <a:rPr lang="tr-TR" sz="1600" dirty="0"/>
              <a:t>, </a:t>
            </a:r>
            <a:r>
              <a:rPr lang="tr-TR" sz="1600" dirty="0" err="1"/>
              <a:t>Understanding</a:t>
            </a:r>
            <a:r>
              <a:rPr lang="tr-TR" sz="1600" dirty="0"/>
              <a:t> </a:t>
            </a:r>
            <a:r>
              <a:rPr lang="tr-TR" sz="1600" dirty="0" err="1"/>
              <a:t>Backpropagation</a:t>
            </a:r>
            <a:r>
              <a:rPr lang="tr-TR" sz="1600" dirty="0"/>
              <a:t> </a:t>
            </a:r>
            <a:r>
              <a:rPr lang="tr-TR" sz="1600" dirty="0" err="1" smtClean="0"/>
              <a:t>Algorithm</a:t>
            </a:r>
            <a:r>
              <a:rPr lang="tr-TR" sz="1600" dirty="0" smtClean="0"/>
              <a:t>, </a:t>
            </a:r>
            <a:r>
              <a:rPr lang="tr-TR" sz="1600" dirty="0" smtClean="0">
                <a:hlinkClick r:id="rId3"/>
              </a:rPr>
              <a:t>https://towardsdatascience.com/understanding-backpropagation-algorithm-7bb3aa2f95fd</a:t>
            </a:r>
            <a:r>
              <a:rPr lang="tr-TR" sz="1600" dirty="0" smtClean="0"/>
              <a:t> </a:t>
            </a:r>
            <a:endParaRPr lang="tr-TR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842448" y="6406487"/>
            <a:ext cx="2062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200" dirty="0" smtClean="0"/>
              <a:t>Prof. Dr. A. Egemen YILMAZ</a:t>
            </a:r>
          </a:p>
          <a:p>
            <a:pPr algn="ctr"/>
            <a:r>
              <a:rPr lang="tr-TR" sz="1200" dirty="0" smtClean="0"/>
              <a:t>Ankara Üniversitesi</a:t>
            </a:r>
            <a:endParaRPr lang="tr-T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211836" y="1926579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err="1" smtClean="0"/>
              <a:t>Bias</a:t>
            </a:r>
            <a:r>
              <a:rPr lang="tr-TR" sz="2400" b="1" dirty="0" smtClean="0"/>
              <a:t>:</a:t>
            </a:r>
            <a:endParaRPr lang="tr-TR" b="1" dirty="0"/>
          </a:p>
        </p:txBody>
      </p:sp>
      <p:pic>
        <p:nvPicPr>
          <p:cNvPr id="7170" name="Picture 2" descr="https://miro.medium.com/max/376/1*S4fXnuMxU0BTPZ_W78hAaQ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002" y="2557879"/>
            <a:ext cx="17907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69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FAC36A-E3F0-4489-8B24-398C77A44A8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299" y="107936"/>
            <a:ext cx="8596668" cy="1320800"/>
          </a:xfrm>
        </p:spPr>
        <p:txBody>
          <a:bodyPr/>
          <a:lstStyle/>
          <a:p>
            <a:pPr eaLnBrk="1" hangingPunct="1"/>
            <a:r>
              <a:rPr lang="tr-TR" dirty="0" smtClean="0">
                <a:latin typeface="Tahoma" pitchFamily="34" charset="0"/>
              </a:rPr>
              <a:t>Örnek Yapay Sinir Ağı ve </a:t>
            </a:r>
            <a:r>
              <a:rPr lang="tr-TR" dirty="0" err="1" smtClean="0">
                <a:latin typeface="Tahoma" pitchFamily="34" charset="0"/>
              </a:rPr>
              <a:t>Notasyon</a:t>
            </a:r>
            <a:endParaRPr lang="en-US" sz="2800" dirty="0">
              <a:latin typeface="Tahoma" pitchFamily="34" charset="0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603855" y="849072"/>
            <a:ext cx="1009918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tr-TR" sz="2400" dirty="0" smtClean="0"/>
              <a:t>İleri Yayılım </a:t>
            </a:r>
            <a:r>
              <a:rPr lang="tr-TR" sz="2400" dirty="0" err="1" smtClean="0"/>
              <a:t>Formülasyonu</a:t>
            </a:r>
            <a:r>
              <a:rPr lang="tr-TR" sz="2400" dirty="0" smtClean="0"/>
              <a:t>: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  <a:p>
            <a:pPr algn="just"/>
            <a:endParaRPr lang="tr-TR" sz="1600" dirty="0"/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tr-TR" sz="2000" kern="0" dirty="0">
              <a:latin typeface="Arial" charset="0"/>
            </a:endParaRP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tr-TR" sz="2400" kern="0" dirty="0">
              <a:latin typeface="Arial" charset="0"/>
            </a:endParaRP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tr-TR" sz="2400" kern="0" dirty="0"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3855" y="5802253"/>
            <a:ext cx="7818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b="1" dirty="0" smtClean="0"/>
              <a:t>Kaynak:</a:t>
            </a:r>
            <a:r>
              <a:rPr lang="tr-TR" sz="1600" dirty="0"/>
              <a:t> S. </a:t>
            </a:r>
            <a:r>
              <a:rPr lang="tr-TR" sz="1600" dirty="0" err="1"/>
              <a:t>Kostadinov</a:t>
            </a:r>
            <a:r>
              <a:rPr lang="tr-TR" sz="1600" dirty="0"/>
              <a:t>, </a:t>
            </a:r>
            <a:r>
              <a:rPr lang="tr-TR" sz="1600" dirty="0" err="1"/>
              <a:t>Understanding</a:t>
            </a:r>
            <a:r>
              <a:rPr lang="tr-TR" sz="1600" dirty="0"/>
              <a:t> </a:t>
            </a:r>
            <a:r>
              <a:rPr lang="tr-TR" sz="1600" dirty="0" err="1"/>
              <a:t>Backpropagation</a:t>
            </a:r>
            <a:r>
              <a:rPr lang="tr-TR" sz="1600" dirty="0"/>
              <a:t> </a:t>
            </a:r>
            <a:r>
              <a:rPr lang="tr-TR" sz="1600" dirty="0" err="1" smtClean="0"/>
              <a:t>Algorithm</a:t>
            </a:r>
            <a:r>
              <a:rPr lang="tr-TR" sz="1600" dirty="0" smtClean="0"/>
              <a:t>, </a:t>
            </a:r>
            <a:r>
              <a:rPr lang="tr-TR" sz="1600" dirty="0" smtClean="0">
                <a:hlinkClick r:id="rId2"/>
              </a:rPr>
              <a:t>https://towardsdatascience.com/understanding-backpropagation-algorithm-7bb3aa2f95fd</a:t>
            </a:r>
            <a:r>
              <a:rPr lang="tr-TR" sz="1600" dirty="0" smtClean="0"/>
              <a:t> </a:t>
            </a:r>
            <a:endParaRPr lang="tr-TR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842448" y="6406487"/>
            <a:ext cx="2062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200" dirty="0" smtClean="0"/>
              <a:t>Prof. Dr. A. Egemen YILMAZ</a:t>
            </a:r>
          </a:p>
          <a:p>
            <a:pPr algn="ctr"/>
            <a:r>
              <a:rPr lang="tr-TR" sz="1200" dirty="0" smtClean="0"/>
              <a:t>Ankara Üniversitesi</a:t>
            </a:r>
            <a:endParaRPr lang="tr-TR" sz="1200" dirty="0"/>
          </a:p>
        </p:txBody>
      </p:sp>
      <p:pic>
        <p:nvPicPr>
          <p:cNvPr id="8194" name="Picture 2" descr="https://miro.medium.com/max/1400/1*rYAiLFIXevABB60bMZuFO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197" y="4596244"/>
            <a:ext cx="668655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miro.medium.com/max/1400/1*02zF6C6PYzGBbiah4-5fTQ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582" y="1280887"/>
            <a:ext cx="5518670" cy="314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4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FAC36A-E3F0-4489-8B24-398C77A44A89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299" y="107936"/>
            <a:ext cx="8596668" cy="1320800"/>
          </a:xfrm>
        </p:spPr>
        <p:txBody>
          <a:bodyPr/>
          <a:lstStyle/>
          <a:p>
            <a:pPr eaLnBrk="1" hangingPunct="1"/>
            <a:r>
              <a:rPr lang="tr-TR" dirty="0" smtClean="0">
                <a:latin typeface="Tahoma" pitchFamily="34" charset="0"/>
              </a:rPr>
              <a:t>Örnek Yapay Sinir Ağı ve </a:t>
            </a:r>
            <a:r>
              <a:rPr lang="tr-TR" dirty="0" err="1" smtClean="0">
                <a:latin typeface="Tahoma" pitchFamily="34" charset="0"/>
              </a:rPr>
              <a:t>Notasyon</a:t>
            </a:r>
            <a:endParaRPr lang="en-US" sz="2800" dirty="0">
              <a:latin typeface="Tahoma" pitchFamily="34" charset="0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603855" y="849072"/>
            <a:ext cx="1009918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tr-TR" sz="2400" dirty="0" smtClean="0"/>
              <a:t>Şekildeki gibi bir yapay sinir ağımız olsun: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  <a:p>
            <a:pPr algn="just"/>
            <a:endParaRPr lang="tr-TR" sz="1600" dirty="0"/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tr-TR" sz="2000" kern="0" dirty="0">
              <a:latin typeface="Arial" charset="0"/>
            </a:endParaRP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tr-TR" sz="2400" kern="0" dirty="0">
              <a:latin typeface="Arial" charset="0"/>
            </a:endParaRPr>
          </a:p>
          <a:p>
            <a:pPr marL="342900" indent="-342900" algn="just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tr-TR" sz="2400" kern="0" dirty="0">
              <a:latin typeface="Arial" charset="0"/>
            </a:endParaRPr>
          </a:p>
        </p:txBody>
      </p:sp>
      <p:pic>
        <p:nvPicPr>
          <p:cNvPr id="1026" name="Picture 2" descr="https://miro.medium.com/max/1400/1*sSIeU-WhsuHCQlOA00IBX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51" y="1601531"/>
            <a:ext cx="8607981" cy="396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3855" y="5802253"/>
            <a:ext cx="7818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b="1" dirty="0" smtClean="0"/>
              <a:t>Kaynak:</a:t>
            </a:r>
            <a:r>
              <a:rPr lang="tr-TR" sz="1600" dirty="0"/>
              <a:t> S. </a:t>
            </a:r>
            <a:r>
              <a:rPr lang="tr-TR" sz="1600" dirty="0" err="1"/>
              <a:t>Kostadinov</a:t>
            </a:r>
            <a:r>
              <a:rPr lang="tr-TR" sz="1600" dirty="0"/>
              <a:t>, </a:t>
            </a:r>
            <a:r>
              <a:rPr lang="tr-TR" sz="1600" dirty="0" err="1"/>
              <a:t>Understanding</a:t>
            </a:r>
            <a:r>
              <a:rPr lang="tr-TR" sz="1600" dirty="0"/>
              <a:t> </a:t>
            </a:r>
            <a:r>
              <a:rPr lang="tr-TR" sz="1600" dirty="0" err="1"/>
              <a:t>Backpropagation</a:t>
            </a:r>
            <a:r>
              <a:rPr lang="tr-TR" sz="1600" dirty="0"/>
              <a:t> </a:t>
            </a:r>
            <a:r>
              <a:rPr lang="tr-TR" sz="1600" dirty="0" err="1" smtClean="0"/>
              <a:t>Algorithm</a:t>
            </a:r>
            <a:r>
              <a:rPr lang="tr-TR" sz="1600" dirty="0" smtClean="0"/>
              <a:t>, </a:t>
            </a:r>
            <a:r>
              <a:rPr lang="tr-TR" sz="1600" dirty="0" smtClean="0">
                <a:hlinkClick r:id="rId3"/>
              </a:rPr>
              <a:t>https://towardsdatascience.com/understanding-backpropagation-algorithm-7bb3aa2f95fd</a:t>
            </a:r>
            <a:r>
              <a:rPr lang="tr-TR" sz="1600" dirty="0" smtClean="0"/>
              <a:t> </a:t>
            </a:r>
            <a:endParaRPr lang="tr-TR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842448" y="6406487"/>
            <a:ext cx="2062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200" dirty="0" smtClean="0"/>
              <a:t>Prof. Dr. A. Egemen YILMAZ</a:t>
            </a:r>
          </a:p>
          <a:p>
            <a:pPr algn="ctr"/>
            <a:r>
              <a:rPr lang="tr-TR" sz="1200" dirty="0" smtClean="0"/>
              <a:t>Ankara Üniversitesi</a:t>
            </a:r>
            <a:endParaRPr lang="tr-T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211836" y="1926579"/>
            <a:ext cx="2239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/>
              <a:t>Çıkış Katmanı:</a:t>
            </a:r>
            <a:endParaRPr lang="tr-TR" b="1" dirty="0"/>
          </a:p>
        </p:txBody>
      </p:sp>
      <p:pic>
        <p:nvPicPr>
          <p:cNvPr id="9218" name="Picture 2" descr="https://miro.medium.com/max/340/1*D1vfLBOaZSKCuBaOp8gK7Q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836" y="2530247"/>
            <a:ext cx="2214182" cy="5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9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3255</TotalTime>
  <Words>646</Words>
  <Application>Microsoft Office PowerPoint</Application>
  <PresentationFormat>Widescreen</PresentationFormat>
  <Paragraphs>168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Tahoma</vt:lpstr>
      <vt:lpstr>Trebuchet MS</vt:lpstr>
      <vt:lpstr>Wingdings</vt:lpstr>
      <vt:lpstr>Wingdings 3</vt:lpstr>
      <vt:lpstr>Facet</vt:lpstr>
      <vt:lpstr>Yapay Sinir Ağları Formülasyonu</vt:lpstr>
      <vt:lpstr>Örnek Yapay Sinir Ağı ve Notasyon</vt:lpstr>
      <vt:lpstr>Örnek Yapay Sinir Ağı ve Notasyon</vt:lpstr>
      <vt:lpstr>Örnek Yapay Sinir Ağı ve Notasyon</vt:lpstr>
      <vt:lpstr>Örnek Yapay Sinir Ağı ve Notasyon</vt:lpstr>
      <vt:lpstr>Örnek Yapay Sinir Ağı ve Notasyon</vt:lpstr>
      <vt:lpstr>Örnek Yapay Sinir Ağı ve Notasyon</vt:lpstr>
      <vt:lpstr>Örnek Yapay Sinir Ağı ve Notasyon</vt:lpstr>
      <vt:lpstr>Örnek Yapay Sinir Ağı ve Notasyon</vt:lpstr>
      <vt:lpstr>Örnek Yapay Sinir Ağı ve Notasyon</vt:lpstr>
      <vt:lpstr>Örnek Yapay Sinir Ağı ve Notasyon</vt:lpstr>
      <vt:lpstr>Örnek Yapay Sinir Ağı ve Notasyon</vt:lpstr>
      <vt:lpstr>Örnek Yapay Sinir Ağı ve Notasyon</vt:lpstr>
      <vt:lpstr>Örnek Yapay Sinir Ağı ve Notasyon</vt:lpstr>
      <vt:lpstr>Örnek Yapay Sinir Ağı ve Notasyon</vt:lpstr>
      <vt:lpstr>Örnek Yapay Sinir Ağı ve Notasyon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Yapay Zeka:  Nedir, Ne Değildir?</dc:title>
  <dc:creator>Hp</dc:creator>
  <cp:lastModifiedBy>Hp</cp:lastModifiedBy>
  <cp:revision>199</cp:revision>
  <dcterms:created xsi:type="dcterms:W3CDTF">2021-02-11T19:01:25Z</dcterms:created>
  <dcterms:modified xsi:type="dcterms:W3CDTF">2022-02-11T04:53:20Z</dcterms:modified>
</cp:coreProperties>
</file>