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50" r:id="rId5"/>
    <p:sldId id="353" r:id="rId6"/>
    <p:sldId id="354" r:id="rId7"/>
    <p:sldId id="355" r:id="rId8"/>
    <p:sldId id="356" r:id="rId9"/>
    <p:sldId id="357" r:id="rId10"/>
    <p:sldId id="358" r:id="rId11"/>
    <p:sldId id="359" r:id="rId12"/>
    <p:sldId id="34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D685"/>
    <a:srgbClr val="00DCA1"/>
    <a:srgbClr val="3F5163"/>
    <a:srgbClr val="2B3E66"/>
    <a:srgbClr val="FF3D50"/>
    <a:srgbClr val="FFFFFF"/>
    <a:srgbClr val="5059F4"/>
    <a:srgbClr val="2A92FA"/>
    <a:srgbClr val="5D689E"/>
    <a:srgbClr val="EF53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634"/>
  </p:normalViewPr>
  <p:slideViewPr>
    <p:cSldViewPr snapToGrid="0" showGuides="1">
      <p:cViewPr varScale="1">
        <p:scale>
          <a:sx n="101" d="100"/>
          <a:sy n="101" d="100"/>
        </p:scale>
        <p:origin x="198" y="33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6/27/2025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‹nr.›</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6/27/2025</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‹nr.›</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3AF59-197D-3B1F-6162-58A9274D4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0D8371-CA54-47E5-0B77-392B1255BD2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E333AF7-9278-7D52-CB0F-8FE17CC21DF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332D699-B535-FD69-C95A-3ABB575A47E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197585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BCE2-5210-BA6C-2DD5-DC9AE4071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4D812-787D-5D54-E26C-D69701EC2FB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8C56B07-8351-068B-1EE3-5580D5B759C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424EB18-2E8C-BEF3-034F-0CF84E1B084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97286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A414F-AE70-7B7D-55BA-1459BF70C3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A0393C-C5BA-4782-0FDB-2782CDEDE40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870650B-913E-7EF2-AD26-7E2DB7C5D4E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05DABF3-1021-A3D2-64AA-48C913DFC64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216541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653B6-E03C-4AF6-4BAF-14C799892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0CD75F-151B-C99F-93AF-FF65457110C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18D418D-521A-6DF9-008F-61B15B31633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B9E6A87-9226-31FA-4364-65E08352C2B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51175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A3308-D52B-226C-F40E-9DA77D599A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A8642A-A4BD-0712-25DF-2247A92EDED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4165AFA-F918-17E3-34D6-B043ACEEA7D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C2557DE-ABC1-2229-057A-EB7AC567D54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79001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16BD-45C8-702C-A85C-E840B8824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AC58D9-556D-3BCD-4117-58FCD1F5166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497C8CC-CFED-2D44-1D16-8E6689BE492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A2C6E0E-D9AC-6C0B-462F-1FED115FAD8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161370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2D4D0-7F6E-239B-981F-DF6B9C8DF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F83526-EA07-8851-2162-62E575BBD6F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8AED205-A048-A74D-AEFA-7A6EAFE93D0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C8E2425-2F60-21E6-30F4-6DFB567C2E0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821624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8AB34-B11D-B5E2-2F20-3F386A1CA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8FC82-C870-0F8A-F5CD-04278E59E8F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ABF20A2-ED8A-7BB4-DDD6-CB0D82BAF2C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1A1C883-65CA-77D8-A172-4C730EEFF4A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80645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7A769-6B88-CDEB-5D29-BE09802520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E7671-7088-7377-8589-1E3D9D352BF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2E25768-82BD-2C59-74CC-747C0C6F8AF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C2B02957-C2E3-6534-2DF1-28624357F52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41400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GB"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GB"/>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GB"/>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GB"/>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GB"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GB"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GB"/>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GB"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GB"/>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GB"/>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GB"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GB"/>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GB"/>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GB"/>
              <a:t>Click to edit Master title style</a:t>
            </a:r>
            <a:endParaRPr lang="en-US"/>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GB"/>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GB"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‹nr.›</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GB"/>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GB"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‹nr.›</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‹nr.›</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noProof="0"/>
              <a:t>Click to edit Master title style</a:t>
            </a:r>
            <a:endParaRPr lang="en-US" noProof="0"/>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24B009-D9C6-1A0B-8A69-8AE43D6F4182}"/>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BC360DAD-C1AC-876A-B81D-C7DA91EA0686}"/>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5059F4"/>
                </a:solidFill>
              </a:rPr>
              <a:t>Coder Shiyar</a:t>
            </a:r>
            <a:endParaRPr lang="en-US" b="1" dirty="0">
              <a:solidFill>
                <a:srgbClr val="5059F4"/>
              </a:solidFill>
            </a:endParaRPr>
          </a:p>
        </p:txBody>
      </p:sp>
      <p:sp>
        <p:nvSpPr>
          <p:cNvPr id="9" name="Slide Number Placeholder 13">
            <a:extLst>
              <a:ext uri="{FF2B5EF4-FFF2-40B4-BE49-F238E27FC236}">
                <a16:creationId xmlns:a16="http://schemas.microsoft.com/office/drawing/2014/main" id="{FBA84F8C-B779-3419-394F-5E6CAB05F19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1FD71764-3C8A-C218-A3B0-62A476DB9FCF}"/>
              </a:ext>
            </a:extLst>
          </p:cNvPr>
          <p:cNvCxnSpPr>
            <a:cxnSpLocks/>
          </p:cNvCxnSpPr>
          <p:nvPr/>
        </p:nvCxnSpPr>
        <p:spPr>
          <a:xfrm>
            <a:off x="-2" y="777843"/>
            <a:ext cx="5037071" cy="0"/>
          </a:xfrm>
          <a:prstGeom prst="line">
            <a:avLst/>
          </a:prstGeom>
          <a:ln w="88900">
            <a:solidFill>
              <a:srgbClr val="2A92FA"/>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A5139FAB-1466-99DA-A2EF-2D8671E0B879}"/>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928CB770-2DDB-08B4-F20B-68D1AC4E87E6}"/>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pic>
        <p:nvPicPr>
          <p:cNvPr id="2" name="Picture 2" descr="Sql injection - Free security icons">
            <a:extLst>
              <a:ext uri="{FF2B5EF4-FFF2-40B4-BE49-F238E27FC236}">
                <a16:creationId xmlns:a16="http://schemas.microsoft.com/office/drawing/2014/main" id="{01D3815E-A51F-90C5-EA40-3106194E8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791" y="1065354"/>
            <a:ext cx="3117566" cy="311756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4">
            <a:extLst>
              <a:ext uri="{FF2B5EF4-FFF2-40B4-BE49-F238E27FC236}">
                <a16:creationId xmlns:a16="http://schemas.microsoft.com/office/drawing/2014/main" id="{C6849D53-835B-F00C-4DB9-57828AC32493}"/>
              </a:ext>
            </a:extLst>
          </p:cNvPr>
          <p:cNvSpPr txBox="1">
            <a:spLocks/>
          </p:cNvSpPr>
          <p:nvPr/>
        </p:nvSpPr>
        <p:spPr>
          <a:xfrm>
            <a:off x="677646" y="4467083"/>
            <a:ext cx="379600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nl-NL" sz="3200" dirty="0">
                <a:solidFill>
                  <a:schemeClr val="tx1"/>
                </a:solidFill>
              </a:rPr>
              <a:t>SQL INJECTION </a:t>
            </a:r>
            <a:r>
              <a:rPr lang="ar-SA" sz="3200" dirty="0">
                <a:solidFill>
                  <a:schemeClr val="tx1"/>
                </a:solidFill>
              </a:rPr>
              <a:t>💉</a:t>
            </a:r>
          </a:p>
        </p:txBody>
      </p:sp>
      <p:sp>
        <p:nvSpPr>
          <p:cNvPr id="13" name="Tekstvak 12">
            <a:extLst>
              <a:ext uri="{FF2B5EF4-FFF2-40B4-BE49-F238E27FC236}">
                <a16:creationId xmlns:a16="http://schemas.microsoft.com/office/drawing/2014/main" id="{3FA5D57B-1A59-E917-AF09-EC22BFC642B6}"/>
              </a:ext>
            </a:extLst>
          </p:cNvPr>
          <p:cNvSpPr txBox="1"/>
          <p:nvPr/>
        </p:nvSpPr>
        <p:spPr>
          <a:xfrm>
            <a:off x="-1203459" y="5556852"/>
            <a:ext cx="7222066" cy="523220"/>
          </a:xfrm>
          <a:prstGeom prst="rect">
            <a:avLst/>
          </a:prstGeom>
          <a:noFill/>
        </p:spPr>
        <p:txBody>
          <a:bodyPr wrap="square">
            <a:spAutoFit/>
          </a:bodyPr>
          <a:lstStyle/>
          <a:p>
            <a:pPr algn="ctr" rtl="1"/>
            <a:r>
              <a:rPr lang="ar-SA" sz="2800" dirty="0"/>
              <a:t>(</a:t>
            </a:r>
            <a:r>
              <a:rPr lang="ar-SA" sz="2800" dirty="0">
                <a:solidFill>
                  <a:srgbClr val="1F1F1F"/>
                </a:solidFill>
                <a:latin typeface="Google Sans"/>
              </a:rPr>
              <a:t>حقن إس كيو إل</a:t>
            </a:r>
            <a:r>
              <a:rPr lang="ar-SA" sz="2800" dirty="0"/>
              <a:t>)</a:t>
            </a:r>
          </a:p>
        </p:txBody>
      </p:sp>
    </p:spTree>
    <p:extLst>
      <p:ext uri="{BB962C8B-B14F-4D97-AF65-F5344CB8AC3E}">
        <p14:creationId xmlns:p14="http://schemas.microsoft.com/office/powerpoint/2010/main" val="110275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ADB5B-0719-46DE-4FED-63645F00D9D6}"/>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533DA396-DEB3-27E1-3D93-839362CFC219}"/>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5059F4"/>
                </a:solidFill>
              </a:rPr>
              <a:t>Coder Shiyar</a:t>
            </a:r>
            <a:endParaRPr lang="en-US" b="1" dirty="0">
              <a:solidFill>
                <a:srgbClr val="5059F4"/>
              </a:solidFill>
            </a:endParaRPr>
          </a:p>
        </p:txBody>
      </p:sp>
      <p:sp>
        <p:nvSpPr>
          <p:cNvPr id="9" name="Slide Number Placeholder 13">
            <a:extLst>
              <a:ext uri="{FF2B5EF4-FFF2-40B4-BE49-F238E27FC236}">
                <a16:creationId xmlns:a16="http://schemas.microsoft.com/office/drawing/2014/main" id="{F68A61B3-7107-C981-1169-6EE5FEB9B2D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DCD1C118-8A2E-0D0C-F92C-DF4DE7E41306}"/>
              </a:ext>
            </a:extLst>
          </p:cNvPr>
          <p:cNvCxnSpPr>
            <a:cxnSpLocks/>
          </p:cNvCxnSpPr>
          <p:nvPr/>
        </p:nvCxnSpPr>
        <p:spPr>
          <a:xfrm>
            <a:off x="-2" y="777843"/>
            <a:ext cx="5037071" cy="0"/>
          </a:xfrm>
          <a:prstGeom prst="line">
            <a:avLst/>
          </a:prstGeom>
          <a:ln w="88900">
            <a:solidFill>
              <a:srgbClr val="2A92FA"/>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A9E89C02-752F-6E4B-DF05-8015AEA09E85}"/>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10062A71-1E34-2337-E8AA-4BAF90353CD7}"/>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6" name="Tekstvak 15">
            <a:extLst>
              <a:ext uri="{FF2B5EF4-FFF2-40B4-BE49-F238E27FC236}">
                <a16:creationId xmlns:a16="http://schemas.microsoft.com/office/drawing/2014/main" id="{0A5BF68C-E53C-44DA-45ED-1BC5BBFE4BB0}"/>
              </a:ext>
            </a:extLst>
          </p:cNvPr>
          <p:cNvSpPr txBox="1"/>
          <p:nvPr/>
        </p:nvSpPr>
        <p:spPr>
          <a:xfrm>
            <a:off x="5121068" y="4324706"/>
            <a:ext cx="7070932" cy="830997"/>
          </a:xfrm>
          <a:prstGeom prst="rect">
            <a:avLst/>
          </a:prstGeom>
          <a:noFill/>
        </p:spPr>
        <p:txBody>
          <a:bodyPr wrap="square">
            <a:spAutoFit/>
          </a:bodyPr>
          <a:lstStyle/>
          <a:p>
            <a:pPr algn="ctr" rtl="1">
              <a:spcBef>
                <a:spcPts val="300"/>
              </a:spcBef>
              <a:spcAft>
                <a:spcPts val="300"/>
              </a:spcAft>
            </a:pPr>
            <a:r>
              <a:rPr lang="ar-SA" sz="2400" dirty="0">
                <a:latin typeface="Abadi" panose="020B0604020104020204" pitchFamily="34" charset="0"/>
              </a:rPr>
              <a:t>  هو نوع من الهجمات من خلالها يتم استغلال ثغرات لتنفيذ هجمات على قواعد البيانات </a:t>
            </a:r>
            <a:r>
              <a:rPr lang="en-US" sz="2400" dirty="0">
                <a:latin typeface="Abadi" panose="020B0604020104020204" pitchFamily="34" charset="0"/>
              </a:rPr>
              <a:t>database)</a:t>
            </a:r>
            <a:r>
              <a:rPr lang="ar-SA" sz="2400" dirty="0">
                <a:latin typeface="Abadi" panose="020B0604020104020204" pitchFamily="34" charset="0"/>
              </a:rPr>
              <a:t> </a:t>
            </a:r>
            <a:r>
              <a:rPr lang="en-US" sz="2400" dirty="0">
                <a:latin typeface="Abadi" panose="020B0604020104020204" pitchFamily="34" charset="0"/>
              </a:rPr>
              <a:t>(</a:t>
            </a:r>
            <a:endParaRPr lang="en-US" sz="2000" dirty="0">
              <a:latin typeface="Abadi" panose="020B0604020104020204" pitchFamily="34" charset="0"/>
            </a:endParaRPr>
          </a:p>
        </p:txBody>
      </p:sp>
      <p:sp>
        <p:nvSpPr>
          <p:cNvPr id="19" name="Tekstvak 18">
            <a:extLst>
              <a:ext uri="{FF2B5EF4-FFF2-40B4-BE49-F238E27FC236}">
                <a16:creationId xmlns:a16="http://schemas.microsoft.com/office/drawing/2014/main" id="{AB62EEC2-01D9-2268-309E-D12D451C63C9}"/>
              </a:ext>
            </a:extLst>
          </p:cNvPr>
          <p:cNvSpPr txBox="1"/>
          <p:nvPr/>
        </p:nvSpPr>
        <p:spPr>
          <a:xfrm>
            <a:off x="5248653" y="2760159"/>
            <a:ext cx="6815759" cy="1139864"/>
          </a:xfrm>
          <a:prstGeom prst="rect">
            <a:avLst/>
          </a:prstGeom>
          <a:noFill/>
        </p:spPr>
        <p:txBody>
          <a:bodyPr wrap="square">
            <a:spAutoFit/>
          </a:bodyPr>
          <a:lstStyle/>
          <a:p>
            <a:pPr algn="ctr" rtl="1">
              <a:lnSpc>
                <a:spcPct val="150000"/>
              </a:lnSpc>
              <a:spcBef>
                <a:spcPts val="300"/>
              </a:spcBef>
              <a:spcAft>
                <a:spcPts val="300"/>
              </a:spcAft>
            </a:pPr>
            <a:r>
              <a:rPr lang="en-US" sz="2400" dirty="0"/>
              <a:t>It is a type of attack that exploits vulnerabilities to execute attacks on databases</a:t>
            </a:r>
            <a:endParaRPr lang="ar-SA" sz="2000" b="1" dirty="0">
              <a:solidFill>
                <a:srgbClr val="404040"/>
              </a:solidFill>
              <a:effectLst/>
              <a:latin typeface="+mj-lt"/>
            </a:endParaRPr>
          </a:p>
        </p:txBody>
      </p:sp>
      <p:cxnSp>
        <p:nvCxnSpPr>
          <p:cNvPr id="21" name="Straight Connector 4">
            <a:extLst>
              <a:ext uri="{FF2B5EF4-FFF2-40B4-BE49-F238E27FC236}">
                <a16:creationId xmlns:a16="http://schemas.microsoft.com/office/drawing/2014/main" id="{44268971-5FA3-0E07-9D6C-02B41E892A12}"/>
              </a:ext>
            </a:extLst>
          </p:cNvPr>
          <p:cNvCxnSpPr>
            <a:cxnSpLocks/>
          </p:cNvCxnSpPr>
          <p:nvPr/>
        </p:nvCxnSpPr>
        <p:spPr>
          <a:xfrm>
            <a:off x="5121067" y="4045491"/>
            <a:ext cx="7070933" cy="0"/>
          </a:xfrm>
          <a:prstGeom prst="line">
            <a:avLst/>
          </a:prstGeom>
          <a:ln w="88900">
            <a:solidFill>
              <a:srgbClr val="2A92FA"/>
            </a:solidFil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CC407568-0130-E577-8F76-022682DFBCD0}"/>
              </a:ext>
            </a:extLst>
          </p:cNvPr>
          <p:cNvPicPr>
            <a:picLocks noChangeAspect="1" noChangeArrowheads="1"/>
          </p:cNvPicPr>
          <p:nvPr/>
        </p:nvPicPr>
        <p:blipFill>
          <a:blip r:embed="rId3"/>
          <a:srcRect/>
          <a:stretch/>
        </p:blipFill>
        <p:spPr bwMode="auto">
          <a:xfrm>
            <a:off x="848791" y="1065354"/>
            <a:ext cx="3117566" cy="311756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4">
            <a:extLst>
              <a:ext uri="{FF2B5EF4-FFF2-40B4-BE49-F238E27FC236}">
                <a16:creationId xmlns:a16="http://schemas.microsoft.com/office/drawing/2014/main" id="{FF909985-5133-70C3-B40B-E60F42BC9E10}"/>
              </a:ext>
            </a:extLst>
          </p:cNvPr>
          <p:cNvSpPr txBox="1">
            <a:spLocks/>
          </p:cNvSpPr>
          <p:nvPr/>
        </p:nvSpPr>
        <p:spPr>
          <a:xfrm>
            <a:off x="338821" y="4467083"/>
            <a:ext cx="435942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nl-NL" sz="3200" dirty="0" err="1">
                <a:solidFill>
                  <a:schemeClr val="tx1"/>
                </a:solidFill>
              </a:rPr>
              <a:t>What</a:t>
            </a:r>
            <a:r>
              <a:rPr lang="nl-NL" sz="3200" dirty="0">
                <a:solidFill>
                  <a:schemeClr val="tx1"/>
                </a:solidFill>
              </a:rPr>
              <a:t> is SQL </a:t>
            </a:r>
            <a:r>
              <a:rPr lang="nl-NL" sz="3200" dirty="0" err="1">
                <a:solidFill>
                  <a:schemeClr val="tx1"/>
                </a:solidFill>
              </a:rPr>
              <a:t>Injection</a:t>
            </a:r>
            <a:r>
              <a:rPr lang="en-US" sz="3200" dirty="0">
                <a:solidFill>
                  <a:schemeClr val="tx1"/>
                </a:solidFill>
              </a:rPr>
              <a:t>?</a:t>
            </a:r>
            <a:endParaRPr lang="ar-SA" sz="3200" dirty="0">
              <a:solidFill>
                <a:schemeClr val="tx1"/>
              </a:solidFill>
            </a:endParaRPr>
          </a:p>
        </p:txBody>
      </p:sp>
      <p:sp>
        <p:nvSpPr>
          <p:cNvPr id="13" name="Tekstvak 12">
            <a:extLst>
              <a:ext uri="{FF2B5EF4-FFF2-40B4-BE49-F238E27FC236}">
                <a16:creationId xmlns:a16="http://schemas.microsoft.com/office/drawing/2014/main" id="{B61B2BE9-F0A4-9DAC-EAC0-4FAFCDD798E6}"/>
              </a:ext>
            </a:extLst>
          </p:cNvPr>
          <p:cNvSpPr txBox="1"/>
          <p:nvPr/>
        </p:nvSpPr>
        <p:spPr>
          <a:xfrm>
            <a:off x="-1126066" y="5556852"/>
            <a:ext cx="7222066" cy="523220"/>
          </a:xfrm>
          <a:prstGeom prst="rect">
            <a:avLst/>
          </a:prstGeom>
          <a:noFill/>
        </p:spPr>
        <p:txBody>
          <a:bodyPr wrap="square">
            <a:spAutoFit/>
          </a:bodyPr>
          <a:lstStyle/>
          <a:p>
            <a:pPr algn="ctr" rtl="1"/>
            <a:r>
              <a:rPr lang="ar-SA" sz="2800" dirty="0"/>
              <a:t>شرح ما هو </a:t>
            </a:r>
            <a:r>
              <a:rPr lang="nl-NL" sz="2800" dirty="0"/>
              <a:t>SQL </a:t>
            </a:r>
            <a:r>
              <a:rPr lang="nl-NL" sz="2800" dirty="0" err="1"/>
              <a:t>Injection</a:t>
            </a:r>
            <a:endParaRPr lang="ar-SA" sz="2800" dirty="0"/>
          </a:p>
        </p:txBody>
      </p:sp>
    </p:spTree>
    <p:extLst>
      <p:ext uri="{BB962C8B-B14F-4D97-AF65-F5344CB8AC3E}">
        <p14:creationId xmlns:p14="http://schemas.microsoft.com/office/powerpoint/2010/main" val="152418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A5FAA-5A1D-12FA-58B2-C0F3513CE5C6}"/>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7A18E81B-5A22-F354-E608-E22A200A2025}"/>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5059F4"/>
                </a:solidFill>
              </a:rPr>
              <a:t>Coder Shiyar</a:t>
            </a:r>
            <a:endParaRPr lang="en-US" b="1" dirty="0">
              <a:solidFill>
                <a:srgbClr val="5059F4"/>
              </a:solidFill>
            </a:endParaRPr>
          </a:p>
        </p:txBody>
      </p:sp>
      <p:sp>
        <p:nvSpPr>
          <p:cNvPr id="9" name="Slide Number Placeholder 13">
            <a:extLst>
              <a:ext uri="{FF2B5EF4-FFF2-40B4-BE49-F238E27FC236}">
                <a16:creationId xmlns:a16="http://schemas.microsoft.com/office/drawing/2014/main" id="{E584824F-3AFD-8C57-A861-3F5663C0BB3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2061942A-644B-B551-6BE6-179EFE2D09D3}"/>
              </a:ext>
            </a:extLst>
          </p:cNvPr>
          <p:cNvCxnSpPr>
            <a:cxnSpLocks/>
          </p:cNvCxnSpPr>
          <p:nvPr/>
        </p:nvCxnSpPr>
        <p:spPr>
          <a:xfrm>
            <a:off x="-2" y="777843"/>
            <a:ext cx="5037071" cy="0"/>
          </a:xfrm>
          <a:prstGeom prst="line">
            <a:avLst/>
          </a:prstGeom>
          <a:ln w="88900">
            <a:solidFill>
              <a:srgbClr val="2B3E66"/>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3A07FC1F-6935-F06C-E453-EF4477E16DF6}"/>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AE82801E-B1AD-1D6B-934F-3AB13F2A0616}"/>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6" name="Tekstvak 15">
            <a:extLst>
              <a:ext uri="{FF2B5EF4-FFF2-40B4-BE49-F238E27FC236}">
                <a16:creationId xmlns:a16="http://schemas.microsoft.com/office/drawing/2014/main" id="{589A4E58-A8D4-A743-3C30-689F4D5262BF}"/>
              </a:ext>
            </a:extLst>
          </p:cNvPr>
          <p:cNvSpPr txBox="1"/>
          <p:nvPr/>
        </p:nvSpPr>
        <p:spPr>
          <a:xfrm>
            <a:off x="5121068" y="4324706"/>
            <a:ext cx="7070932" cy="1200329"/>
          </a:xfrm>
          <a:prstGeom prst="rect">
            <a:avLst/>
          </a:prstGeom>
          <a:noFill/>
        </p:spPr>
        <p:txBody>
          <a:bodyPr wrap="square">
            <a:spAutoFit/>
          </a:bodyPr>
          <a:lstStyle/>
          <a:p>
            <a:pPr algn="ctr" rtl="1">
              <a:spcBef>
                <a:spcPts val="300"/>
              </a:spcBef>
              <a:spcAft>
                <a:spcPts val="300"/>
              </a:spcAft>
            </a:pPr>
            <a:r>
              <a:rPr lang="ar-SA" sz="2400" dirty="0"/>
              <a:t>يمكن للمهاجم من خلالها الوصول إلى بيانات لا يملك صلاحية الوصول إليها، أو تعديل بيانات، أو حذفها، بالإضافة إلى تنفيذ العديد من العمليات الخطيرة الأخرى مثل حذف كامل قاعدة البيانات.</a:t>
            </a:r>
            <a:endParaRPr lang="en-US" sz="2000" dirty="0">
              <a:latin typeface="Abadi" panose="020B0604020104020204" pitchFamily="34" charset="0"/>
            </a:endParaRPr>
          </a:p>
        </p:txBody>
      </p:sp>
      <p:sp>
        <p:nvSpPr>
          <p:cNvPr id="19" name="Tekstvak 18">
            <a:extLst>
              <a:ext uri="{FF2B5EF4-FFF2-40B4-BE49-F238E27FC236}">
                <a16:creationId xmlns:a16="http://schemas.microsoft.com/office/drawing/2014/main" id="{E90CEC89-B37B-E0A8-73C2-BB741EBB783A}"/>
              </a:ext>
            </a:extLst>
          </p:cNvPr>
          <p:cNvSpPr txBox="1"/>
          <p:nvPr/>
        </p:nvSpPr>
        <p:spPr>
          <a:xfrm>
            <a:off x="5255307" y="2336532"/>
            <a:ext cx="6815759" cy="1426929"/>
          </a:xfrm>
          <a:prstGeom prst="rect">
            <a:avLst/>
          </a:prstGeom>
          <a:noFill/>
        </p:spPr>
        <p:txBody>
          <a:bodyPr wrap="square">
            <a:spAutoFit/>
          </a:bodyPr>
          <a:lstStyle/>
          <a:p>
            <a:pPr algn="ctr" rtl="1">
              <a:lnSpc>
                <a:spcPct val="150000"/>
              </a:lnSpc>
              <a:spcBef>
                <a:spcPts val="300"/>
              </a:spcBef>
              <a:spcAft>
                <a:spcPts val="300"/>
              </a:spcAft>
            </a:pPr>
            <a:r>
              <a:rPr lang="en-US" sz="2000" dirty="0"/>
              <a:t>An attacker can use it to access data they are not authorized to access, modify or delete data, and even perform other dangerous actions such as deleting the entire database.</a:t>
            </a:r>
            <a:endParaRPr lang="ar-SA" b="1" dirty="0">
              <a:solidFill>
                <a:srgbClr val="404040"/>
              </a:solidFill>
              <a:effectLst/>
              <a:latin typeface="+mj-lt"/>
            </a:endParaRPr>
          </a:p>
        </p:txBody>
      </p:sp>
      <p:cxnSp>
        <p:nvCxnSpPr>
          <p:cNvPr id="21" name="Straight Connector 4">
            <a:extLst>
              <a:ext uri="{FF2B5EF4-FFF2-40B4-BE49-F238E27FC236}">
                <a16:creationId xmlns:a16="http://schemas.microsoft.com/office/drawing/2014/main" id="{29421353-2368-9E05-1066-B5EFDFA61269}"/>
              </a:ext>
            </a:extLst>
          </p:cNvPr>
          <p:cNvCxnSpPr>
            <a:cxnSpLocks/>
          </p:cNvCxnSpPr>
          <p:nvPr/>
        </p:nvCxnSpPr>
        <p:spPr>
          <a:xfrm>
            <a:off x="5121067" y="4045491"/>
            <a:ext cx="7070933" cy="0"/>
          </a:xfrm>
          <a:prstGeom prst="line">
            <a:avLst/>
          </a:prstGeom>
          <a:ln w="88900">
            <a:solidFill>
              <a:srgbClr val="2B3E66"/>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3BFA8654-835D-0421-7766-62AD1A0A85F6}"/>
              </a:ext>
            </a:extLst>
          </p:cNvPr>
          <p:cNvSpPr txBox="1">
            <a:spLocks/>
          </p:cNvSpPr>
          <p:nvPr/>
        </p:nvSpPr>
        <p:spPr>
          <a:xfrm>
            <a:off x="335532" y="4262088"/>
            <a:ext cx="435942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What Can an Attacker Do with SQL Injection?</a:t>
            </a:r>
            <a:endParaRPr lang="ar-SA" sz="2800" dirty="0">
              <a:solidFill>
                <a:schemeClr val="tx1"/>
              </a:solidFill>
            </a:endParaRPr>
          </a:p>
        </p:txBody>
      </p:sp>
      <p:sp>
        <p:nvSpPr>
          <p:cNvPr id="13" name="Tekstvak 12">
            <a:extLst>
              <a:ext uri="{FF2B5EF4-FFF2-40B4-BE49-F238E27FC236}">
                <a16:creationId xmlns:a16="http://schemas.microsoft.com/office/drawing/2014/main" id="{997B7F59-64D9-27F5-C089-4E73FC55A47B}"/>
              </a:ext>
            </a:extLst>
          </p:cNvPr>
          <p:cNvSpPr txBox="1"/>
          <p:nvPr/>
        </p:nvSpPr>
        <p:spPr>
          <a:xfrm>
            <a:off x="342364" y="5384668"/>
            <a:ext cx="4481741" cy="830997"/>
          </a:xfrm>
          <a:prstGeom prst="rect">
            <a:avLst/>
          </a:prstGeom>
          <a:noFill/>
        </p:spPr>
        <p:txBody>
          <a:bodyPr wrap="square">
            <a:spAutoFit/>
          </a:bodyPr>
          <a:lstStyle/>
          <a:p>
            <a:pPr algn="ctr" rtl="1"/>
            <a:r>
              <a:rPr lang="ar-SA" sz="2400" dirty="0"/>
              <a:t>ماذا يمكن أن يفعل المهاجم باستخدام </a:t>
            </a:r>
            <a:r>
              <a:rPr lang="nl-NL" sz="2400" dirty="0"/>
              <a:t>SQL </a:t>
            </a:r>
            <a:r>
              <a:rPr lang="nl-NL" sz="2400" dirty="0" err="1"/>
              <a:t>Injection</a:t>
            </a:r>
            <a:r>
              <a:rPr lang="nl-NL" sz="2400" dirty="0"/>
              <a:t>؟</a:t>
            </a:r>
            <a:endParaRPr lang="ar-SA" sz="2400" dirty="0"/>
          </a:p>
        </p:txBody>
      </p:sp>
      <p:pic>
        <p:nvPicPr>
          <p:cNvPr id="3074" name="Picture 2" descr="What Is an SQL Injection? Cheatsheet and Examples">
            <a:extLst>
              <a:ext uri="{FF2B5EF4-FFF2-40B4-BE49-F238E27FC236}">
                <a16:creationId xmlns:a16="http://schemas.microsoft.com/office/drawing/2014/main" id="{D8B01D53-653C-8552-7724-9900C235FE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6"/>
          <a:stretch>
            <a:fillRect/>
          </a:stretch>
        </p:blipFill>
        <p:spPr bwMode="auto">
          <a:xfrm>
            <a:off x="120934" y="83440"/>
            <a:ext cx="4916135" cy="427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30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3D33F5-98DB-74B3-CC1B-BEADAE9BE324}"/>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2420CB65-CD42-CCCC-5513-F4F79CAB05F2}"/>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5059F4"/>
                </a:solidFill>
              </a:rPr>
              <a:t>Coder Shiyar</a:t>
            </a:r>
            <a:endParaRPr lang="en-US" b="1" dirty="0">
              <a:solidFill>
                <a:srgbClr val="5059F4"/>
              </a:solidFill>
            </a:endParaRPr>
          </a:p>
        </p:txBody>
      </p:sp>
      <p:sp>
        <p:nvSpPr>
          <p:cNvPr id="9" name="Slide Number Placeholder 13">
            <a:extLst>
              <a:ext uri="{FF2B5EF4-FFF2-40B4-BE49-F238E27FC236}">
                <a16:creationId xmlns:a16="http://schemas.microsoft.com/office/drawing/2014/main" id="{31A484C3-0078-EF68-8AE4-3C4332D97E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1D1DA015-BF11-9716-1BB0-C780B3B4EC3C}"/>
              </a:ext>
            </a:extLst>
          </p:cNvPr>
          <p:cNvCxnSpPr>
            <a:cxnSpLocks/>
          </p:cNvCxnSpPr>
          <p:nvPr/>
        </p:nvCxnSpPr>
        <p:spPr>
          <a:xfrm>
            <a:off x="-2" y="777843"/>
            <a:ext cx="5037071" cy="0"/>
          </a:xfrm>
          <a:prstGeom prst="line">
            <a:avLst/>
          </a:prstGeom>
          <a:ln w="88900">
            <a:solidFill>
              <a:srgbClr val="3F5163"/>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2B4EF89C-BD4B-CB40-5858-475033D3A17C}"/>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9CBAF77C-53B9-BAEC-EA1F-C499F5DA380C}"/>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6" name="Tekstvak 15">
            <a:extLst>
              <a:ext uri="{FF2B5EF4-FFF2-40B4-BE49-F238E27FC236}">
                <a16:creationId xmlns:a16="http://schemas.microsoft.com/office/drawing/2014/main" id="{5894A459-7B27-664F-B9E2-0330E7600105}"/>
              </a:ext>
            </a:extLst>
          </p:cNvPr>
          <p:cNvSpPr txBox="1"/>
          <p:nvPr/>
        </p:nvSpPr>
        <p:spPr>
          <a:xfrm>
            <a:off x="5248654" y="1890250"/>
            <a:ext cx="7070932" cy="1569660"/>
          </a:xfrm>
          <a:prstGeom prst="rect">
            <a:avLst/>
          </a:prstGeom>
          <a:noFill/>
        </p:spPr>
        <p:txBody>
          <a:bodyPr wrap="square">
            <a:spAutoFit/>
          </a:bodyPr>
          <a:lstStyle/>
          <a:p>
            <a:pPr algn="ctr" rtl="1">
              <a:spcBef>
                <a:spcPts val="300"/>
              </a:spcBef>
              <a:spcAft>
                <a:spcPts val="300"/>
              </a:spcAft>
            </a:pPr>
            <a:r>
              <a:rPr lang="ar-SA" sz="2400" dirty="0"/>
              <a:t>يحدث هجوم </a:t>
            </a:r>
            <a:r>
              <a:rPr lang="en-US" sz="2400" dirty="0"/>
              <a:t> SQL Injection</a:t>
            </a:r>
            <a:r>
              <a:rPr lang="ar-SA" sz="2400" dirty="0"/>
              <a:t>عندما يتم استخدام البيانات التي يقوم المستخدم بإدخالها بشكل مباشر داخل أوامر </a:t>
            </a:r>
            <a:r>
              <a:rPr lang="nl-NL" sz="2400" dirty="0"/>
              <a:t>SQL</a:t>
            </a:r>
            <a:r>
              <a:rPr lang="ar-SA" sz="2400" dirty="0"/>
              <a:t> التي يتم تنفيذها على قاعدة البيانات. مثل أوامر جلب بيانات، التحقق من بيانات، تعديل، أو حذف، وغيرها من العمليات. </a:t>
            </a:r>
            <a:endParaRPr lang="en-US" sz="2000" dirty="0">
              <a:latin typeface="Abadi" panose="020B0604020104020204" pitchFamily="34" charset="0"/>
            </a:endParaRPr>
          </a:p>
        </p:txBody>
      </p:sp>
      <p:sp>
        <p:nvSpPr>
          <p:cNvPr id="19" name="Tekstvak 18">
            <a:extLst>
              <a:ext uri="{FF2B5EF4-FFF2-40B4-BE49-F238E27FC236}">
                <a16:creationId xmlns:a16="http://schemas.microsoft.com/office/drawing/2014/main" id="{4506E6B6-C561-E6F1-C8F3-8FADD86DC4BF}"/>
              </a:ext>
            </a:extLst>
          </p:cNvPr>
          <p:cNvSpPr txBox="1"/>
          <p:nvPr/>
        </p:nvSpPr>
        <p:spPr>
          <a:xfrm>
            <a:off x="5079068" y="363669"/>
            <a:ext cx="7154931" cy="1052596"/>
          </a:xfrm>
          <a:prstGeom prst="rect">
            <a:avLst/>
          </a:prstGeom>
          <a:noFill/>
        </p:spPr>
        <p:txBody>
          <a:bodyPr wrap="square">
            <a:spAutoFit/>
          </a:bodyPr>
          <a:lstStyle/>
          <a:p>
            <a:pPr algn="ctr" rtl="1">
              <a:lnSpc>
                <a:spcPct val="150000"/>
              </a:lnSpc>
              <a:spcBef>
                <a:spcPts val="300"/>
              </a:spcBef>
              <a:spcAft>
                <a:spcPts val="300"/>
              </a:spcAft>
            </a:pPr>
            <a:r>
              <a:rPr lang="en-US" sz="2200" dirty="0"/>
              <a:t>SQL Injection happens when an application uses user input directly in an SQL query without checking it</a:t>
            </a:r>
            <a:endParaRPr lang="ar-SA" sz="2200" b="1" dirty="0">
              <a:solidFill>
                <a:srgbClr val="404040"/>
              </a:solidFill>
              <a:effectLst/>
              <a:latin typeface="+mj-lt"/>
            </a:endParaRPr>
          </a:p>
        </p:txBody>
      </p:sp>
      <p:cxnSp>
        <p:nvCxnSpPr>
          <p:cNvPr id="21" name="Straight Connector 4">
            <a:extLst>
              <a:ext uri="{FF2B5EF4-FFF2-40B4-BE49-F238E27FC236}">
                <a16:creationId xmlns:a16="http://schemas.microsoft.com/office/drawing/2014/main" id="{6173E6A4-D112-3FEC-2EF8-F9904CB8518C}"/>
              </a:ext>
            </a:extLst>
          </p:cNvPr>
          <p:cNvCxnSpPr>
            <a:cxnSpLocks/>
          </p:cNvCxnSpPr>
          <p:nvPr/>
        </p:nvCxnSpPr>
        <p:spPr>
          <a:xfrm>
            <a:off x="5121068" y="1725662"/>
            <a:ext cx="7070933" cy="0"/>
          </a:xfrm>
          <a:prstGeom prst="line">
            <a:avLst/>
          </a:prstGeom>
          <a:ln w="88900">
            <a:solidFill>
              <a:srgbClr val="3F5163"/>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4F1A5CE6-C14E-80E9-8864-84CB547D0626}"/>
              </a:ext>
            </a:extLst>
          </p:cNvPr>
          <p:cNvSpPr txBox="1">
            <a:spLocks/>
          </p:cNvSpPr>
          <p:nvPr/>
        </p:nvSpPr>
        <p:spPr>
          <a:xfrm>
            <a:off x="335532" y="4262088"/>
            <a:ext cx="435942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How SQL Injection Happens</a:t>
            </a:r>
            <a:endParaRPr lang="ar-SA" sz="2800" dirty="0">
              <a:solidFill>
                <a:schemeClr val="tx1"/>
              </a:solidFill>
            </a:endParaRPr>
          </a:p>
        </p:txBody>
      </p:sp>
      <p:sp>
        <p:nvSpPr>
          <p:cNvPr id="13" name="Tekstvak 12">
            <a:extLst>
              <a:ext uri="{FF2B5EF4-FFF2-40B4-BE49-F238E27FC236}">
                <a16:creationId xmlns:a16="http://schemas.microsoft.com/office/drawing/2014/main" id="{B82D3DD2-4D82-836C-7CCD-B583806567BF}"/>
              </a:ext>
            </a:extLst>
          </p:cNvPr>
          <p:cNvSpPr txBox="1"/>
          <p:nvPr/>
        </p:nvSpPr>
        <p:spPr>
          <a:xfrm>
            <a:off x="342364" y="5384668"/>
            <a:ext cx="4481741" cy="461665"/>
          </a:xfrm>
          <a:prstGeom prst="rect">
            <a:avLst/>
          </a:prstGeom>
          <a:noFill/>
        </p:spPr>
        <p:txBody>
          <a:bodyPr wrap="square">
            <a:spAutoFit/>
          </a:bodyPr>
          <a:lstStyle/>
          <a:p>
            <a:pPr algn="ctr" rtl="1"/>
            <a:r>
              <a:rPr lang="ar-SA" sz="2400" dirty="0"/>
              <a:t>كيف يحدث </a:t>
            </a:r>
            <a:r>
              <a:rPr lang="nl-NL" sz="2400" dirty="0"/>
              <a:t>SQL </a:t>
            </a:r>
            <a:r>
              <a:rPr lang="nl-NL" sz="2400" dirty="0" err="1"/>
              <a:t>Injection</a:t>
            </a:r>
            <a:r>
              <a:rPr lang="nl-NL" sz="2400" dirty="0"/>
              <a:t>؟</a:t>
            </a:r>
            <a:endParaRPr lang="ar-SA" sz="2400" dirty="0"/>
          </a:p>
        </p:txBody>
      </p:sp>
      <p:pic>
        <p:nvPicPr>
          <p:cNvPr id="8" name="Afbeelding 7">
            <a:extLst>
              <a:ext uri="{FF2B5EF4-FFF2-40B4-BE49-F238E27FC236}">
                <a16:creationId xmlns:a16="http://schemas.microsoft.com/office/drawing/2014/main" id="{E416CE02-41B9-9639-CA09-456A6D68EBC9}"/>
              </a:ext>
            </a:extLst>
          </p:cNvPr>
          <p:cNvPicPr>
            <a:picLocks noChangeAspect="1"/>
          </p:cNvPicPr>
          <p:nvPr/>
        </p:nvPicPr>
        <p:blipFill>
          <a:blip r:embed="rId3"/>
          <a:stretch>
            <a:fillRect/>
          </a:stretch>
        </p:blipFill>
        <p:spPr>
          <a:xfrm>
            <a:off x="5121068" y="4512983"/>
            <a:ext cx="6960229" cy="1612608"/>
          </a:xfrm>
          <a:prstGeom prst="rect">
            <a:avLst/>
          </a:prstGeom>
        </p:spPr>
      </p:pic>
      <p:pic>
        <p:nvPicPr>
          <p:cNvPr id="11" name="Picture 2">
            <a:extLst>
              <a:ext uri="{FF2B5EF4-FFF2-40B4-BE49-F238E27FC236}">
                <a16:creationId xmlns:a16="http://schemas.microsoft.com/office/drawing/2014/main" id="{7DE37A6D-90DC-FF4D-994D-7294E0D2DF2E}"/>
              </a:ext>
            </a:extLst>
          </p:cNvPr>
          <p:cNvPicPr>
            <a:picLocks noChangeAspect="1" noChangeArrowheads="1"/>
          </p:cNvPicPr>
          <p:nvPr/>
        </p:nvPicPr>
        <p:blipFill>
          <a:blip r:embed="rId4"/>
          <a:srcRect/>
          <a:stretch/>
        </p:blipFill>
        <p:spPr bwMode="auto">
          <a:xfrm>
            <a:off x="848791" y="1065354"/>
            <a:ext cx="3117566" cy="311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0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165281-D0B7-BBD0-9F96-89E2D5909A37}"/>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D3E3281E-8DB2-C019-30E7-7FF18224A1E3}"/>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00DCA1"/>
                </a:solidFill>
              </a:rPr>
              <a:t>Coder Shiyar</a:t>
            </a:r>
            <a:endParaRPr lang="en-US" b="1" dirty="0">
              <a:solidFill>
                <a:srgbClr val="00DCA1"/>
              </a:solidFill>
            </a:endParaRPr>
          </a:p>
        </p:txBody>
      </p:sp>
      <p:sp>
        <p:nvSpPr>
          <p:cNvPr id="9" name="Slide Number Placeholder 13">
            <a:extLst>
              <a:ext uri="{FF2B5EF4-FFF2-40B4-BE49-F238E27FC236}">
                <a16:creationId xmlns:a16="http://schemas.microsoft.com/office/drawing/2014/main" id="{ADA15F81-0DFF-26D5-5504-9B7D4A97AD57}"/>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CDAC0F00-9E70-B6FF-979F-CDB7522FBCBA}"/>
              </a:ext>
            </a:extLst>
          </p:cNvPr>
          <p:cNvCxnSpPr>
            <a:cxnSpLocks/>
          </p:cNvCxnSpPr>
          <p:nvPr/>
        </p:nvCxnSpPr>
        <p:spPr>
          <a:xfrm>
            <a:off x="-2" y="777843"/>
            <a:ext cx="5037071" cy="0"/>
          </a:xfrm>
          <a:prstGeom prst="line">
            <a:avLst/>
          </a:prstGeom>
          <a:ln w="88900">
            <a:solidFill>
              <a:srgbClr val="00DCA1"/>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D29F9024-E03D-7B53-B01D-30DEBC4501CE}"/>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96686E8E-6248-2C7E-3091-979988F43211}"/>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6" name="Tekstvak 15">
            <a:extLst>
              <a:ext uri="{FF2B5EF4-FFF2-40B4-BE49-F238E27FC236}">
                <a16:creationId xmlns:a16="http://schemas.microsoft.com/office/drawing/2014/main" id="{91F5756B-88B3-DDFC-7632-B726E4457451}"/>
              </a:ext>
            </a:extLst>
          </p:cNvPr>
          <p:cNvSpPr txBox="1"/>
          <p:nvPr/>
        </p:nvSpPr>
        <p:spPr>
          <a:xfrm>
            <a:off x="4916135" y="4395575"/>
            <a:ext cx="7154931" cy="2185214"/>
          </a:xfrm>
          <a:prstGeom prst="rect">
            <a:avLst/>
          </a:prstGeom>
          <a:noFill/>
        </p:spPr>
        <p:txBody>
          <a:bodyPr wrap="square">
            <a:spAutoFit/>
          </a:bodyPr>
          <a:lstStyle/>
          <a:p>
            <a:pPr lvl="0" algn="r" rtl="1" eaLnBrk="0" fontAlgn="base" hangingPunct="0">
              <a:spcBef>
                <a:spcPct val="0"/>
              </a:spcBef>
              <a:spcAft>
                <a:spcPct val="0"/>
              </a:spcAft>
            </a:pPr>
            <a:r>
              <a:rPr lang="ar-SA" sz="2400" dirty="0">
                <a:latin typeface="Arial" panose="020B0604020202020204" pitchFamily="34" charset="0"/>
                <a:cs typeface="Arial" panose="020B0604020202020204" pitchFamily="34" charset="0"/>
              </a:rPr>
              <a:t>لا تستخدم بيانات المستخدم بشكل مباشر داخل أوامر </a:t>
            </a:r>
            <a:r>
              <a:rPr lang="nl-NL" sz="2400" dirty="0">
                <a:latin typeface="Arial" panose="020B0604020202020204" pitchFamily="34" charset="0"/>
                <a:cs typeface="Arial" panose="020B0604020202020204" pitchFamily="34" charset="0"/>
              </a:rPr>
              <a:t>SQL</a:t>
            </a:r>
            <a:r>
              <a:rPr lang="ar-SA" sz="2400" dirty="0">
                <a:latin typeface="Arial" panose="020B0604020202020204" pitchFamily="34" charset="0"/>
                <a:cs typeface="Arial" panose="020B0604020202020204" pitchFamily="34" charset="0"/>
              </a:rPr>
              <a:t> التي تُنفذ على قاعدة البيانات. بدلاً من ذلك، قم بفصل البيانات عن الأوامر.</a:t>
            </a:r>
          </a:p>
          <a:p>
            <a:pPr lvl="0" algn="r" rtl="1" eaLnBrk="0" fontAlgn="base" hangingPunct="0">
              <a:spcBef>
                <a:spcPct val="0"/>
              </a:spcBef>
              <a:spcAft>
                <a:spcPct val="0"/>
              </a:spcAft>
            </a:pPr>
            <a:r>
              <a:rPr lang="ar-SA" sz="2400" dirty="0">
                <a:latin typeface="Arial" panose="020B0604020202020204" pitchFamily="34" charset="0"/>
                <a:cs typeface="Arial" panose="020B0604020202020204" pitchFamily="34" charset="0"/>
              </a:rPr>
              <a:t> هذا المفهوم يُعرف في أغلب لغات البرمجة باسم </a:t>
            </a:r>
          </a:p>
          <a:p>
            <a:pPr lvl="0" algn="r" rtl="1" eaLnBrk="0" fontAlgn="base" hangingPunct="0">
              <a:spcBef>
                <a:spcPct val="0"/>
              </a:spcBef>
              <a:spcAft>
                <a:spcPct val="0"/>
              </a:spcAft>
            </a:pPr>
            <a:r>
              <a:rPr lang="nl-NL" sz="2400" dirty="0" err="1">
                <a:latin typeface="Arial" panose="020B0604020202020204" pitchFamily="34" charset="0"/>
                <a:cs typeface="Arial" panose="020B0604020202020204" pitchFamily="34" charset="0"/>
              </a:rPr>
              <a:t>Prepared</a:t>
            </a:r>
            <a:r>
              <a:rPr lang="nl-NL" sz="2400" dirty="0">
                <a:latin typeface="Arial" panose="020B0604020202020204" pitchFamily="34" charset="0"/>
                <a:cs typeface="Arial" panose="020B0604020202020204" pitchFamily="34" charset="0"/>
              </a:rPr>
              <a:t> Statements</a:t>
            </a:r>
            <a:r>
              <a:rPr lang="ar-SA" sz="2400" dirty="0">
                <a:latin typeface="Arial" panose="020B0604020202020204" pitchFamily="34" charset="0"/>
                <a:cs typeface="Arial" panose="020B0604020202020204" pitchFamily="34" charset="0"/>
              </a:rPr>
              <a:t>  أو </a:t>
            </a:r>
            <a:r>
              <a:rPr lang="nl-NL" sz="2400" dirty="0" err="1">
                <a:latin typeface="Arial" panose="020B0604020202020204" pitchFamily="34" charset="0"/>
                <a:cs typeface="Arial" panose="020B0604020202020204" pitchFamily="34" charset="0"/>
              </a:rPr>
              <a:t>Parameterized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Queries</a:t>
            </a:r>
            <a:endParaRPr lang="ar-SA" sz="2400" dirty="0">
              <a:latin typeface="Arial" panose="020B0604020202020204" pitchFamily="34" charset="0"/>
              <a:cs typeface="Arial" panose="020B0604020202020204" pitchFamily="34" charset="0"/>
            </a:endParaRPr>
          </a:p>
          <a:p>
            <a:pPr lvl="0" algn="r" rtl="1" eaLnBrk="0" fontAlgn="base" hangingPunct="0">
              <a:spcBef>
                <a:spcPct val="0"/>
              </a:spcBef>
              <a:spcAft>
                <a:spcPct val="0"/>
              </a:spcAft>
            </a:pPr>
            <a:endParaRPr lang="ar-SA" sz="2000" dirty="0">
              <a:latin typeface="Arial" panose="020B0604020202020204" pitchFamily="34" charset="0"/>
              <a:cs typeface="Arial" panose="020B0604020202020204" pitchFamily="34" charset="0"/>
            </a:endParaRPr>
          </a:p>
          <a:p>
            <a:pPr lvl="0" algn="r" rtl="1" eaLnBrk="0" fontAlgn="base" hangingPunct="0">
              <a:spcBef>
                <a:spcPct val="0"/>
              </a:spcBef>
              <a:spcAft>
                <a:spcPct val="0"/>
              </a:spcAft>
            </a:pPr>
            <a:r>
              <a:rPr lang="ar-SA" sz="2000" b="1" dirty="0">
                <a:latin typeface="Arial" panose="020B0604020202020204" pitchFamily="34" charset="0"/>
                <a:cs typeface="Arial" panose="020B0604020202020204" pitchFamily="34" charset="0"/>
              </a:rPr>
              <a:t> سأوضح لكم الآن مثالاً عملياً باستخدام </a:t>
            </a:r>
            <a:r>
              <a:rPr lang="nl-NL" sz="2000" b="1" dirty="0">
                <a:latin typeface="Arial" panose="020B0604020202020204" pitchFamily="34" charset="0"/>
                <a:cs typeface="Arial" panose="020B0604020202020204" pitchFamily="34" charset="0"/>
              </a:rPr>
              <a:t>PHP</a:t>
            </a:r>
            <a:r>
              <a:rPr lang="ar-SA" sz="2000" b="1" dirty="0">
                <a:latin typeface="Arial" panose="020B0604020202020204" pitchFamily="34" charset="0"/>
                <a:cs typeface="Arial" panose="020B0604020202020204" pitchFamily="34" charset="0"/>
              </a:rPr>
              <a:t> لتفهموا المقصود بشكل واضح.</a:t>
            </a:r>
            <a:endParaRPr lang="nl-NL" altLang="nl-NL" sz="2000" b="1" dirty="0">
              <a:latin typeface="Arial" panose="020B0604020202020204" pitchFamily="34" charset="0"/>
              <a:cs typeface="Arial" panose="020B0604020202020204" pitchFamily="34" charset="0"/>
            </a:endParaRPr>
          </a:p>
        </p:txBody>
      </p:sp>
      <p:sp>
        <p:nvSpPr>
          <p:cNvPr id="19" name="Tekstvak 18">
            <a:extLst>
              <a:ext uri="{FF2B5EF4-FFF2-40B4-BE49-F238E27FC236}">
                <a16:creationId xmlns:a16="http://schemas.microsoft.com/office/drawing/2014/main" id="{C0902265-27AB-5B33-5FA2-7BA9D5ADB266}"/>
              </a:ext>
            </a:extLst>
          </p:cNvPr>
          <p:cNvSpPr txBox="1"/>
          <p:nvPr/>
        </p:nvSpPr>
        <p:spPr>
          <a:xfrm>
            <a:off x="5223336" y="2355024"/>
            <a:ext cx="6968664" cy="1708160"/>
          </a:xfrm>
          <a:prstGeom prst="rect">
            <a:avLst/>
          </a:prstGeom>
          <a:noFill/>
        </p:spPr>
        <p:txBody>
          <a:bodyPr wrap="square">
            <a:spAutoFit/>
          </a:bodyPr>
          <a:lstStyle/>
          <a:p>
            <a:r>
              <a:rPr lang="en-US" sz="2100" dirty="0"/>
              <a:t>Never use user input directly inside SQL queries that are executed on the database. Instead, separate the data from the SQL commands. This concept is commonly known in most programming languages as Prepared Statements or Parameterized Queries</a:t>
            </a:r>
            <a:r>
              <a:rPr lang="ar-SA" sz="2100" dirty="0"/>
              <a:t> </a:t>
            </a:r>
            <a:r>
              <a:rPr lang="nl-NL" sz="2100" dirty="0" err="1"/>
              <a:t>for</a:t>
            </a:r>
            <a:r>
              <a:rPr lang="nl-NL" sz="2100" dirty="0"/>
              <a:t> </a:t>
            </a:r>
            <a:r>
              <a:rPr lang="nl-NL" sz="2100" dirty="0" err="1"/>
              <a:t>securing</a:t>
            </a:r>
            <a:r>
              <a:rPr lang="nl-NL" sz="2100" dirty="0"/>
              <a:t> SQL </a:t>
            </a:r>
            <a:r>
              <a:rPr lang="nl-NL" sz="2100" dirty="0" err="1"/>
              <a:t>queries</a:t>
            </a:r>
            <a:r>
              <a:rPr lang="en-US" sz="2100" dirty="0"/>
              <a:t>.</a:t>
            </a:r>
          </a:p>
        </p:txBody>
      </p:sp>
      <p:cxnSp>
        <p:nvCxnSpPr>
          <p:cNvPr id="21" name="Straight Connector 4">
            <a:extLst>
              <a:ext uri="{FF2B5EF4-FFF2-40B4-BE49-F238E27FC236}">
                <a16:creationId xmlns:a16="http://schemas.microsoft.com/office/drawing/2014/main" id="{CC52F7A2-B86C-1B40-0C16-28EECB9E6DCA}"/>
              </a:ext>
            </a:extLst>
          </p:cNvPr>
          <p:cNvCxnSpPr>
            <a:cxnSpLocks/>
          </p:cNvCxnSpPr>
          <p:nvPr/>
        </p:nvCxnSpPr>
        <p:spPr>
          <a:xfrm>
            <a:off x="5037069" y="4182920"/>
            <a:ext cx="7070933" cy="0"/>
          </a:xfrm>
          <a:prstGeom prst="line">
            <a:avLst/>
          </a:prstGeom>
          <a:ln w="88900">
            <a:solidFill>
              <a:srgbClr val="00DCA1"/>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FDBC0834-17FE-E1C3-4681-5061B38A5598}"/>
              </a:ext>
            </a:extLst>
          </p:cNvPr>
          <p:cNvSpPr txBox="1">
            <a:spLocks/>
          </p:cNvSpPr>
          <p:nvPr/>
        </p:nvSpPr>
        <p:spPr>
          <a:xfrm>
            <a:off x="335532" y="4262088"/>
            <a:ext cx="47015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How to Prevent SQL Injection</a:t>
            </a:r>
            <a:endParaRPr lang="ar-SA" sz="2800" dirty="0">
              <a:solidFill>
                <a:schemeClr val="tx1"/>
              </a:solidFill>
            </a:endParaRPr>
          </a:p>
        </p:txBody>
      </p:sp>
      <p:sp>
        <p:nvSpPr>
          <p:cNvPr id="13" name="Tekstvak 12">
            <a:extLst>
              <a:ext uri="{FF2B5EF4-FFF2-40B4-BE49-F238E27FC236}">
                <a16:creationId xmlns:a16="http://schemas.microsoft.com/office/drawing/2014/main" id="{A62F01CE-B917-AA73-6EBA-C211E8F5E026}"/>
              </a:ext>
            </a:extLst>
          </p:cNvPr>
          <p:cNvSpPr txBox="1"/>
          <p:nvPr/>
        </p:nvSpPr>
        <p:spPr>
          <a:xfrm>
            <a:off x="342364" y="5384668"/>
            <a:ext cx="4481741" cy="461665"/>
          </a:xfrm>
          <a:prstGeom prst="rect">
            <a:avLst/>
          </a:prstGeom>
          <a:noFill/>
        </p:spPr>
        <p:txBody>
          <a:bodyPr wrap="square">
            <a:spAutoFit/>
          </a:bodyPr>
          <a:lstStyle/>
          <a:p>
            <a:pPr algn="ctr" rtl="1"/>
            <a:r>
              <a:rPr lang="ar-SA" sz="2400" dirty="0"/>
              <a:t>كيف تحمي موقعك من </a:t>
            </a:r>
            <a:r>
              <a:rPr lang="nl-NL" sz="2400" dirty="0"/>
              <a:t>SQL </a:t>
            </a:r>
            <a:r>
              <a:rPr lang="nl-NL" sz="2400" dirty="0" err="1"/>
              <a:t>Injection</a:t>
            </a:r>
            <a:endParaRPr lang="ar-SA" sz="2400" dirty="0"/>
          </a:p>
        </p:txBody>
      </p:sp>
      <p:pic>
        <p:nvPicPr>
          <p:cNvPr id="2" name="Afbeelding 1">
            <a:extLst>
              <a:ext uri="{FF2B5EF4-FFF2-40B4-BE49-F238E27FC236}">
                <a16:creationId xmlns:a16="http://schemas.microsoft.com/office/drawing/2014/main" id="{E6DAF0CE-D699-88EF-1F62-866AB461CE6A}"/>
              </a:ext>
            </a:extLst>
          </p:cNvPr>
          <p:cNvPicPr>
            <a:picLocks noChangeAspect="1"/>
          </p:cNvPicPr>
          <p:nvPr/>
        </p:nvPicPr>
        <p:blipFill>
          <a:blip r:embed="rId3"/>
          <a:stretch>
            <a:fillRect/>
          </a:stretch>
        </p:blipFill>
        <p:spPr>
          <a:xfrm>
            <a:off x="0" y="818316"/>
            <a:ext cx="5037069" cy="3364604"/>
          </a:xfrm>
          <a:prstGeom prst="rect">
            <a:avLst/>
          </a:prstGeom>
        </p:spPr>
      </p:pic>
    </p:spTree>
    <p:extLst>
      <p:ext uri="{BB962C8B-B14F-4D97-AF65-F5344CB8AC3E}">
        <p14:creationId xmlns:p14="http://schemas.microsoft.com/office/powerpoint/2010/main" val="14036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76E88-0527-B122-BE16-410854412FAA}"/>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34D369E1-3C43-ECF2-74D0-1262CB7806FB}"/>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43D685"/>
                </a:solidFill>
              </a:rPr>
              <a:t>Coder Shiyar</a:t>
            </a:r>
            <a:endParaRPr lang="en-US" b="1" dirty="0">
              <a:solidFill>
                <a:srgbClr val="43D685"/>
              </a:solidFill>
            </a:endParaRPr>
          </a:p>
        </p:txBody>
      </p:sp>
      <p:sp>
        <p:nvSpPr>
          <p:cNvPr id="9" name="Slide Number Placeholder 13">
            <a:extLst>
              <a:ext uri="{FF2B5EF4-FFF2-40B4-BE49-F238E27FC236}">
                <a16:creationId xmlns:a16="http://schemas.microsoft.com/office/drawing/2014/main" id="{1A655588-9D15-1999-3269-3CF41B863EB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9D1D7419-7CE6-D8AD-FE7B-D6443E0D0DC7}"/>
              </a:ext>
            </a:extLst>
          </p:cNvPr>
          <p:cNvCxnSpPr>
            <a:cxnSpLocks/>
          </p:cNvCxnSpPr>
          <p:nvPr/>
        </p:nvCxnSpPr>
        <p:spPr>
          <a:xfrm>
            <a:off x="-2" y="777843"/>
            <a:ext cx="5037071"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A04C3651-18CA-781F-7FEC-E9D9CDAD61A1}"/>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42A1FE92-3807-081C-D80F-B51DC65E0C99}"/>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9" name="Tekstvak 18">
            <a:extLst>
              <a:ext uri="{FF2B5EF4-FFF2-40B4-BE49-F238E27FC236}">
                <a16:creationId xmlns:a16="http://schemas.microsoft.com/office/drawing/2014/main" id="{18D8407E-C06E-8AC1-9F1B-51EC13D5F5E3}"/>
              </a:ext>
            </a:extLst>
          </p:cNvPr>
          <p:cNvSpPr txBox="1"/>
          <p:nvPr/>
        </p:nvSpPr>
        <p:spPr>
          <a:xfrm>
            <a:off x="4952705" y="2881500"/>
            <a:ext cx="6968664" cy="1200329"/>
          </a:xfrm>
          <a:prstGeom prst="rect">
            <a:avLst/>
          </a:prstGeom>
          <a:noFill/>
        </p:spPr>
        <p:txBody>
          <a:bodyPr wrap="square">
            <a:spAutoFit/>
          </a:bodyPr>
          <a:lstStyle/>
          <a:p>
            <a:pPr marL="457200" indent="-457200">
              <a:buFont typeface="+mj-lt"/>
              <a:buAutoNum type="arabicPeriod"/>
            </a:pPr>
            <a:r>
              <a:rPr lang="en-US" sz="2400" dirty="0"/>
              <a:t>Use ORM libraries such as </a:t>
            </a:r>
            <a:r>
              <a:rPr lang="en-US" sz="2400" dirty="0" err="1"/>
              <a:t>Sequelize</a:t>
            </a:r>
            <a:r>
              <a:rPr lang="en-US" sz="2400" dirty="0"/>
              <a:t>, which help you interact with the database securely without writing raw SQL queries directly. </a:t>
            </a:r>
            <a:endParaRPr lang="ar-SA" sz="2400" dirty="0"/>
          </a:p>
        </p:txBody>
      </p:sp>
      <p:cxnSp>
        <p:nvCxnSpPr>
          <p:cNvPr id="21" name="Straight Connector 4">
            <a:extLst>
              <a:ext uri="{FF2B5EF4-FFF2-40B4-BE49-F238E27FC236}">
                <a16:creationId xmlns:a16="http://schemas.microsoft.com/office/drawing/2014/main" id="{595142EE-F552-201A-1778-43F46CD00877}"/>
              </a:ext>
            </a:extLst>
          </p:cNvPr>
          <p:cNvCxnSpPr>
            <a:cxnSpLocks/>
          </p:cNvCxnSpPr>
          <p:nvPr/>
        </p:nvCxnSpPr>
        <p:spPr>
          <a:xfrm>
            <a:off x="5037069" y="4182920"/>
            <a:ext cx="7070933"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6957DCDA-1447-69F2-A56D-06D7C04B904D}"/>
              </a:ext>
            </a:extLst>
          </p:cNvPr>
          <p:cNvSpPr txBox="1">
            <a:spLocks/>
          </p:cNvSpPr>
          <p:nvPr/>
        </p:nvSpPr>
        <p:spPr>
          <a:xfrm>
            <a:off x="251168" y="4353437"/>
            <a:ext cx="47015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Extra Tips for Protection</a:t>
            </a:r>
            <a:endParaRPr lang="ar-SA" sz="2800" dirty="0">
              <a:solidFill>
                <a:schemeClr val="tx1"/>
              </a:solidFill>
            </a:endParaRPr>
          </a:p>
        </p:txBody>
      </p:sp>
      <p:sp>
        <p:nvSpPr>
          <p:cNvPr id="13" name="Tekstvak 12">
            <a:extLst>
              <a:ext uri="{FF2B5EF4-FFF2-40B4-BE49-F238E27FC236}">
                <a16:creationId xmlns:a16="http://schemas.microsoft.com/office/drawing/2014/main" id="{8480BF17-150C-BC14-63BA-07D2F36828FA}"/>
              </a:ext>
            </a:extLst>
          </p:cNvPr>
          <p:cNvSpPr txBox="1"/>
          <p:nvPr/>
        </p:nvSpPr>
        <p:spPr>
          <a:xfrm>
            <a:off x="-546118" y="5413364"/>
            <a:ext cx="6464836" cy="461665"/>
          </a:xfrm>
          <a:prstGeom prst="rect">
            <a:avLst/>
          </a:prstGeom>
          <a:noFill/>
        </p:spPr>
        <p:txBody>
          <a:bodyPr wrap="square">
            <a:spAutoFit/>
          </a:bodyPr>
          <a:lstStyle/>
          <a:p>
            <a:pPr algn="ctr" rtl="1"/>
            <a:r>
              <a:rPr lang="ar-SA" sz="2400" dirty="0"/>
              <a:t>نصائح إضافية للحماية</a:t>
            </a:r>
            <a:r>
              <a:rPr lang="en-US" sz="2400" dirty="0"/>
              <a:t> </a:t>
            </a:r>
            <a:r>
              <a:rPr lang="ar-SA" sz="2400" dirty="0"/>
              <a:t>من </a:t>
            </a:r>
            <a:r>
              <a:rPr lang="nl-NL" sz="2400" dirty="0"/>
              <a:t>SQL </a:t>
            </a:r>
            <a:r>
              <a:rPr lang="nl-NL" sz="2400" dirty="0" err="1"/>
              <a:t>Injection</a:t>
            </a:r>
            <a:endParaRPr lang="ar-SA" sz="2400" dirty="0"/>
          </a:p>
        </p:txBody>
      </p:sp>
      <p:pic>
        <p:nvPicPr>
          <p:cNvPr id="5122" name="Picture 2" descr="Shield - Free security icons">
            <a:extLst>
              <a:ext uri="{FF2B5EF4-FFF2-40B4-BE49-F238E27FC236}">
                <a16:creationId xmlns:a16="http://schemas.microsoft.com/office/drawing/2014/main" id="{0114B1CF-4D77-E94E-D6AB-8DE942EBF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00" y="891458"/>
            <a:ext cx="3051871" cy="3051871"/>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C5FED62B-2024-AF63-2926-BF6817BE5251}"/>
              </a:ext>
            </a:extLst>
          </p:cNvPr>
          <p:cNvSpPr txBox="1"/>
          <p:nvPr/>
        </p:nvSpPr>
        <p:spPr>
          <a:xfrm>
            <a:off x="5569666" y="4569128"/>
            <a:ext cx="6371166" cy="1420325"/>
          </a:xfrm>
          <a:prstGeom prst="rect">
            <a:avLst/>
          </a:prstGeom>
          <a:noFill/>
        </p:spPr>
        <p:txBody>
          <a:bodyPr wrap="square">
            <a:spAutoFit/>
          </a:bodyPr>
          <a:lstStyle/>
          <a:p>
            <a:pPr marL="342900" lvl="0" indent="-342900" algn="r" rtl="1" eaLnBrk="0" fontAlgn="base" hangingPunct="0">
              <a:lnSpc>
                <a:spcPct val="150000"/>
              </a:lnSpc>
              <a:spcBef>
                <a:spcPct val="0"/>
              </a:spcBef>
              <a:spcAft>
                <a:spcPct val="0"/>
              </a:spcAft>
              <a:buFont typeface="+mj-lt"/>
              <a:buAutoNum type="arabicPeriod"/>
            </a:pPr>
            <a:r>
              <a:rPr lang="ar-SA" sz="2000" dirty="0">
                <a:latin typeface="Arial" panose="020B0604020202020204" pitchFamily="34" charset="0"/>
                <a:cs typeface="Arial" panose="020B0604020202020204" pitchFamily="34" charset="0"/>
              </a:rPr>
              <a:t>استخدام مكتبات </a:t>
            </a:r>
            <a:r>
              <a:rPr lang="nl-NL" sz="2000" dirty="0">
                <a:latin typeface="Arial" panose="020B0604020202020204" pitchFamily="34" charset="0"/>
                <a:cs typeface="Arial" panose="020B0604020202020204" pitchFamily="34" charset="0"/>
              </a:rPr>
              <a:t>ORM </a:t>
            </a:r>
            <a:r>
              <a:rPr lang="ar-SA" sz="2000" dirty="0">
                <a:latin typeface="Arial" panose="020B0604020202020204" pitchFamily="34" charset="0"/>
                <a:cs typeface="Arial" panose="020B0604020202020204" pitchFamily="34" charset="0"/>
              </a:rPr>
              <a:t> مثل </a:t>
            </a:r>
            <a:r>
              <a:rPr lang="nl-NL" sz="2000" dirty="0" err="1">
                <a:latin typeface="Arial" panose="020B0604020202020204" pitchFamily="34" charset="0"/>
                <a:cs typeface="Arial" panose="020B0604020202020204" pitchFamily="34" charset="0"/>
              </a:rPr>
              <a:t>Sequelize</a:t>
            </a:r>
            <a:r>
              <a:rPr lang="nl-NL" sz="2000" dirty="0">
                <a:latin typeface="Arial" panose="020B0604020202020204" pitchFamily="34" charset="0"/>
                <a:cs typeface="Arial" panose="020B0604020202020204" pitchFamily="34" charset="0"/>
              </a:rPr>
              <a:t>، </a:t>
            </a:r>
            <a:r>
              <a:rPr lang="ar-SA" sz="2000" dirty="0">
                <a:latin typeface="Arial" panose="020B0604020202020204" pitchFamily="34" charset="0"/>
                <a:cs typeface="Arial" panose="020B0604020202020204" pitchFamily="34" charset="0"/>
              </a:rPr>
              <a:t>التي تساعدك على التعامل مع قاعدة البيانات بأمان دون الحاجة إلى كتابة أوامر </a:t>
            </a:r>
            <a:r>
              <a:rPr lang="nl-NL" sz="2000" dirty="0">
                <a:latin typeface="Arial" panose="020B0604020202020204" pitchFamily="34" charset="0"/>
                <a:cs typeface="Arial" panose="020B0604020202020204" pitchFamily="34" charset="0"/>
              </a:rPr>
              <a:t>SQL</a:t>
            </a:r>
            <a:r>
              <a:rPr lang="ar-SA" sz="2000" dirty="0">
                <a:latin typeface="Arial" panose="020B0604020202020204" pitchFamily="34" charset="0"/>
                <a:cs typeface="Arial" panose="020B0604020202020204" pitchFamily="34" charset="0"/>
              </a:rPr>
              <a:t> بشكل مباشر.</a:t>
            </a:r>
          </a:p>
          <a:p>
            <a:pPr marR="0" lvl="0" algn="r" defTabSz="914400" rtl="1" eaLnBrk="0" fontAlgn="base" latinLnBrk="0" hangingPunct="0">
              <a:lnSpc>
                <a:spcPct val="150000"/>
              </a:lnSpc>
              <a:spcBef>
                <a:spcPct val="0"/>
              </a:spcBef>
              <a:spcAft>
                <a:spcPct val="0"/>
              </a:spcAft>
              <a:buClrTx/>
              <a:buSzTx/>
              <a:tabLst/>
            </a:pPr>
            <a:endParaRPr kumimoji="0" lang="ar-SA" altLang="nl-N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6" name="Picture 6" descr="What is ORM? Why is it used? What are its pros and cons? | by Kader Genç |  Medium">
            <a:extLst>
              <a:ext uri="{FF2B5EF4-FFF2-40B4-BE49-F238E27FC236}">
                <a16:creationId xmlns:a16="http://schemas.microsoft.com/office/drawing/2014/main" id="{BA36B933-2E63-3927-2B9B-A54713A7B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168" y="454616"/>
            <a:ext cx="4512733" cy="225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6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643A2B-AD08-7B0E-B0B9-821624E74C92}"/>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8DCBD4EF-C18D-91B8-8A3E-4D7BAD557694}"/>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43D685"/>
                </a:solidFill>
              </a:rPr>
              <a:t>Coder Shiyar</a:t>
            </a:r>
            <a:endParaRPr lang="en-US" b="1" dirty="0">
              <a:solidFill>
                <a:srgbClr val="43D685"/>
              </a:solidFill>
            </a:endParaRPr>
          </a:p>
        </p:txBody>
      </p:sp>
      <p:sp>
        <p:nvSpPr>
          <p:cNvPr id="9" name="Slide Number Placeholder 13">
            <a:extLst>
              <a:ext uri="{FF2B5EF4-FFF2-40B4-BE49-F238E27FC236}">
                <a16:creationId xmlns:a16="http://schemas.microsoft.com/office/drawing/2014/main" id="{1C3C3629-A7A7-4AD7-25A1-6B7D8582BF2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71E62C71-0942-BF30-2FC1-AB881E01DC9F}"/>
              </a:ext>
            </a:extLst>
          </p:cNvPr>
          <p:cNvCxnSpPr>
            <a:cxnSpLocks/>
          </p:cNvCxnSpPr>
          <p:nvPr/>
        </p:nvCxnSpPr>
        <p:spPr>
          <a:xfrm>
            <a:off x="-2" y="777843"/>
            <a:ext cx="5037071"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209F1F45-67BA-E675-E8E3-738ACD75D5AC}"/>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5A00A759-1A0F-DA8F-8D71-085BD08EE1D7}"/>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9" name="Tekstvak 18">
            <a:extLst>
              <a:ext uri="{FF2B5EF4-FFF2-40B4-BE49-F238E27FC236}">
                <a16:creationId xmlns:a16="http://schemas.microsoft.com/office/drawing/2014/main" id="{5BEE9368-C735-41B0-13FA-D058AF0E26F1}"/>
              </a:ext>
            </a:extLst>
          </p:cNvPr>
          <p:cNvSpPr txBox="1"/>
          <p:nvPr/>
        </p:nvSpPr>
        <p:spPr>
          <a:xfrm>
            <a:off x="4952705" y="3245441"/>
            <a:ext cx="6968664" cy="738664"/>
          </a:xfrm>
          <a:prstGeom prst="rect">
            <a:avLst/>
          </a:prstGeom>
          <a:noFill/>
        </p:spPr>
        <p:txBody>
          <a:bodyPr wrap="square">
            <a:spAutoFit/>
          </a:bodyPr>
          <a:lstStyle/>
          <a:p>
            <a:pPr marL="457200" indent="-457200">
              <a:buFont typeface="Arial" panose="020B0604020202020204" pitchFamily="34" charset="0"/>
              <a:buChar char="•"/>
            </a:pPr>
            <a:r>
              <a:rPr lang="en-US" sz="2100" dirty="0"/>
              <a:t>Always validate and verify the user input to ensure it is correct and safe. </a:t>
            </a:r>
            <a:endParaRPr lang="ar-SA" sz="2100" dirty="0"/>
          </a:p>
        </p:txBody>
      </p:sp>
      <p:cxnSp>
        <p:nvCxnSpPr>
          <p:cNvPr id="21" name="Straight Connector 4">
            <a:extLst>
              <a:ext uri="{FF2B5EF4-FFF2-40B4-BE49-F238E27FC236}">
                <a16:creationId xmlns:a16="http://schemas.microsoft.com/office/drawing/2014/main" id="{F76F899F-3842-E75B-9F36-26CA3AE9FB0F}"/>
              </a:ext>
            </a:extLst>
          </p:cNvPr>
          <p:cNvCxnSpPr>
            <a:cxnSpLocks/>
          </p:cNvCxnSpPr>
          <p:nvPr/>
        </p:nvCxnSpPr>
        <p:spPr>
          <a:xfrm>
            <a:off x="5037069" y="4182920"/>
            <a:ext cx="7070933"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7B5C890F-11AD-FF39-2ADC-CFE7348F3276}"/>
              </a:ext>
            </a:extLst>
          </p:cNvPr>
          <p:cNvSpPr txBox="1">
            <a:spLocks/>
          </p:cNvSpPr>
          <p:nvPr/>
        </p:nvSpPr>
        <p:spPr>
          <a:xfrm>
            <a:off x="251168" y="4353437"/>
            <a:ext cx="47015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Extra Tips for Protection</a:t>
            </a:r>
            <a:endParaRPr lang="ar-SA" sz="2800" dirty="0">
              <a:solidFill>
                <a:schemeClr val="tx1"/>
              </a:solidFill>
            </a:endParaRPr>
          </a:p>
        </p:txBody>
      </p:sp>
      <p:sp>
        <p:nvSpPr>
          <p:cNvPr id="13" name="Tekstvak 12">
            <a:extLst>
              <a:ext uri="{FF2B5EF4-FFF2-40B4-BE49-F238E27FC236}">
                <a16:creationId xmlns:a16="http://schemas.microsoft.com/office/drawing/2014/main" id="{B260B726-24C3-16A0-733A-296BE7DC649B}"/>
              </a:ext>
            </a:extLst>
          </p:cNvPr>
          <p:cNvSpPr txBox="1"/>
          <p:nvPr/>
        </p:nvSpPr>
        <p:spPr>
          <a:xfrm>
            <a:off x="-546118" y="5413364"/>
            <a:ext cx="6464836" cy="461665"/>
          </a:xfrm>
          <a:prstGeom prst="rect">
            <a:avLst/>
          </a:prstGeom>
          <a:noFill/>
        </p:spPr>
        <p:txBody>
          <a:bodyPr wrap="square">
            <a:spAutoFit/>
          </a:bodyPr>
          <a:lstStyle/>
          <a:p>
            <a:pPr algn="ctr" rtl="1"/>
            <a:r>
              <a:rPr lang="ar-SA" sz="2400" dirty="0"/>
              <a:t>نصائح إضافية للحماية</a:t>
            </a:r>
            <a:r>
              <a:rPr lang="en-US" sz="2400" dirty="0"/>
              <a:t> </a:t>
            </a:r>
            <a:r>
              <a:rPr lang="ar-SA" sz="2400" dirty="0"/>
              <a:t>من </a:t>
            </a:r>
            <a:r>
              <a:rPr lang="nl-NL" sz="2400" dirty="0"/>
              <a:t>SQL </a:t>
            </a:r>
            <a:r>
              <a:rPr lang="nl-NL" sz="2400" dirty="0" err="1"/>
              <a:t>Injection</a:t>
            </a:r>
            <a:endParaRPr lang="ar-SA" sz="2400" dirty="0"/>
          </a:p>
        </p:txBody>
      </p:sp>
      <p:pic>
        <p:nvPicPr>
          <p:cNvPr id="5122" name="Picture 2" descr="Shield - Free security icons">
            <a:extLst>
              <a:ext uri="{FF2B5EF4-FFF2-40B4-BE49-F238E27FC236}">
                <a16:creationId xmlns:a16="http://schemas.microsoft.com/office/drawing/2014/main" id="{CAC5E13B-D926-C64D-82E0-5F03B6C93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00" y="891458"/>
            <a:ext cx="3051871" cy="3051871"/>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A445358B-FD34-D190-F87A-C9DF9558E430}"/>
              </a:ext>
            </a:extLst>
          </p:cNvPr>
          <p:cNvSpPr txBox="1"/>
          <p:nvPr/>
        </p:nvSpPr>
        <p:spPr>
          <a:xfrm>
            <a:off x="5699900" y="4323973"/>
            <a:ext cx="6371166" cy="496996"/>
          </a:xfrm>
          <a:prstGeom prst="rect">
            <a:avLst/>
          </a:prstGeom>
          <a:noFill/>
        </p:spPr>
        <p:txBody>
          <a:bodyPr wrap="square">
            <a:spAutoFit/>
          </a:bodyPr>
          <a:lstStyle/>
          <a:p>
            <a:pPr marL="342900" lvl="0" indent="-342900" algn="r" rtl="1" eaLnBrk="0" fontAlgn="base" hangingPunct="0">
              <a:lnSpc>
                <a:spcPct val="150000"/>
              </a:lnSpc>
              <a:spcBef>
                <a:spcPct val="0"/>
              </a:spcBef>
              <a:spcAft>
                <a:spcPct val="0"/>
              </a:spcAft>
              <a:buFont typeface="Arial" panose="020B0604020202020204" pitchFamily="34" charset="0"/>
              <a:buChar char="•"/>
            </a:pPr>
            <a:r>
              <a:rPr kumimoji="0" lang="ar-SA" altLang="nl-N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قم بالتحقق والتأكد من صحة البيانات المدخلة من المستخدم</a:t>
            </a:r>
            <a:r>
              <a:rPr kumimoji="0" lang="nl-NL" altLang="nl-N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ar-SA" altLang="nl-NL"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Afbeelding 4">
            <a:extLst>
              <a:ext uri="{FF2B5EF4-FFF2-40B4-BE49-F238E27FC236}">
                <a16:creationId xmlns:a16="http://schemas.microsoft.com/office/drawing/2014/main" id="{EC7F6F8A-298F-CCA5-3110-042A12111F2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4000"/>
                    </a14:imgEffect>
                    <a14:imgEffect>
                      <a14:brightnessContrast bright="12000"/>
                    </a14:imgEffect>
                  </a14:imgLayer>
                </a14:imgProps>
              </a:ext>
            </a:extLst>
          </a:blip>
          <a:stretch>
            <a:fillRect/>
          </a:stretch>
        </p:blipFill>
        <p:spPr>
          <a:xfrm>
            <a:off x="6540242" y="4959508"/>
            <a:ext cx="3793590" cy="1569762"/>
          </a:xfrm>
          <a:prstGeom prst="rect">
            <a:avLst/>
          </a:prstGeom>
        </p:spPr>
      </p:pic>
    </p:spTree>
    <p:extLst>
      <p:ext uri="{BB962C8B-B14F-4D97-AF65-F5344CB8AC3E}">
        <p14:creationId xmlns:p14="http://schemas.microsoft.com/office/powerpoint/2010/main" val="390356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7AB46C-E379-C092-6988-9032DDD248DC}"/>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DBBCE260-230D-7D4D-9060-EE16C82A27F4}"/>
              </a:ext>
            </a:extLst>
          </p:cNvPr>
          <p:cNvSpPr>
            <a:spLocks noGrp="1"/>
          </p:cNvSpPr>
          <p:nvPr>
            <p:ph type="ftr" sz="quarter" idx="52"/>
          </p:nvPr>
        </p:nvSpPr>
        <p:spPr>
          <a:xfrm>
            <a:off x="251168" y="6398227"/>
            <a:ext cx="4114800" cy="365125"/>
          </a:xfrm>
        </p:spPr>
        <p:txBody>
          <a:bodyPr/>
          <a:lstStyle/>
          <a:p>
            <a:r>
              <a:rPr lang="en-NL" sz="1200" b="1" dirty="0">
                <a:solidFill>
                  <a:schemeClr val="tx1"/>
                </a:solidFill>
              </a:rPr>
              <a:t>Cyber Security Tutorial | </a:t>
            </a:r>
            <a:r>
              <a:rPr lang="en-NL" sz="1200" b="1" dirty="0">
                <a:solidFill>
                  <a:srgbClr val="43D685"/>
                </a:solidFill>
              </a:rPr>
              <a:t>Coder Shiyar</a:t>
            </a:r>
            <a:endParaRPr lang="en-US" b="1" dirty="0">
              <a:solidFill>
                <a:srgbClr val="43D685"/>
              </a:solidFill>
            </a:endParaRPr>
          </a:p>
        </p:txBody>
      </p:sp>
      <p:sp>
        <p:nvSpPr>
          <p:cNvPr id="9" name="Slide Number Placeholder 13">
            <a:extLst>
              <a:ext uri="{FF2B5EF4-FFF2-40B4-BE49-F238E27FC236}">
                <a16:creationId xmlns:a16="http://schemas.microsoft.com/office/drawing/2014/main" id="{37979C70-EE7C-C9DF-DB0C-6C709E9AF02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73A325FC-D2BC-D3E9-35C7-8CAF18BEF9C8}"/>
              </a:ext>
            </a:extLst>
          </p:cNvPr>
          <p:cNvCxnSpPr>
            <a:cxnSpLocks/>
          </p:cNvCxnSpPr>
          <p:nvPr/>
        </p:nvCxnSpPr>
        <p:spPr>
          <a:xfrm>
            <a:off x="-2" y="777843"/>
            <a:ext cx="5037071"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45268CD3-C4AE-954B-EF43-F39AD8B01318}"/>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7" name="Rechthoek 6">
            <a:extLst>
              <a:ext uri="{FF2B5EF4-FFF2-40B4-BE49-F238E27FC236}">
                <a16:creationId xmlns:a16="http://schemas.microsoft.com/office/drawing/2014/main" id="{A6F085D4-B30D-4296-CD32-22EF67FA5194}"/>
              </a:ext>
            </a:extLst>
          </p:cNvPr>
          <p:cNvSpPr/>
          <p:nvPr/>
        </p:nvSpPr>
        <p:spPr>
          <a:xfrm>
            <a:off x="-1" y="4353438"/>
            <a:ext cx="5037071" cy="19316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19" name="Tekstvak 18">
            <a:extLst>
              <a:ext uri="{FF2B5EF4-FFF2-40B4-BE49-F238E27FC236}">
                <a16:creationId xmlns:a16="http://schemas.microsoft.com/office/drawing/2014/main" id="{4F73A366-0AFF-B01B-D213-6790C303767C}"/>
              </a:ext>
            </a:extLst>
          </p:cNvPr>
          <p:cNvSpPr txBox="1"/>
          <p:nvPr/>
        </p:nvSpPr>
        <p:spPr>
          <a:xfrm>
            <a:off x="4849923" y="3704318"/>
            <a:ext cx="7507903" cy="1384995"/>
          </a:xfrm>
          <a:prstGeom prst="rect">
            <a:avLst/>
          </a:prstGeom>
          <a:noFill/>
        </p:spPr>
        <p:txBody>
          <a:bodyPr wrap="square">
            <a:spAutoFit/>
          </a:bodyPr>
          <a:lstStyle/>
          <a:p>
            <a:pPr marL="457200" indent="-457200">
              <a:buFont typeface="Arial" panose="020B0604020202020204" pitchFamily="34" charset="0"/>
              <a:buChar char="•"/>
            </a:pPr>
            <a:r>
              <a:rPr lang="en-US" sz="2100" dirty="0"/>
              <a:t>Additionally, configure your database permissions properly so that users don’t have more privileges than necessary, such as the ability to delete or modify tables they should not have access to.</a:t>
            </a:r>
          </a:p>
        </p:txBody>
      </p:sp>
      <p:cxnSp>
        <p:nvCxnSpPr>
          <p:cNvPr id="21" name="Straight Connector 4">
            <a:extLst>
              <a:ext uri="{FF2B5EF4-FFF2-40B4-BE49-F238E27FC236}">
                <a16:creationId xmlns:a16="http://schemas.microsoft.com/office/drawing/2014/main" id="{E460A005-59B5-3CED-A319-10AC6FFC2B03}"/>
              </a:ext>
            </a:extLst>
          </p:cNvPr>
          <p:cNvCxnSpPr>
            <a:cxnSpLocks/>
          </p:cNvCxnSpPr>
          <p:nvPr/>
        </p:nvCxnSpPr>
        <p:spPr>
          <a:xfrm>
            <a:off x="5121067" y="5177016"/>
            <a:ext cx="7070933"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46846EDB-45B7-3DD8-395A-5015616A058B}"/>
              </a:ext>
            </a:extLst>
          </p:cNvPr>
          <p:cNvSpPr txBox="1">
            <a:spLocks/>
          </p:cNvSpPr>
          <p:nvPr/>
        </p:nvSpPr>
        <p:spPr>
          <a:xfrm>
            <a:off x="251168" y="4353437"/>
            <a:ext cx="470153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pPr algn="ctr"/>
            <a:r>
              <a:rPr lang="en-US" sz="2800" dirty="0">
                <a:solidFill>
                  <a:schemeClr val="tx1"/>
                </a:solidFill>
              </a:rPr>
              <a:t>Extra Tips for Protection</a:t>
            </a:r>
            <a:endParaRPr lang="ar-SA" sz="2800" dirty="0">
              <a:solidFill>
                <a:schemeClr val="tx1"/>
              </a:solidFill>
            </a:endParaRPr>
          </a:p>
        </p:txBody>
      </p:sp>
      <p:sp>
        <p:nvSpPr>
          <p:cNvPr id="13" name="Tekstvak 12">
            <a:extLst>
              <a:ext uri="{FF2B5EF4-FFF2-40B4-BE49-F238E27FC236}">
                <a16:creationId xmlns:a16="http://schemas.microsoft.com/office/drawing/2014/main" id="{EFB74A01-0967-7E76-2A92-FF1679569DBB}"/>
              </a:ext>
            </a:extLst>
          </p:cNvPr>
          <p:cNvSpPr txBox="1"/>
          <p:nvPr/>
        </p:nvSpPr>
        <p:spPr>
          <a:xfrm>
            <a:off x="-546118" y="5413364"/>
            <a:ext cx="6464836" cy="461665"/>
          </a:xfrm>
          <a:prstGeom prst="rect">
            <a:avLst/>
          </a:prstGeom>
          <a:noFill/>
        </p:spPr>
        <p:txBody>
          <a:bodyPr wrap="square">
            <a:spAutoFit/>
          </a:bodyPr>
          <a:lstStyle/>
          <a:p>
            <a:pPr algn="ctr" rtl="1"/>
            <a:r>
              <a:rPr lang="ar-SA" sz="2400" dirty="0"/>
              <a:t>نصائح إضافية للحماية</a:t>
            </a:r>
            <a:r>
              <a:rPr lang="en-US" sz="2400" dirty="0"/>
              <a:t> </a:t>
            </a:r>
            <a:r>
              <a:rPr lang="ar-SA" sz="2400" dirty="0"/>
              <a:t>من </a:t>
            </a:r>
            <a:r>
              <a:rPr lang="nl-NL" sz="2400" dirty="0"/>
              <a:t>SQL </a:t>
            </a:r>
            <a:r>
              <a:rPr lang="nl-NL" sz="2400" dirty="0" err="1"/>
              <a:t>Injection</a:t>
            </a:r>
            <a:endParaRPr lang="ar-SA" sz="2400" dirty="0"/>
          </a:p>
        </p:txBody>
      </p:sp>
      <p:pic>
        <p:nvPicPr>
          <p:cNvPr id="5122" name="Picture 2" descr="Shield - Free security icons">
            <a:extLst>
              <a:ext uri="{FF2B5EF4-FFF2-40B4-BE49-F238E27FC236}">
                <a16:creationId xmlns:a16="http://schemas.microsoft.com/office/drawing/2014/main" id="{0D40DFBC-9CB3-0D71-FC88-55FEC9695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000" y="891458"/>
            <a:ext cx="3051871" cy="3051871"/>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BB17119D-61FD-6DA2-BE76-2F40DACDDD99}"/>
              </a:ext>
            </a:extLst>
          </p:cNvPr>
          <p:cNvSpPr txBox="1"/>
          <p:nvPr/>
        </p:nvSpPr>
        <p:spPr>
          <a:xfrm>
            <a:off x="5240810" y="5185096"/>
            <a:ext cx="6867192" cy="1379865"/>
          </a:xfrm>
          <a:prstGeom prst="rect">
            <a:avLst/>
          </a:prstGeom>
          <a:noFill/>
        </p:spPr>
        <p:txBody>
          <a:bodyPr wrap="square">
            <a:spAutoFit/>
          </a:bodyPr>
          <a:lstStyle/>
          <a:p>
            <a:pPr marL="342900" indent="-342900" algn="r" rtl="1" eaLnBrk="0" fontAlgn="base" hangingPunct="0">
              <a:lnSpc>
                <a:spcPct val="150000"/>
              </a:lnSpc>
              <a:spcBef>
                <a:spcPct val="0"/>
              </a:spcBef>
              <a:spcAft>
                <a:spcPct val="0"/>
              </a:spcAft>
              <a:buFont typeface="Arial" panose="020B0604020202020204" pitchFamily="34" charset="0"/>
              <a:buChar char="•"/>
            </a:pPr>
            <a:r>
              <a:rPr lang="ar-SA" altLang="nl-NL" sz="2000" dirty="0">
                <a:latin typeface="Arial" panose="020B0604020202020204" pitchFamily="34" charset="0"/>
                <a:cs typeface="Arial" panose="020B0604020202020204" pitchFamily="34" charset="0"/>
              </a:rPr>
              <a:t>وأيضاً، قم بضبط صلاحيات قاعدة البيانات بحيث لا يمتلك المستخدم صلاحيات أكثر من اللازم، مثل حذف أو تعديل الجداول التي لا يحتاج إليها.</a:t>
            </a:r>
          </a:p>
          <a:p>
            <a:pPr marL="342900" marR="0" lvl="0" indent="-342900" algn="r" defTabSz="914400" rtl="1" eaLnBrk="0" fontAlgn="base" latinLnBrk="0" hangingPunct="0">
              <a:lnSpc>
                <a:spcPct val="150000"/>
              </a:lnSpc>
              <a:spcBef>
                <a:spcPct val="0"/>
              </a:spcBef>
              <a:spcAft>
                <a:spcPct val="0"/>
              </a:spcAft>
              <a:buClrTx/>
              <a:buSzTx/>
              <a:buFont typeface="+mj-lt"/>
              <a:buAutoNum type="arabicPeriod"/>
              <a:tabLst/>
            </a:pPr>
            <a:endParaRPr kumimoji="0" lang="ar-SA" altLang="nl-N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172" name="Picture 4" descr="mysql - How to grant and revoke rights to tables using phpMyAdmin - Server  Fault">
            <a:extLst>
              <a:ext uri="{FF2B5EF4-FFF2-40B4-BE49-F238E27FC236}">
                <a16:creationId xmlns:a16="http://schemas.microsoft.com/office/drawing/2014/main" id="{5DF8B02B-6DA3-9D04-CFDF-63A73C93C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1067" y="401184"/>
            <a:ext cx="6839126" cy="197074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MySQL User Permissions | How to Apply User Permissions in MySQL?">
            <a:extLst>
              <a:ext uri="{FF2B5EF4-FFF2-40B4-BE49-F238E27FC236}">
                <a16:creationId xmlns:a16="http://schemas.microsoft.com/office/drawing/2014/main" id="{E523BE6D-2F08-0B53-4D53-D4CE38A4B9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9081"/>
          <a:stretch>
            <a:fillRect/>
          </a:stretch>
        </p:blipFill>
        <p:spPr bwMode="auto">
          <a:xfrm>
            <a:off x="8540630" y="1871621"/>
            <a:ext cx="3421565" cy="153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0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F691BB-869F-3CB9-FE02-21D416AE5CE1}"/>
            </a:ext>
          </a:extLst>
        </p:cNvPr>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C23F9229-C4AC-CF22-603D-3128D655D0F3}"/>
              </a:ext>
            </a:extLst>
          </p:cNvPr>
          <p:cNvSpPr>
            <a:spLocks noGrp="1"/>
          </p:cNvSpPr>
          <p:nvPr>
            <p:ph type="ftr" sz="quarter" idx="52"/>
          </p:nvPr>
        </p:nvSpPr>
        <p:spPr>
          <a:xfrm>
            <a:off x="190775" y="6498132"/>
            <a:ext cx="4114800" cy="365125"/>
          </a:xfrm>
        </p:spPr>
        <p:txBody>
          <a:bodyPr/>
          <a:lstStyle/>
          <a:p>
            <a:r>
              <a:rPr lang="en-NL" sz="1200" b="1" dirty="0">
                <a:solidFill>
                  <a:schemeClr val="tx1"/>
                </a:solidFill>
              </a:rPr>
              <a:t>Cyber Security Tutorial | </a:t>
            </a:r>
            <a:r>
              <a:rPr lang="en-NL" sz="1200" b="1" dirty="0">
                <a:solidFill>
                  <a:srgbClr val="43D685"/>
                </a:solidFill>
              </a:rPr>
              <a:t>Coder Shiyar</a:t>
            </a:r>
            <a:endParaRPr lang="en-US" b="1" dirty="0">
              <a:solidFill>
                <a:srgbClr val="43D685"/>
              </a:solidFill>
            </a:endParaRPr>
          </a:p>
        </p:txBody>
      </p:sp>
      <p:sp>
        <p:nvSpPr>
          <p:cNvPr id="9" name="Slide Number Placeholder 13">
            <a:extLst>
              <a:ext uri="{FF2B5EF4-FFF2-40B4-BE49-F238E27FC236}">
                <a16:creationId xmlns:a16="http://schemas.microsoft.com/office/drawing/2014/main" id="{8A1552D9-A18B-29F5-2033-3CAD1FA7E09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cxnSp>
        <p:nvCxnSpPr>
          <p:cNvPr id="6" name="Straight Connector 4">
            <a:extLst>
              <a:ext uri="{FF2B5EF4-FFF2-40B4-BE49-F238E27FC236}">
                <a16:creationId xmlns:a16="http://schemas.microsoft.com/office/drawing/2014/main" id="{2F5ED515-1A67-6D05-EEA6-52423F99E3FD}"/>
              </a:ext>
            </a:extLst>
          </p:cNvPr>
          <p:cNvCxnSpPr>
            <a:cxnSpLocks/>
          </p:cNvCxnSpPr>
          <p:nvPr/>
        </p:nvCxnSpPr>
        <p:spPr>
          <a:xfrm>
            <a:off x="-2" y="777843"/>
            <a:ext cx="5037071"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sp>
        <p:nvSpPr>
          <p:cNvPr id="10" name="Title 4">
            <a:extLst>
              <a:ext uri="{FF2B5EF4-FFF2-40B4-BE49-F238E27FC236}">
                <a16:creationId xmlns:a16="http://schemas.microsoft.com/office/drawing/2014/main" id="{552EDF6C-387F-CA46-B852-51A6B82872C4}"/>
              </a:ext>
            </a:extLst>
          </p:cNvPr>
          <p:cNvSpPr txBox="1">
            <a:spLocks/>
          </p:cNvSpPr>
          <p:nvPr/>
        </p:nvSpPr>
        <p:spPr>
          <a:xfrm>
            <a:off x="5973294" y="4182920"/>
            <a:ext cx="6097772" cy="14686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800" dirty="0"/>
              <a:t>The Red Team specializes in attacking systems. But don’t worry, they’re not criminals! They are ethical hackers who simulate cyberattacks to test an organization’s security.</a:t>
            </a:r>
            <a:endParaRPr lang="en-US" b="0" dirty="0">
              <a:solidFill>
                <a:schemeClr val="tx1"/>
              </a:solidFill>
            </a:endParaRPr>
          </a:p>
        </p:txBody>
      </p:sp>
      <p:sp>
        <p:nvSpPr>
          <p:cNvPr id="4" name="Tijdelijke aanduiding voor tekst 3">
            <a:extLst>
              <a:ext uri="{FF2B5EF4-FFF2-40B4-BE49-F238E27FC236}">
                <a16:creationId xmlns:a16="http://schemas.microsoft.com/office/drawing/2014/main" id="{A9FF1111-D229-5C4D-3CA6-059865C91F50}"/>
              </a:ext>
            </a:extLst>
          </p:cNvPr>
          <p:cNvSpPr>
            <a:spLocks noGrp="1"/>
          </p:cNvSpPr>
          <p:nvPr>
            <p:ph type="body" sz="quarter" idx="28"/>
          </p:nvPr>
        </p:nvSpPr>
        <p:spPr/>
        <p:txBody>
          <a:bodyPr/>
          <a:lstStyle/>
          <a:p>
            <a:endParaRPr lang="ar-SA"/>
          </a:p>
        </p:txBody>
      </p:sp>
      <p:sp>
        <p:nvSpPr>
          <p:cNvPr id="7" name="Rechthoek 6">
            <a:extLst>
              <a:ext uri="{FF2B5EF4-FFF2-40B4-BE49-F238E27FC236}">
                <a16:creationId xmlns:a16="http://schemas.microsoft.com/office/drawing/2014/main" id="{5C0C88F2-C11E-C8F9-68A8-30A468859C07}"/>
              </a:ext>
            </a:extLst>
          </p:cNvPr>
          <p:cNvSpPr/>
          <p:nvPr/>
        </p:nvSpPr>
        <p:spPr>
          <a:xfrm>
            <a:off x="12009" y="1543591"/>
            <a:ext cx="5037071" cy="5003799"/>
          </a:xfrm>
          <a:prstGeom prst="rect">
            <a:avLst/>
          </a:prstGeom>
          <a:solidFill>
            <a:srgbClr val="F0ECE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SA" dirty="0"/>
          </a:p>
        </p:txBody>
      </p:sp>
      <p:sp>
        <p:nvSpPr>
          <p:cNvPr id="5" name="Title 4">
            <a:extLst>
              <a:ext uri="{FF2B5EF4-FFF2-40B4-BE49-F238E27FC236}">
                <a16:creationId xmlns:a16="http://schemas.microsoft.com/office/drawing/2014/main" id="{342078EB-5900-E152-9DCC-B63D787D1951}"/>
              </a:ext>
            </a:extLst>
          </p:cNvPr>
          <p:cNvSpPr>
            <a:spLocks noGrp="1"/>
          </p:cNvSpPr>
          <p:nvPr>
            <p:ph type="title"/>
          </p:nvPr>
        </p:nvSpPr>
        <p:spPr>
          <a:xfrm>
            <a:off x="509574" y="4651627"/>
            <a:ext cx="3796001" cy="1325563"/>
          </a:xfrm>
        </p:spPr>
        <p:txBody>
          <a:bodyPr/>
          <a:lstStyle/>
          <a:p>
            <a:pPr algn="ctr" rtl="1"/>
            <a:r>
              <a:rPr lang="nl-NL" sz="2800" dirty="0">
                <a:solidFill>
                  <a:schemeClr val="tx1"/>
                </a:solidFill>
              </a:rPr>
              <a:t>SQL INJECTION </a:t>
            </a:r>
            <a:r>
              <a:rPr lang="ar-SA" sz="2800" dirty="0">
                <a:solidFill>
                  <a:schemeClr val="tx1"/>
                </a:solidFill>
              </a:rPr>
              <a:t>💉 </a:t>
            </a:r>
          </a:p>
        </p:txBody>
      </p:sp>
      <p:cxnSp>
        <p:nvCxnSpPr>
          <p:cNvPr id="21" name="Straight Connector 4">
            <a:extLst>
              <a:ext uri="{FF2B5EF4-FFF2-40B4-BE49-F238E27FC236}">
                <a16:creationId xmlns:a16="http://schemas.microsoft.com/office/drawing/2014/main" id="{FB46E74E-C9D4-D27A-6476-6509234B750E}"/>
              </a:ext>
            </a:extLst>
          </p:cNvPr>
          <p:cNvCxnSpPr>
            <a:cxnSpLocks/>
          </p:cNvCxnSpPr>
          <p:nvPr/>
        </p:nvCxnSpPr>
        <p:spPr>
          <a:xfrm>
            <a:off x="5784112" y="4045491"/>
            <a:ext cx="6407888" cy="0"/>
          </a:xfrm>
          <a:prstGeom prst="line">
            <a:avLst/>
          </a:prstGeom>
          <a:ln w="88900">
            <a:solidFill>
              <a:srgbClr val="43D685"/>
            </a:solidFill>
          </a:ln>
        </p:spPr>
        <p:style>
          <a:lnRef idx="1">
            <a:schemeClr val="accent1"/>
          </a:lnRef>
          <a:fillRef idx="0">
            <a:schemeClr val="accent1"/>
          </a:fillRef>
          <a:effectRef idx="0">
            <a:schemeClr val="accent1"/>
          </a:effectRef>
          <a:fontRef idx="minor">
            <a:schemeClr val="tx1"/>
          </a:fontRef>
        </p:style>
      </p:cxnSp>
      <p:pic>
        <p:nvPicPr>
          <p:cNvPr id="2" name="Afbeelding 1">
            <a:extLst>
              <a:ext uri="{FF2B5EF4-FFF2-40B4-BE49-F238E27FC236}">
                <a16:creationId xmlns:a16="http://schemas.microsoft.com/office/drawing/2014/main" id="{4A1B0875-B23C-7EF5-F26C-3CE20ECC3423}"/>
              </a:ext>
            </a:extLst>
          </p:cNvPr>
          <p:cNvPicPr>
            <a:picLocks noChangeAspect="1"/>
          </p:cNvPicPr>
          <p:nvPr/>
        </p:nvPicPr>
        <p:blipFill>
          <a:blip r:embed="rId3"/>
          <a:stretch>
            <a:fillRect/>
          </a:stretch>
        </p:blipFill>
        <p:spPr>
          <a:xfrm>
            <a:off x="0" y="818316"/>
            <a:ext cx="5037069" cy="3364604"/>
          </a:xfrm>
          <a:prstGeom prst="rect">
            <a:avLst/>
          </a:prstGeom>
        </p:spPr>
      </p:pic>
      <p:pic>
        <p:nvPicPr>
          <p:cNvPr id="15" name="Picture 2" descr="Shield - Free security icons">
            <a:extLst>
              <a:ext uri="{FF2B5EF4-FFF2-40B4-BE49-F238E27FC236}">
                <a16:creationId xmlns:a16="http://schemas.microsoft.com/office/drawing/2014/main" id="{98143B5B-A3B6-1DF1-B71F-F21E4A698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450" y="429561"/>
            <a:ext cx="3051871" cy="305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13537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3ea718a5-1703-496a-9091-8240321abdd7" xsi:nil="true"/>
    <_activity xmlns="3ea718a5-1703-496a-9091-8240321abdd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D1CB832A1D7BF4EBD9BEFDEA974A6E3" ma:contentTypeVersion="18" ma:contentTypeDescription="Een nieuw document maken." ma:contentTypeScope="" ma:versionID="15c1afa50ba1183b9e0220b352be1dfb">
  <xsd:schema xmlns:xsd="http://www.w3.org/2001/XMLSchema" xmlns:xs="http://www.w3.org/2001/XMLSchema" xmlns:p="http://schemas.microsoft.com/office/2006/metadata/properties" xmlns:ns3="3ea718a5-1703-496a-9091-8240321abdd7" xmlns:ns4="717a0b28-0a3b-4910-91f6-5549f15b0a4f" targetNamespace="http://schemas.microsoft.com/office/2006/metadata/properties" ma:root="true" ma:fieldsID="b6778a6e9f575fbf75e7aee41c7f13e0" ns3:_="" ns4:_="">
    <xsd:import namespace="3ea718a5-1703-496a-9091-8240321abdd7"/>
    <xsd:import namespace="717a0b28-0a3b-4910-91f6-5549f15b0a4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a718a5-1703-496a-9091-8240321ab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7a0b28-0a3b-4910-91f6-5549f15b0a4f"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purl.org/dc/elements/1.1/"/>
    <ds:schemaRef ds:uri="http://schemas.microsoft.com/office/2006/documentManagement/types"/>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717a0b28-0a3b-4910-91f6-5549f15b0a4f"/>
    <ds:schemaRef ds:uri="3ea718a5-1703-496a-9091-8240321abdd7"/>
  </ds:schemaRefs>
</ds:datastoreItem>
</file>

<file path=customXml/itemProps2.xml><?xml version="1.0" encoding="utf-8"?>
<ds:datastoreItem xmlns:ds="http://schemas.openxmlformats.org/officeDocument/2006/customXml" ds:itemID="{5EE4158F-5406-4628-9355-D7420DE03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a718a5-1703-496a-9091-8240321abdd7"/>
    <ds:schemaRef ds:uri="717a0b28-0a3b-4910-91f6-5549f15b0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5604</TotalTime>
  <Words>798</Words>
  <Application>Microsoft Office PowerPoint</Application>
  <PresentationFormat>Breedbeeld</PresentationFormat>
  <Paragraphs>62</Paragraphs>
  <Slides>9</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9</vt:i4>
      </vt:variant>
    </vt:vector>
  </HeadingPairs>
  <TitlesOfParts>
    <vt:vector size="17" baseType="lpstr">
      <vt:lpstr>等线</vt:lpstr>
      <vt:lpstr>Abadi</vt:lpstr>
      <vt:lpstr>Arial</vt:lpstr>
      <vt:lpstr>Calibri</vt:lpstr>
      <vt:lpstr>Google Sans</vt:lpstr>
      <vt:lpstr>Posterama Text Black</vt:lpstr>
      <vt:lpstr>Posterama Text SemiBold</vt:lpstr>
      <vt:lpstr>Custom</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SQL INJECTION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Shiyar Jamo (21019320)</dc:creator>
  <cp:lastModifiedBy>Shiyar Jamo (21019320)</cp:lastModifiedBy>
  <cp:revision>39</cp:revision>
  <dcterms:created xsi:type="dcterms:W3CDTF">2024-10-31T06:23:45Z</dcterms:created>
  <dcterms:modified xsi:type="dcterms:W3CDTF">2025-06-27T19:06:25Z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0x0101007D1CB832A1D7BF4EBD9BEFDEA974A6E3</vt:lpwstr>
  </property>
</Properties>
</file>