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Bold" charset="1" panose="00000800000000000000"/>
      <p:regular r:id="rId17"/>
    </p:embeddedFont>
    <p:embeddedFont>
      <p:font typeface="Open Sans" charset="1" panose="00000000000000000000"/>
      <p:regular r:id="rId18"/>
    </p:embeddedFont>
    <p:embeddedFont>
      <p:font typeface="Canva Sans" charset="1" panose="020B0503030501040103"/>
      <p:regular r:id="rId19"/>
    </p:embeddedFont>
    <p:embeddedFont>
      <p:font typeface="Poppins" charset="1" panose="00000500000000000000"/>
      <p:regular r:id="rId20"/>
    </p:embeddedFont>
    <p:embeddedFont>
      <p:font typeface="Canva Sans Bold"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182" t="-3326" r="-3863" b="-3326"/>
            </a:stretch>
          </a:blipFill>
        </p:spPr>
      </p:sp>
      <p:sp>
        <p:nvSpPr>
          <p:cNvPr name="TextBox 3" id="3"/>
          <p:cNvSpPr txBox="true"/>
          <p:nvPr/>
        </p:nvSpPr>
        <p:spPr>
          <a:xfrm rot="0">
            <a:off x="736175" y="1283532"/>
            <a:ext cx="10020472" cy="2151431"/>
          </a:xfrm>
          <a:prstGeom prst="rect">
            <a:avLst/>
          </a:prstGeom>
        </p:spPr>
        <p:txBody>
          <a:bodyPr anchor="t" rtlCol="false" tIns="0" lIns="0" bIns="0" rIns="0">
            <a:spAutoFit/>
          </a:bodyPr>
          <a:lstStyle/>
          <a:p>
            <a:pPr algn="l">
              <a:lnSpc>
                <a:spcPts val="8467"/>
              </a:lnSpc>
              <a:spcBef>
                <a:spcPct val="0"/>
              </a:spcBef>
            </a:pPr>
            <a:r>
              <a:rPr lang="en-US" b="true" sz="6048">
                <a:solidFill>
                  <a:srgbClr val="FFDE59"/>
                </a:solidFill>
                <a:latin typeface="Poppins Bold"/>
                <a:ea typeface="Poppins Bold"/>
                <a:cs typeface="Poppins Bold"/>
                <a:sym typeface="Poppins Bold"/>
              </a:rPr>
              <a:t>Mushroom Classification Project Presentation</a:t>
            </a:r>
          </a:p>
        </p:txBody>
      </p:sp>
      <p:sp>
        <p:nvSpPr>
          <p:cNvPr name="TextBox 4" id="4"/>
          <p:cNvSpPr txBox="true"/>
          <p:nvPr/>
        </p:nvSpPr>
        <p:spPr>
          <a:xfrm rot="0">
            <a:off x="565535" y="3830643"/>
            <a:ext cx="6210638" cy="475664"/>
          </a:xfrm>
          <a:prstGeom prst="rect">
            <a:avLst/>
          </a:prstGeom>
        </p:spPr>
        <p:txBody>
          <a:bodyPr anchor="t" rtlCol="false" tIns="0" lIns="0" bIns="0" rIns="0">
            <a:spAutoFit/>
          </a:bodyPr>
          <a:lstStyle/>
          <a:p>
            <a:pPr algn="ctr">
              <a:lnSpc>
                <a:spcPts val="3707"/>
              </a:lnSpc>
              <a:spcBef>
                <a:spcPct val="0"/>
              </a:spcBef>
            </a:pPr>
            <a:r>
              <a:rPr lang="en-US" b="true" sz="2648">
                <a:solidFill>
                  <a:srgbClr val="FFDE59"/>
                </a:solidFill>
                <a:latin typeface="Poppins Bold"/>
                <a:ea typeface="Poppins Bold"/>
                <a:cs typeface="Poppins Bold"/>
                <a:sym typeface="Poppins Bold"/>
              </a:rPr>
              <a:t>Presented by- Shashikala Londhe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B2B17"/>
        </a:solidFill>
      </p:bgPr>
    </p:bg>
    <p:spTree>
      <p:nvGrpSpPr>
        <p:cNvPr id="1" name=""/>
        <p:cNvGrpSpPr/>
        <p:nvPr/>
      </p:nvGrpSpPr>
      <p:grpSpPr>
        <a:xfrm>
          <a:off x="0" y="0"/>
          <a:ext cx="0" cy="0"/>
          <a:chOff x="0" y="0"/>
          <a:chExt cx="0" cy="0"/>
        </a:xfrm>
      </p:grpSpPr>
      <p:grpSp>
        <p:nvGrpSpPr>
          <p:cNvPr name="Group 2" id="2"/>
          <p:cNvGrpSpPr/>
          <p:nvPr/>
        </p:nvGrpSpPr>
        <p:grpSpPr>
          <a:xfrm rot="0">
            <a:off x="1028700" y="8655736"/>
            <a:ext cx="608679" cy="602564"/>
            <a:chOff x="0" y="0"/>
            <a:chExt cx="85797" cy="84935"/>
          </a:xfrm>
        </p:grpSpPr>
        <p:sp>
          <p:nvSpPr>
            <p:cNvPr name="Freeform 3" id="3"/>
            <p:cNvSpPr/>
            <p:nvPr/>
          </p:nvSpPr>
          <p:spPr>
            <a:xfrm flipH="false" flipV="false" rot="0">
              <a:off x="0" y="0"/>
              <a:ext cx="85797" cy="84935"/>
            </a:xfrm>
            <a:custGeom>
              <a:avLst/>
              <a:gdLst/>
              <a:ahLst/>
              <a:cxnLst/>
              <a:rect r="r" b="b" t="t" l="l"/>
              <a:pathLst>
                <a:path h="84935" w="85797">
                  <a:moveTo>
                    <a:pt x="0" y="0"/>
                  </a:moveTo>
                  <a:lnTo>
                    <a:pt x="85797" y="0"/>
                  </a:lnTo>
                  <a:lnTo>
                    <a:pt x="85797" y="84935"/>
                  </a:lnTo>
                  <a:lnTo>
                    <a:pt x="0" y="84935"/>
                  </a:lnTo>
                  <a:close/>
                </a:path>
              </a:pathLst>
            </a:custGeom>
            <a:solidFill>
              <a:srgbClr val="1B2B17">
                <a:alpha val="18824"/>
              </a:srgbClr>
            </a:solidFill>
            <a:ln w="38100" cap="sq">
              <a:solidFill>
                <a:srgbClr val="E8BA31">
                  <a:alpha val="18824"/>
                </a:srgbClr>
              </a:solidFill>
              <a:prstDash val="solid"/>
              <a:miter/>
            </a:ln>
          </p:spPr>
        </p:sp>
        <p:sp>
          <p:nvSpPr>
            <p:cNvPr name="TextBox 4" id="4"/>
            <p:cNvSpPr txBox="true"/>
            <p:nvPr/>
          </p:nvSpPr>
          <p:spPr>
            <a:xfrm>
              <a:off x="0" y="-57150"/>
              <a:ext cx="85797" cy="14208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073570" y="2045765"/>
            <a:ext cx="12554784" cy="7062066"/>
          </a:xfrm>
          <a:custGeom>
            <a:avLst/>
            <a:gdLst/>
            <a:ahLst/>
            <a:cxnLst/>
            <a:rect r="r" b="b" t="t" l="l"/>
            <a:pathLst>
              <a:path h="7062066" w="12554784">
                <a:moveTo>
                  <a:pt x="0" y="0"/>
                </a:moveTo>
                <a:lnTo>
                  <a:pt x="12554784" y="0"/>
                </a:lnTo>
                <a:lnTo>
                  <a:pt x="12554784" y="7062066"/>
                </a:lnTo>
                <a:lnTo>
                  <a:pt x="0" y="7062066"/>
                </a:lnTo>
                <a:lnTo>
                  <a:pt x="0" y="0"/>
                </a:lnTo>
                <a:close/>
              </a:path>
            </a:pathLst>
          </a:custGeom>
          <a:blipFill>
            <a:blip r:embed="rId2"/>
            <a:stretch>
              <a:fillRect l="0" t="0" r="0" b="0"/>
            </a:stretch>
          </a:blipFill>
        </p:spPr>
      </p:sp>
      <p:sp>
        <p:nvSpPr>
          <p:cNvPr name="TextBox 6" id="6"/>
          <p:cNvSpPr txBox="true"/>
          <p:nvPr/>
        </p:nvSpPr>
        <p:spPr>
          <a:xfrm rot="0">
            <a:off x="1160029" y="8682381"/>
            <a:ext cx="346022" cy="425450"/>
          </a:xfrm>
          <a:prstGeom prst="rect">
            <a:avLst/>
          </a:prstGeom>
        </p:spPr>
        <p:txBody>
          <a:bodyPr anchor="t" rtlCol="false" tIns="0" lIns="0" bIns="0" rIns="0">
            <a:spAutoFit/>
          </a:bodyPr>
          <a:lstStyle/>
          <a:p>
            <a:pPr algn="ctr">
              <a:lnSpc>
                <a:spcPts val="3400"/>
              </a:lnSpc>
            </a:pPr>
            <a:r>
              <a:rPr lang="en-US" sz="2000">
                <a:solidFill>
                  <a:srgbClr val="FFFFFF"/>
                </a:solidFill>
                <a:latin typeface="Poppins"/>
                <a:ea typeface="Poppins"/>
                <a:cs typeface="Poppins"/>
                <a:sym typeface="Poppins"/>
              </a:rPr>
              <a:t>3</a:t>
            </a:r>
          </a:p>
        </p:txBody>
      </p:sp>
      <p:sp>
        <p:nvSpPr>
          <p:cNvPr name="TextBox 7" id="7"/>
          <p:cNvSpPr txBox="true"/>
          <p:nvPr/>
        </p:nvSpPr>
        <p:spPr>
          <a:xfrm rot="0">
            <a:off x="1506051" y="571828"/>
            <a:ext cx="7022295" cy="1002013"/>
          </a:xfrm>
          <a:prstGeom prst="rect">
            <a:avLst/>
          </a:prstGeom>
        </p:spPr>
        <p:txBody>
          <a:bodyPr anchor="t" rtlCol="false" tIns="0" lIns="0" bIns="0" rIns="0">
            <a:spAutoFit/>
          </a:bodyPr>
          <a:lstStyle/>
          <a:p>
            <a:pPr algn="ctr">
              <a:lnSpc>
                <a:spcPts val="8295"/>
              </a:lnSpc>
            </a:pPr>
            <a:r>
              <a:rPr lang="en-US" sz="5925" b="true">
                <a:solidFill>
                  <a:srgbClr val="FFFFFF"/>
                </a:solidFill>
                <a:latin typeface="Canva Sans Bold"/>
                <a:ea typeface="Canva Sans Bold"/>
                <a:cs typeface="Canva Sans Bold"/>
                <a:sym typeface="Canva Sans Bold"/>
              </a:rPr>
              <a:t>Web Designing:</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B2B17"/>
        </a:solidFill>
      </p:bgPr>
    </p:bg>
    <p:spTree>
      <p:nvGrpSpPr>
        <p:cNvPr id="1" name=""/>
        <p:cNvGrpSpPr/>
        <p:nvPr/>
      </p:nvGrpSpPr>
      <p:grpSpPr>
        <a:xfrm>
          <a:off x="0" y="0"/>
          <a:ext cx="0" cy="0"/>
          <a:chOff x="0" y="0"/>
          <a:chExt cx="0" cy="0"/>
        </a:xfrm>
      </p:grpSpPr>
      <p:grpSp>
        <p:nvGrpSpPr>
          <p:cNvPr name="Group 2" id="2"/>
          <p:cNvGrpSpPr/>
          <p:nvPr/>
        </p:nvGrpSpPr>
        <p:grpSpPr>
          <a:xfrm rot="0">
            <a:off x="1028700" y="8655736"/>
            <a:ext cx="608679" cy="602564"/>
            <a:chOff x="0" y="0"/>
            <a:chExt cx="85797" cy="84935"/>
          </a:xfrm>
        </p:grpSpPr>
        <p:sp>
          <p:nvSpPr>
            <p:cNvPr name="Freeform 3" id="3"/>
            <p:cNvSpPr/>
            <p:nvPr/>
          </p:nvSpPr>
          <p:spPr>
            <a:xfrm flipH="false" flipV="false" rot="0">
              <a:off x="0" y="0"/>
              <a:ext cx="85797" cy="84935"/>
            </a:xfrm>
            <a:custGeom>
              <a:avLst/>
              <a:gdLst/>
              <a:ahLst/>
              <a:cxnLst/>
              <a:rect r="r" b="b" t="t" l="l"/>
              <a:pathLst>
                <a:path h="84935" w="85797">
                  <a:moveTo>
                    <a:pt x="0" y="0"/>
                  </a:moveTo>
                  <a:lnTo>
                    <a:pt x="85797" y="0"/>
                  </a:lnTo>
                  <a:lnTo>
                    <a:pt x="85797" y="84935"/>
                  </a:lnTo>
                  <a:lnTo>
                    <a:pt x="0" y="84935"/>
                  </a:lnTo>
                  <a:close/>
                </a:path>
              </a:pathLst>
            </a:custGeom>
            <a:solidFill>
              <a:srgbClr val="1B2B17">
                <a:alpha val="18824"/>
              </a:srgbClr>
            </a:solidFill>
            <a:ln w="38100" cap="sq">
              <a:solidFill>
                <a:srgbClr val="E8BA31">
                  <a:alpha val="18824"/>
                </a:srgbClr>
              </a:solidFill>
              <a:prstDash val="solid"/>
              <a:miter/>
            </a:ln>
          </p:spPr>
        </p:sp>
        <p:sp>
          <p:nvSpPr>
            <p:cNvPr name="TextBox 4" id="4"/>
            <p:cNvSpPr txBox="true"/>
            <p:nvPr/>
          </p:nvSpPr>
          <p:spPr>
            <a:xfrm>
              <a:off x="0" y="-57150"/>
              <a:ext cx="85797" cy="14208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60029" y="8682381"/>
            <a:ext cx="346022" cy="425450"/>
          </a:xfrm>
          <a:prstGeom prst="rect">
            <a:avLst/>
          </a:prstGeom>
        </p:spPr>
        <p:txBody>
          <a:bodyPr anchor="t" rtlCol="false" tIns="0" lIns="0" bIns="0" rIns="0">
            <a:spAutoFit/>
          </a:bodyPr>
          <a:lstStyle/>
          <a:p>
            <a:pPr algn="ctr">
              <a:lnSpc>
                <a:spcPts val="3400"/>
              </a:lnSpc>
            </a:pPr>
            <a:r>
              <a:rPr lang="en-US" sz="2000">
                <a:solidFill>
                  <a:srgbClr val="FFFFFF"/>
                </a:solidFill>
                <a:latin typeface="Poppins"/>
                <a:ea typeface="Poppins"/>
                <a:cs typeface="Poppins"/>
                <a:sym typeface="Poppins"/>
              </a:rPr>
              <a:t>3</a:t>
            </a:r>
          </a:p>
        </p:txBody>
      </p:sp>
      <p:sp>
        <p:nvSpPr>
          <p:cNvPr name="TextBox 6" id="6"/>
          <p:cNvSpPr txBox="true"/>
          <p:nvPr/>
        </p:nvSpPr>
        <p:spPr>
          <a:xfrm rot="0">
            <a:off x="3968137" y="3712090"/>
            <a:ext cx="9935705" cy="1431410"/>
          </a:xfrm>
          <a:prstGeom prst="rect">
            <a:avLst/>
          </a:prstGeom>
        </p:spPr>
        <p:txBody>
          <a:bodyPr anchor="t" rtlCol="false" tIns="0" lIns="0" bIns="0" rIns="0">
            <a:spAutoFit/>
          </a:bodyPr>
          <a:lstStyle/>
          <a:p>
            <a:pPr algn="ctr">
              <a:lnSpc>
                <a:spcPts val="11737"/>
              </a:lnSpc>
            </a:pPr>
            <a:r>
              <a:rPr lang="en-US" sz="8384" b="true">
                <a:solidFill>
                  <a:srgbClr val="FFFFFF"/>
                </a:solidFill>
                <a:latin typeface="Canva Sans Bold"/>
                <a:ea typeface="Canva Sans Bold"/>
                <a:cs typeface="Canva Sans Bold"/>
                <a:sym typeface="Canva Sans Bold"/>
              </a:rPr>
              <a:t>Thanks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55755"/>
            <a:ext cx="4218586" cy="1002162"/>
          </a:xfrm>
          <a:prstGeom prst="rect">
            <a:avLst/>
          </a:prstGeom>
        </p:spPr>
        <p:txBody>
          <a:bodyPr anchor="t" rtlCol="false" tIns="0" lIns="0" bIns="0" rIns="0">
            <a:spAutoFit/>
          </a:bodyPr>
          <a:lstStyle/>
          <a:p>
            <a:pPr algn="l">
              <a:lnSpc>
                <a:spcPts val="7547"/>
              </a:lnSpc>
            </a:pPr>
            <a:r>
              <a:rPr lang="en-US" sz="5896" b="true">
                <a:solidFill>
                  <a:srgbClr val="1E4541"/>
                </a:solidFill>
                <a:latin typeface="Poppins Bold"/>
                <a:ea typeface="Poppins Bold"/>
                <a:cs typeface="Poppins Bold"/>
                <a:sym typeface="Poppins Bold"/>
              </a:rPr>
              <a:t>Contents:</a:t>
            </a:r>
          </a:p>
        </p:txBody>
      </p:sp>
      <p:sp>
        <p:nvSpPr>
          <p:cNvPr name="TextBox 3" id="3"/>
          <p:cNvSpPr txBox="true"/>
          <p:nvPr/>
        </p:nvSpPr>
        <p:spPr>
          <a:xfrm rot="0">
            <a:off x="410691" y="5773931"/>
            <a:ext cx="2116795" cy="240591"/>
          </a:xfrm>
          <a:prstGeom prst="rect">
            <a:avLst/>
          </a:prstGeom>
        </p:spPr>
        <p:txBody>
          <a:bodyPr anchor="t" rtlCol="false" tIns="0" lIns="0" bIns="0" rIns="0">
            <a:spAutoFit/>
          </a:bodyPr>
          <a:lstStyle/>
          <a:p>
            <a:pPr algn="ctr">
              <a:lnSpc>
                <a:spcPts val="1960"/>
              </a:lnSpc>
              <a:spcBef>
                <a:spcPct val="0"/>
              </a:spcBef>
            </a:pPr>
            <a:r>
              <a:rPr lang="en-US" sz="1400">
                <a:solidFill>
                  <a:srgbClr val="FFFFFF"/>
                </a:solidFill>
                <a:latin typeface="Open Sans"/>
                <a:ea typeface="Open Sans"/>
                <a:cs typeface="Open Sans"/>
                <a:sym typeface="Open Sans"/>
              </a:rPr>
              <a:t>Percentage</a:t>
            </a:r>
          </a:p>
        </p:txBody>
      </p:sp>
      <p:sp>
        <p:nvSpPr>
          <p:cNvPr name="TextBox 4" id="4"/>
          <p:cNvSpPr txBox="true"/>
          <p:nvPr/>
        </p:nvSpPr>
        <p:spPr>
          <a:xfrm rot="0">
            <a:off x="1120731" y="2126635"/>
            <a:ext cx="9370651" cy="6039386"/>
          </a:xfrm>
          <a:prstGeom prst="rect">
            <a:avLst/>
          </a:prstGeom>
        </p:spPr>
        <p:txBody>
          <a:bodyPr anchor="t" rtlCol="false" tIns="0" lIns="0" bIns="0" rIns="0">
            <a:spAutoFit/>
          </a:bodyPr>
          <a:lstStyle/>
          <a:p>
            <a:pPr algn="l" marL="928867" indent="-464433" lvl="1">
              <a:lnSpc>
                <a:spcPts val="6023"/>
              </a:lnSpc>
              <a:buFont typeface="Arial"/>
              <a:buChar char="•"/>
            </a:pPr>
            <a:r>
              <a:rPr lang="en-US" sz="4302">
                <a:solidFill>
                  <a:srgbClr val="000000"/>
                </a:solidFill>
                <a:latin typeface="Canva Sans"/>
                <a:ea typeface="Canva Sans"/>
                <a:cs typeface="Canva Sans"/>
                <a:sym typeface="Canva Sans"/>
              </a:rPr>
              <a:t>Introduction to the topic</a:t>
            </a:r>
          </a:p>
          <a:p>
            <a:pPr algn="l" marL="928867" indent="-464433" lvl="1">
              <a:lnSpc>
                <a:spcPts val="6023"/>
              </a:lnSpc>
              <a:buFont typeface="Arial"/>
              <a:buChar char="•"/>
            </a:pPr>
            <a:r>
              <a:rPr lang="en-US" sz="4302">
                <a:solidFill>
                  <a:srgbClr val="000000"/>
                </a:solidFill>
                <a:latin typeface="Canva Sans"/>
                <a:ea typeface="Canva Sans"/>
                <a:cs typeface="Canva Sans"/>
                <a:sym typeface="Canva Sans"/>
              </a:rPr>
              <a:t>Problem Statement</a:t>
            </a:r>
          </a:p>
          <a:p>
            <a:pPr algn="l" marL="928867" indent="-464433" lvl="1">
              <a:lnSpc>
                <a:spcPts val="6023"/>
              </a:lnSpc>
              <a:buFont typeface="Arial"/>
              <a:buChar char="•"/>
            </a:pPr>
            <a:r>
              <a:rPr lang="en-US" sz="4302">
                <a:solidFill>
                  <a:srgbClr val="000000"/>
                </a:solidFill>
                <a:latin typeface="Canva Sans"/>
                <a:ea typeface="Canva Sans"/>
                <a:cs typeface="Canva Sans"/>
                <a:sym typeface="Canva Sans"/>
              </a:rPr>
              <a:t>Objective</a:t>
            </a:r>
          </a:p>
          <a:p>
            <a:pPr algn="l" marL="928867" indent="-464433" lvl="1">
              <a:lnSpc>
                <a:spcPts val="6023"/>
              </a:lnSpc>
              <a:buFont typeface="Arial"/>
              <a:buChar char="•"/>
            </a:pPr>
            <a:r>
              <a:rPr lang="en-US" sz="4302">
                <a:solidFill>
                  <a:srgbClr val="000000"/>
                </a:solidFill>
                <a:latin typeface="Canva Sans"/>
                <a:ea typeface="Canva Sans"/>
                <a:cs typeface="Canva Sans"/>
                <a:sym typeface="Canva Sans"/>
              </a:rPr>
              <a:t>Technology Used</a:t>
            </a:r>
          </a:p>
          <a:p>
            <a:pPr algn="l" marL="928867" indent="-464433" lvl="1">
              <a:lnSpc>
                <a:spcPts val="6023"/>
              </a:lnSpc>
              <a:buFont typeface="Arial"/>
              <a:buChar char="•"/>
            </a:pPr>
            <a:r>
              <a:rPr lang="en-US" sz="4302">
                <a:solidFill>
                  <a:srgbClr val="000000"/>
                </a:solidFill>
                <a:latin typeface="Canva Sans"/>
                <a:ea typeface="Canva Sans"/>
                <a:cs typeface="Canva Sans"/>
                <a:sym typeface="Canva Sans"/>
              </a:rPr>
              <a:t>Architecture Design</a:t>
            </a:r>
          </a:p>
          <a:p>
            <a:pPr algn="l" marL="928867" indent="-464433" lvl="1">
              <a:lnSpc>
                <a:spcPts val="6023"/>
              </a:lnSpc>
              <a:buFont typeface="Arial"/>
              <a:buChar char="•"/>
            </a:pPr>
            <a:r>
              <a:rPr lang="en-US" sz="4302">
                <a:solidFill>
                  <a:srgbClr val="000000"/>
                </a:solidFill>
                <a:latin typeface="Canva Sans"/>
                <a:ea typeface="Canva Sans"/>
                <a:cs typeface="Canva Sans"/>
                <a:sym typeface="Canva Sans"/>
              </a:rPr>
              <a:t>Data Information</a:t>
            </a:r>
          </a:p>
          <a:p>
            <a:pPr algn="l" marL="928867" indent="-464433" lvl="1">
              <a:lnSpc>
                <a:spcPts val="6023"/>
              </a:lnSpc>
              <a:buFont typeface="Arial"/>
              <a:buChar char="•"/>
            </a:pPr>
            <a:r>
              <a:rPr lang="en-US" sz="4302">
                <a:solidFill>
                  <a:srgbClr val="000000"/>
                </a:solidFill>
                <a:latin typeface="Canva Sans"/>
                <a:ea typeface="Canva Sans"/>
                <a:cs typeface="Canva Sans"/>
                <a:sym typeface="Canva Sans"/>
              </a:rPr>
              <a:t>Data Visualization</a:t>
            </a:r>
          </a:p>
          <a:p>
            <a:pPr algn="l" marL="928867" indent="-464433" lvl="1">
              <a:lnSpc>
                <a:spcPts val="6023"/>
              </a:lnSpc>
              <a:buFont typeface="Arial"/>
              <a:buChar char="•"/>
            </a:pPr>
            <a:r>
              <a:rPr lang="en-US" sz="4302">
                <a:solidFill>
                  <a:srgbClr val="000000"/>
                </a:solidFill>
                <a:latin typeface="Canva Sans"/>
                <a:ea typeface="Canva Sans"/>
                <a:cs typeface="Canva Sans"/>
                <a:sym typeface="Canva Sans"/>
              </a:rPr>
              <a:t>Web Designing</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B2B17"/>
        </a:solidFill>
      </p:bgPr>
    </p:bg>
    <p:spTree>
      <p:nvGrpSpPr>
        <p:cNvPr id="1" name=""/>
        <p:cNvGrpSpPr/>
        <p:nvPr/>
      </p:nvGrpSpPr>
      <p:grpSpPr>
        <a:xfrm>
          <a:off x="0" y="0"/>
          <a:ext cx="0" cy="0"/>
          <a:chOff x="0" y="0"/>
          <a:chExt cx="0" cy="0"/>
        </a:xfrm>
      </p:grpSpPr>
      <p:grpSp>
        <p:nvGrpSpPr>
          <p:cNvPr name="Group 2" id="2"/>
          <p:cNvGrpSpPr/>
          <p:nvPr/>
        </p:nvGrpSpPr>
        <p:grpSpPr>
          <a:xfrm rot="0">
            <a:off x="1028700" y="8655736"/>
            <a:ext cx="608679" cy="602564"/>
            <a:chOff x="0" y="0"/>
            <a:chExt cx="85797" cy="84935"/>
          </a:xfrm>
        </p:grpSpPr>
        <p:sp>
          <p:nvSpPr>
            <p:cNvPr name="Freeform 3" id="3"/>
            <p:cNvSpPr/>
            <p:nvPr/>
          </p:nvSpPr>
          <p:spPr>
            <a:xfrm flipH="false" flipV="false" rot="0">
              <a:off x="0" y="0"/>
              <a:ext cx="85797" cy="84935"/>
            </a:xfrm>
            <a:custGeom>
              <a:avLst/>
              <a:gdLst/>
              <a:ahLst/>
              <a:cxnLst/>
              <a:rect r="r" b="b" t="t" l="l"/>
              <a:pathLst>
                <a:path h="84935" w="85797">
                  <a:moveTo>
                    <a:pt x="0" y="0"/>
                  </a:moveTo>
                  <a:lnTo>
                    <a:pt x="85797" y="0"/>
                  </a:lnTo>
                  <a:lnTo>
                    <a:pt x="85797" y="84935"/>
                  </a:lnTo>
                  <a:lnTo>
                    <a:pt x="0" y="84935"/>
                  </a:lnTo>
                  <a:close/>
                </a:path>
              </a:pathLst>
            </a:custGeom>
            <a:solidFill>
              <a:srgbClr val="1B2B17">
                <a:alpha val="18824"/>
              </a:srgbClr>
            </a:solidFill>
            <a:ln w="38100" cap="sq">
              <a:solidFill>
                <a:srgbClr val="E8BA31">
                  <a:alpha val="18824"/>
                </a:srgbClr>
              </a:solidFill>
              <a:prstDash val="solid"/>
              <a:miter/>
            </a:ln>
          </p:spPr>
        </p:sp>
        <p:sp>
          <p:nvSpPr>
            <p:cNvPr name="TextBox 4" id="4"/>
            <p:cNvSpPr txBox="true"/>
            <p:nvPr/>
          </p:nvSpPr>
          <p:spPr>
            <a:xfrm>
              <a:off x="0" y="-57150"/>
              <a:ext cx="85797" cy="14208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60029" y="8682381"/>
            <a:ext cx="346022" cy="425450"/>
          </a:xfrm>
          <a:prstGeom prst="rect">
            <a:avLst/>
          </a:prstGeom>
        </p:spPr>
        <p:txBody>
          <a:bodyPr anchor="t" rtlCol="false" tIns="0" lIns="0" bIns="0" rIns="0">
            <a:spAutoFit/>
          </a:bodyPr>
          <a:lstStyle/>
          <a:p>
            <a:pPr algn="ctr">
              <a:lnSpc>
                <a:spcPts val="3400"/>
              </a:lnSpc>
            </a:pPr>
            <a:r>
              <a:rPr lang="en-US" sz="2000">
                <a:solidFill>
                  <a:srgbClr val="FFFFFF"/>
                </a:solidFill>
                <a:latin typeface="Poppins"/>
                <a:ea typeface="Poppins"/>
                <a:cs typeface="Poppins"/>
                <a:sym typeface="Poppins"/>
              </a:rPr>
              <a:t>1</a:t>
            </a:r>
          </a:p>
        </p:txBody>
      </p:sp>
      <p:sp>
        <p:nvSpPr>
          <p:cNvPr name="TextBox 6" id="6"/>
          <p:cNvSpPr txBox="true"/>
          <p:nvPr/>
        </p:nvSpPr>
        <p:spPr>
          <a:xfrm rot="0">
            <a:off x="1506051" y="552778"/>
            <a:ext cx="6293021" cy="1109311"/>
          </a:xfrm>
          <a:prstGeom prst="rect">
            <a:avLst/>
          </a:prstGeom>
        </p:spPr>
        <p:txBody>
          <a:bodyPr anchor="t" rtlCol="false" tIns="0" lIns="0" bIns="0" rIns="0">
            <a:spAutoFit/>
          </a:bodyPr>
          <a:lstStyle/>
          <a:p>
            <a:pPr algn="ctr">
              <a:lnSpc>
                <a:spcPts val="9060"/>
              </a:lnSpc>
            </a:pPr>
            <a:r>
              <a:rPr lang="en-US" sz="6471" b="true">
                <a:solidFill>
                  <a:srgbClr val="FFFFFF"/>
                </a:solidFill>
                <a:latin typeface="Canva Sans Bold"/>
                <a:ea typeface="Canva Sans Bold"/>
                <a:cs typeface="Canva Sans Bold"/>
                <a:sym typeface="Canva Sans Bold"/>
              </a:rPr>
              <a:t>Introduction :</a:t>
            </a:r>
          </a:p>
        </p:txBody>
      </p:sp>
      <p:sp>
        <p:nvSpPr>
          <p:cNvPr name="TextBox 7" id="7"/>
          <p:cNvSpPr txBox="true"/>
          <p:nvPr/>
        </p:nvSpPr>
        <p:spPr>
          <a:xfrm rot="0">
            <a:off x="1637379" y="1901852"/>
            <a:ext cx="16099391" cy="4047772"/>
          </a:xfrm>
          <a:prstGeom prst="rect">
            <a:avLst/>
          </a:prstGeom>
        </p:spPr>
        <p:txBody>
          <a:bodyPr anchor="t" rtlCol="false" tIns="0" lIns="0" bIns="0" rIns="0">
            <a:spAutoFit/>
          </a:bodyPr>
          <a:lstStyle/>
          <a:p>
            <a:pPr algn="l">
              <a:lnSpc>
                <a:spcPts val="4599"/>
              </a:lnSpc>
              <a:spcBef>
                <a:spcPct val="0"/>
              </a:spcBef>
            </a:pPr>
            <a:r>
              <a:rPr lang="en-US" sz="2705">
                <a:solidFill>
                  <a:srgbClr val="FFFFFF"/>
                </a:solidFill>
                <a:latin typeface="Poppins"/>
                <a:ea typeface="Poppins"/>
                <a:cs typeface="Poppins"/>
                <a:sym typeface="Poppins"/>
              </a:rPr>
              <a:t>The Audubon Society Field Guide to North American Mushrooms contains descriptions of hypothetical samples corresponding to 23 species of gilled mushrooms in the Agaricus and Lepiota Family Mushroom (1981). Each species is labelled as either definitely edible, definitely poisonous, or maybe edible but not recommended. This last category was merged with the toxic category. The Guide asserts unequivocally that there is no simple rule for judging a mushroom's edibility, such as "leaflets three, leave it be" for Poisonous Oak and Ivy. The main goal is to predict which mushroom is poisonous &amp; which is edible.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B2B17"/>
        </a:solidFill>
      </p:bgPr>
    </p:bg>
    <p:spTree>
      <p:nvGrpSpPr>
        <p:cNvPr id="1" name=""/>
        <p:cNvGrpSpPr/>
        <p:nvPr/>
      </p:nvGrpSpPr>
      <p:grpSpPr>
        <a:xfrm>
          <a:off x="0" y="0"/>
          <a:ext cx="0" cy="0"/>
          <a:chOff x="0" y="0"/>
          <a:chExt cx="0" cy="0"/>
        </a:xfrm>
      </p:grpSpPr>
      <p:grpSp>
        <p:nvGrpSpPr>
          <p:cNvPr name="Group 2" id="2"/>
          <p:cNvGrpSpPr/>
          <p:nvPr/>
        </p:nvGrpSpPr>
        <p:grpSpPr>
          <a:xfrm rot="0">
            <a:off x="1028700" y="8655736"/>
            <a:ext cx="608679" cy="602564"/>
            <a:chOff x="0" y="0"/>
            <a:chExt cx="85797" cy="84935"/>
          </a:xfrm>
        </p:grpSpPr>
        <p:sp>
          <p:nvSpPr>
            <p:cNvPr name="Freeform 3" id="3"/>
            <p:cNvSpPr/>
            <p:nvPr/>
          </p:nvSpPr>
          <p:spPr>
            <a:xfrm flipH="false" flipV="false" rot="0">
              <a:off x="0" y="0"/>
              <a:ext cx="85797" cy="84935"/>
            </a:xfrm>
            <a:custGeom>
              <a:avLst/>
              <a:gdLst/>
              <a:ahLst/>
              <a:cxnLst/>
              <a:rect r="r" b="b" t="t" l="l"/>
              <a:pathLst>
                <a:path h="84935" w="85797">
                  <a:moveTo>
                    <a:pt x="0" y="0"/>
                  </a:moveTo>
                  <a:lnTo>
                    <a:pt x="85797" y="0"/>
                  </a:lnTo>
                  <a:lnTo>
                    <a:pt x="85797" y="84935"/>
                  </a:lnTo>
                  <a:lnTo>
                    <a:pt x="0" y="84935"/>
                  </a:lnTo>
                  <a:close/>
                </a:path>
              </a:pathLst>
            </a:custGeom>
            <a:solidFill>
              <a:srgbClr val="1B2B17">
                <a:alpha val="18824"/>
              </a:srgbClr>
            </a:solidFill>
            <a:ln w="38100" cap="sq">
              <a:solidFill>
                <a:srgbClr val="E8BA31">
                  <a:alpha val="18824"/>
                </a:srgbClr>
              </a:solidFill>
              <a:prstDash val="solid"/>
              <a:miter/>
            </a:ln>
          </p:spPr>
        </p:sp>
        <p:sp>
          <p:nvSpPr>
            <p:cNvPr name="TextBox 4" id="4"/>
            <p:cNvSpPr txBox="true"/>
            <p:nvPr/>
          </p:nvSpPr>
          <p:spPr>
            <a:xfrm>
              <a:off x="0" y="-57150"/>
              <a:ext cx="85797" cy="14208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60029" y="8682381"/>
            <a:ext cx="346022" cy="425450"/>
          </a:xfrm>
          <a:prstGeom prst="rect">
            <a:avLst/>
          </a:prstGeom>
        </p:spPr>
        <p:txBody>
          <a:bodyPr anchor="t" rtlCol="false" tIns="0" lIns="0" bIns="0" rIns="0">
            <a:spAutoFit/>
          </a:bodyPr>
          <a:lstStyle/>
          <a:p>
            <a:pPr algn="ctr">
              <a:lnSpc>
                <a:spcPts val="3400"/>
              </a:lnSpc>
            </a:pPr>
            <a:r>
              <a:rPr lang="en-US" sz="2000">
                <a:solidFill>
                  <a:srgbClr val="FFFFFF"/>
                </a:solidFill>
                <a:latin typeface="Poppins"/>
                <a:ea typeface="Poppins"/>
                <a:cs typeface="Poppins"/>
                <a:sym typeface="Poppins"/>
              </a:rPr>
              <a:t>1</a:t>
            </a:r>
          </a:p>
        </p:txBody>
      </p:sp>
      <p:sp>
        <p:nvSpPr>
          <p:cNvPr name="TextBox 6" id="6"/>
          <p:cNvSpPr txBox="true"/>
          <p:nvPr/>
        </p:nvSpPr>
        <p:spPr>
          <a:xfrm rot="0">
            <a:off x="1637379" y="549115"/>
            <a:ext cx="8901370" cy="1109311"/>
          </a:xfrm>
          <a:prstGeom prst="rect">
            <a:avLst/>
          </a:prstGeom>
        </p:spPr>
        <p:txBody>
          <a:bodyPr anchor="t" rtlCol="false" tIns="0" lIns="0" bIns="0" rIns="0">
            <a:spAutoFit/>
          </a:bodyPr>
          <a:lstStyle/>
          <a:p>
            <a:pPr algn="ctr">
              <a:lnSpc>
                <a:spcPts val="9060"/>
              </a:lnSpc>
            </a:pPr>
            <a:r>
              <a:rPr lang="en-US" sz="6471" b="true">
                <a:solidFill>
                  <a:srgbClr val="FFFFFF"/>
                </a:solidFill>
                <a:latin typeface="Canva Sans Bold"/>
                <a:ea typeface="Canva Sans Bold"/>
                <a:cs typeface="Canva Sans Bold"/>
                <a:sym typeface="Canva Sans Bold"/>
              </a:rPr>
              <a:t>Problem Statement:</a:t>
            </a:r>
          </a:p>
        </p:txBody>
      </p:sp>
      <p:sp>
        <p:nvSpPr>
          <p:cNvPr name="TextBox 7" id="7"/>
          <p:cNvSpPr txBox="true"/>
          <p:nvPr/>
        </p:nvSpPr>
        <p:spPr>
          <a:xfrm rot="0">
            <a:off x="2120872" y="1963226"/>
            <a:ext cx="15138428" cy="2792923"/>
          </a:xfrm>
          <a:prstGeom prst="rect">
            <a:avLst/>
          </a:prstGeom>
        </p:spPr>
        <p:txBody>
          <a:bodyPr anchor="t" rtlCol="false" tIns="0" lIns="0" bIns="0" rIns="0">
            <a:spAutoFit/>
          </a:bodyPr>
          <a:lstStyle/>
          <a:p>
            <a:pPr algn="l">
              <a:lnSpc>
                <a:spcPts val="5553"/>
              </a:lnSpc>
              <a:spcBef>
                <a:spcPct val="0"/>
              </a:spcBef>
            </a:pPr>
            <a:r>
              <a:rPr lang="en-US" sz="3266">
                <a:solidFill>
                  <a:srgbClr val="FFFFFF"/>
                </a:solidFill>
                <a:latin typeface="Poppins"/>
                <a:ea typeface="Poppins"/>
                <a:cs typeface="Poppins"/>
                <a:sym typeface="Poppins"/>
              </a:rPr>
              <a:t>The identification of edible and poisonous mushrooms is a complex and risky task that often requires expert knowledge in mycology. Misidentifying a poisonous mushroom as edible can lead to severe health consequences, even death.</a:t>
            </a:r>
          </a:p>
        </p:txBody>
      </p:sp>
      <p:sp>
        <p:nvSpPr>
          <p:cNvPr name="TextBox 8" id="8"/>
          <p:cNvSpPr txBox="true"/>
          <p:nvPr/>
        </p:nvSpPr>
        <p:spPr>
          <a:xfrm rot="0">
            <a:off x="2120872" y="5079999"/>
            <a:ext cx="13830328" cy="2956508"/>
          </a:xfrm>
          <a:prstGeom prst="rect">
            <a:avLst/>
          </a:prstGeom>
        </p:spPr>
        <p:txBody>
          <a:bodyPr anchor="t" rtlCol="false" tIns="0" lIns="0" bIns="0" rIns="0">
            <a:spAutoFit/>
          </a:bodyPr>
          <a:lstStyle/>
          <a:p>
            <a:pPr algn="just">
              <a:lnSpc>
                <a:spcPts val="4999"/>
              </a:lnSpc>
            </a:pPr>
            <a:r>
              <a:rPr lang="en-US" sz="2940">
                <a:solidFill>
                  <a:srgbClr val="FFFFFF"/>
                </a:solidFill>
                <a:latin typeface="Poppins"/>
                <a:ea typeface="Poppins"/>
                <a:cs typeface="Poppins"/>
                <a:sym typeface="Poppins"/>
              </a:rPr>
              <a:t>❓ Key Challenge</a:t>
            </a:r>
          </a:p>
          <a:p>
            <a:pPr algn="just" marL="613333" indent="-306667" lvl="1">
              <a:lnSpc>
                <a:spcPts val="4829"/>
              </a:lnSpc>
              <a:buFont typeface="Arial"/>
              <a:buChar char="•"/>
            </a:pPr>
            <a:r>
              <a:rPr lang="en-US" sz="2840">
                <a:solidFill>
                  <a:srgbClr val="FFFFFF"/>
                </a:solidFill>
                <a:latin typeface="Poppins"/>
                <a:ea typeface="Poppins"/>
                <a:cs typeface="Poppins"/>
                <a:sym typeface="Poppins"/>
              </a:rPr>
              <a:t>There are no numeric features in the dataset — all features are categorical, making it a unique challenge for machine learning models.</a:t>
            </a:r>
          </a:p>
          <a:p>
            <a:pPr algn="just" marL="570154" indent="-285077" lvl="1">
              <a:lnSpc>
                <a:spcPts val="4489"/>
              </a:lnSpc>
              <a:buFont typeface="Arial"/>
              <a:buChar char="•"/>
            </a:pPr>
            <a:r>
              <a:rPr lang="en-US" sz="2640">
                <a:solidFill>
                  <a:srgbClr val="FFFFFF"/>
                </a:solidFill>
                <a:latin typeface="Poppins"/>
                <a:ea typeface="Poppins"/>
                <a:cs typeface="Poppins"/>
                <a:sym typeface="Poppins"/>
              </a:rPr>
              <a:t>The visual similarities between edible and poisonous mushrooms make manual identification unreliable.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B2B17"/>
        </a:solidFill>
      </p:bgPr>
    </p:bg>
    <p:spTree>
      <p:nvGrpSpPr>
        <p:cNvPr id="1" name=""/>
        <p:cNvGrpSpPr/>
        <p:nvPr/>
      </p:nvGrpSpPr>
      <p:grpSpPr>
        <a:xfrm>
          <a:off x="0" y="0"/>
          <a:ext cx="0" cy="0"/>
          <a:chOff x="0" y="0"/>
          <a:chExt cx="0" cy="0"/>
        </a:xfrm>
      </p:grpSpPr>
      <p:grpSp>
        <p:nvGrpSpPr>
          <p:cNvPr name="Group 2" id="2"/>
          <p:cNvGrpSpPr/>
          <p:nvPr/>
        </p:nvGrpSpPr>
        <p:grpSpPr>
          <a:xfrm rot="0">
            <a:off x="1028700" y="8655736"/>
            <a:ext cx="608679" cy="602564"/>
            <a:chOff x="0" y="0"/>
            <a:chExt cx="85797" cy="84935"/>
          </a:xfrm>
        </p:grpSpPr>
        <p:sp>
          <p:nvSpPr>
            <p:cNvPr name="Freeform 3" id="3"/>
            <p:cNvSpPr/>
            <p:nvPr/>
          </p:nvSpPr>
          <p:spPr>
            <a:xfrm flipH="false" flipV="false" rot="0">
              <a:off x="0" y="0"/>
              <a:ext cx="85797" cy="84935"/>
            </a:xfrm>
            <a:custGeom>
              <a:avLst/>
              <a:gdLst/>
              <a:ahLst/>
              <a:cxnLst/>
              <a:rect r="r" b="b" t="t" l="l"/>
              <a:pathLst>
                <a:path h="84935" w="85797">
                  <a:moveTo>
                    <a:pt x="0" y="0"/>
                  </a:moveTo>
                  <a:lnTo>
                    <a:pt x="85797" y="0"/>
                  </a:lnTo>
                  <a:lnTo>
                    <a:pt x="85797" y="84935"/>
                  </a:lnTo>
                  <a:lnTo>
                    <a:pt x="0" y="84935"/>
                  </a:lnTo>
                  <a:close/>
                </a:path>
              </a:pathLst>
            </a:custGeom>
            <a:solidFill>
              <a:srgbClr val="1B2B17">
                <a:alpha val="18824"/>
              </a:srgbClr>
            </a:solidFill>
            <a:ln w="38100" cap="sq">
              <a:solidFill>
                <a:srgbClr val="E8BA31">
                  <a:alpha val="18824"/>
                </a:srgbClr>
              </a:solidFill>
              <a:prstDash val="solid"/>
              <a:miter/>
            </a:ln>
          </p:spPr>
        </p:sp>
        <p:sp>
          <p:nvSpPr>
            <p:cNvPr name="TextBox 4" id="4"/>
            <p:cNvSpPr txBox="true"/>
            <p:nvPr/>
          </p:nvSpPr>
          <p:spPr>
            <a:xfrm>
              <a:off x="0" y="-57150"/>
              <a:ext cx="85797" cy="14208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60029" y="8682381"/>
            <a:ext cx="346022" cy="425450"/>
          </a:xfrm>
          <a:prstGeom prst="rect">
            <a:avLst/>
          </a:prstGeom>
        </p:spPr>
        <p:txBody>
          <a:bodyPr anchor="t" rtlCol="false" tIns="0" lIns="0" bIns="0" rIns="0">
            <a:spAutoFit/>
          </a:bodyPr>
          <a:lstStyle/>
          <a:p>
            <a:pPr algn="ctr">
              <a:lnSpc>
                <a:spcPts val="3400"/>
              </a:lnSpc>
            </a:pPr>
            <a:r>
              <a:rPr lang="en-US" sz="2000">
                <a:solidFill>
                  <a:srgbClr val="FFFFFF"/>
                </a:solidFill>
                <a:latin typeface="Poppins"/>
                <a:ea typeface="Poppins"/>
                <a:cs typeface="Poppins"/>
                <a:sym typeface="Poppins"/>
              </a:rPr>
              <a:t>1</a:t>
            </a:r>
          </a:p>
        </p:txBody>
      </p:sp>
      <p:sp>
        <p:nvSpPr>
          <p:cNvPr name="TextBox 6" id="6"/>
          <p:cNvSpPr txBox="true"/>
          <p:nvPr/>
        </p:nvSpPr>
        <p:spPr>
          <a:xfrm rot="0">
            <a:off x="1506051" y="552778"/>
            <a:ext cx="5220429" cy="1109311"/>
          </a:xfrm>
          <a:prstGeom prst="rect">
            <a:avLst/>
          </a:prstGeom>
        </p:spPr>
        <p:txBody>
          <a:bodyPr anchor="t" rtlCol="false" tIns="0" lIns="0" bIns="0" rIns="0">
            <a:spAutoFit/>
          </a:bodyPr>
          <a:lstStyle/>
          <a:p>
            <a:pPr algn="ctr">
              <a:lnSpc>
                <a:spcPts val="9060"/>
              </a:lnSpc>
            </a:pPr>
            <a:r>
              <a:rPr lang="en-US" sz="6471" b="true">
                <a:solidFill>
                  <a:srgbClr val="FFFFFF"/>
                </a:solidFill>
                <a:latin typeface="Canva Sans Bold"/>
                <a:ea typeface="Canva Sans Bold"/>
                <a:cs typeface="Canva Sans Bold"/>
                <a:sym typeface="Canva Sans Bold"/>
              </a:rPr>
              <a:t>Objectives:</a:t>
            </a:r>
          </a:p>
        </p:txBody>
      </p:sp>
      <p:sp>
        <p:nvSpPr>
          <p:cNvPr name="TextBox 7" id="7"/>
          <p:cNvSpPr txBox="true"/>
          <p:nvPr/>
        </p:nvSpPr>
        <p:spPr>
          <a:xfrm rot="0">
            <a:off x="1893917" y="2079427"/>
            <a:ext cx="14792690" cy="3064073"/>
          </a:xfrm>
          <a:prstGeom prst="rect">
            <a:avLst/>
          </a:prstGeom>
        </p:spPr>
        <p:txBody>
          <a:bodyPr anchor="t" rtlCol="false" tIns="0" lIns="0" bIns="0" rIns="0">
            <a:spAutoFit/>
          </a:bodyPr>
          <a:lstStyle/>
          <a:p>
            <a:pPr algn="just">
              <a:lnSpc>
                <a:spcPts val="6088"/>
              </a:lnSpc>
              <a:spcBef>
                <a:spcPct val="0"/>
              </a:spcBef>
            </a:pPr>
            <a:r>
              <a:rPr lang="en-US" sz="3581">
                <a:solidFill>
                  <a:srgbClr val="FFFFFF"/>
                </a:solidFill>
                <a:latin typeface="Poppins"/>
                <a:ea typeface="Poppins"/>
                <a:cs typeface="Poppins"/>
                <a:sym typeface="Poppins"/>
              </a:rPr>
              <a:t>Development of a system to find out whether a given mushroom</a:t>
            </a:r>
          </a:p>
          <a:p>
            <a:pPr algn="just">
              <a:lnSpc>
                <a:spcPts val="6088"/>
              </a:lnSpc>
              <a:spcBef>
                <a:spcPct val="0"/>
              </a:spcBef>
            </a:pPr>
            <a:r>
              <a:rPr lang="en-US" sz="3581">
                <a:solidFill>
                  <a:srgbClr val="FFFFFF"/>
                </a:solidFill>
                <a:latin typeface="Poppins"/>
                <a:ea typeface="Poppins"/>
                <a:cs typeface="Poppins"/>
                <a:sym typeface="Poppins"/>
              </a:rPr>
              <a:t>is poisonous or not poisonous. The main goal is to find whether a</a:t>
            </a:r>
          </a:p>
          <a:p>
            <a:pPr algn="just">
              <a:lnSpc>
                <a:spcPts val="6088"/>
              </a:lnSpc>
              <a:spcBef>
                <a:spcPct val="0"/>
              </a:spcBef>
            </a:pPr>
            <a:r>
              <a:rPr lang="en-US" sz="3581">
                <a:solidFill>
                  <a:srgbClr val="FFFFFF"/>
                </a:solidFill>
                <a:latin typeface="Poppins"/>
                <a:ea typeface="Poppins"/>
                <a:cs typeface="Poppins"/>
                <a:sym typeface="Poppins"/>
              </a:rPr>
              <a:t>mushroom is edible or not after studying its physical noticeable</a:t>
            </a:r>
          </a:p>
          <a:p>
            <a:pPr algn="just">
              <a:lnSpc>
                <a:spcPts val="6088"/>
              </a:lnSpc>
              <a:spcBef>
                <a:spcPct val="0"/>
              </a:spcBef>
            </a:pPr>
            <a:r>
              <a:rPr lang="en-US" sz="3581">
                <a:solidFill>
                  <a:srgbClr val="FFFFFF"/>
                </a:solidFill>
                <a:latin typeface="Poppins"/>
                <a:ea typeface="Poppins"/>
                <a:cs typeface="Poppins"/>
                <a:sym typeface="Poppins"/>
              </a:rPr>
              <a:t>properties.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B2B17"/>
        </a:solidFill>
      </p:bgPr>
    </p:bg>
    <p:spTree>
      <p:nvGrpSpPr>
        <p:cNvPr id="1" name=""/>
        <p:cNvGrpSpPr/>
        <p:nvPr/>
      </p:nvGrpSpPr>
      <p:grpSpPr>
        <a:xfrm>
          <a:off x="0" y="0"/>
          <a:ext cx="0" cy="0"/>
          <a:chOff x="0" y="0"/>
          <a:chExt cx="0" cy="0"/>
        </a:xfrm>
      </p:grpSpPr>
      <p:grpSp>
        <p:nvGrpSpPr>
          <p:cNvPr name="Group 2" id="2"/>
          <p:cNvGrpSpPr/>
          <p:nvPr/>
        </p:nvGrpSpPr>
        <p:grpSpPr>
          <a:xfrm rot="0">
            <a:off x="7778932" y="6262176"/>
            <a:ext cx="2730136" cy="692627"/>
            <a:chOff x="0" y="0"/>
            <a:chExt cx="812800" cy="206205"/>
          </a:xfrm>
        </p:grpSpPr>
        <p:sp>
          <p:nvSpPr>
            <p:cNvPr name="Freeform 3" id="3"/>
            <p:cNvSpPr/>
            <p:nvPr/>
          </p:nvSpPr>
          <p:spPr>
            <a:xfrm flipH="false" flipV="false" rot="0">
              <a:off x="0" y="0"/>
              <a:ext cx="812800" cy="206205"/>
            </a:xfrm>
            <a:custGeom>
              <a:avLst/>
              <a:gdLst/>
              <a:ahLst/>
              <a:cxnLst/>
              <a:rect r="r" b="b" t="t" l="l"/>
              <a:pathLst>
                <a:path h="206205" w="812800">
                  <a:moveTo>
                    <a:pt x="0" y="0"/>
                  </a:moveTo>
                  <a:lnTo>
                    <a:pt x="812800" y="0"/>
                  </a:lnTo>
                  <a:lnTo>
                    <a:pt x="812800" y="206205"/>
                  </a:lnTo>
                  <a:lnTo>
                    <a:pt x="0" y="206205"/>
                  </a:lnTo>
                  <a:close/>
                </a:path>
              </a:pathLst>
            </a:custGeom>
            <a:solidFill>
              <a:srgbClr val="000000">
                <a:alpha val="0"/>
              </a:srgbClr>
            </a:solidFill>
            <a:ln w="19050" cap="sq">
              <a:solidFill>
                <a:srgbClr val="E8BA31"/>
              </a:solidFill>
              <a:prstDash val="solid"/>
              <a:miter/>
            </a:ln>
          </p:spPr>
        </p:sp>
        <p:sp>
          <p:nvSpPr>
            <p:cNvPr name="TextBox 4" id="4"/>
            <p:cNvSpPr txBox="true"/>
            <p:nvPr/>
          </p:nvSpPr>
          <p:spPr>
            <a:xfrm>
              <a:off x="0" y="-66675"/>
              <a:ext cx="812800" cy="272880"/>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028700" y="8655736"/>
            <a:ext cx="608679" cy="602564"/>
            <a:chOff x="0" y="0"/>
            <a:chExt cx="85797" cy="84935"/>
          </a:xfrm>
        </p:grpSpPr>
        <p:sp>
          <p:nvSpPr>
            <p:cNvPr name="Freeform 6" id="6"/>
            <p:cNvSpPr/>
            <p:nvPr/>
          </p:nvSpPr>
          <p:spPr>
            <a:xfrm flipH="false" flipV="false" rot="0">
              <a:off x="0" y="0"/>
              <a:ext cx="85797" cy="84935"/>
            </a:xfrm>
            <a:custGeom>
              <a:avLst/>
              <a:gdLst/>
              <a:ahLst/>
              <a:cxnLst/>
              <a:rect r="r" b="b" t="t" l="l"/>
              <a:pathLst>
                <a:path h="84935" w="85797">
                  <a:moveTo>
                    <a:pt x="0" y="0"/>
                  </a:moveTo>
                  <a:lnTo>
                    <a:pt x="85797" y="0"/>
                  </a:lnTo>
                  <a:lnTo>
                    <a:pt x="85797" y="84935"/>
                  </a:lnTo>
                  <a:lnTo>
                    <a:pt x="0" y="84935"/>
                  </a:lnTo>
                  <a:close/>
                </a:path>
              </a:pathLst>
            </a:custGeom>
            <a:solidFill>
              <a:srgbClr val="1B2B17">
                <a:alpha val="18824"/>
              </a:srgbClr>
            </a:solidFill>
            <a:ln w="38100" cap="sq">
              <a:solidFill>
                <a:srgbClr val="E8BA31">
                  <a:alpha val="18824"/>
                </a:srgbClr>
              </a:solidFill>
              <a:prstDash val="solid"/>
              <a:miter/>
            </a:ln>
          </p:spPr>
        </p:sp>
        <p:sp>
          <p:nvSpPr>
            <p:cNvPr name="TextBox 7" id="7"/>
            <p:cNvSpPr txBox="true"/>
            <p:nvPr/>
          </p:nvSpPr>
          <p:spPr>
            <a:xfrm>
              <a:off x="0" y="-57150"/>
              <a:ext cx="85797" cy="142085"/>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359815" y="4760303"/>
            <a:ext cx="10117380" cy="4800235"/>
          </a:xfrm>
          <a:custGeom>
            <a:avLst/>
            <a:gdLst/>
            <a:ahLst/>
            <a:cxnLst/>
            <a:rect r="r" b="b" t="t" l="l"/>
            <a:pathLst>
              <a:path h="4800235" w="10117380">
                <a:moveTo>
                  <a:pt x="0" y="0"/>
                </a:moveTo>
                <a:lnTo>
                  <a:pt x="10117379" y="0"/>
                </a:lnTo>
                <a:lnTo>
                  <a:pt x="10117379" y="4800235"/>
                </a:lnTo>
                <a:lnTo>
                  <a:pt x="0" y="4800235"/>
                </a:lnTo>
                <a:lnTo>
                  <a:pt x="0" y="0"/>
                </a:lnTo>
                <a:close/>
              </a:path>
            </a:pathLst>
          </a:custGeom>
          <a:blipFill>
            <a:blip r:embed="rId2"/>
            <a:stretch>
              <a:fillRect l="-2864" t="0" r="0" b="0"/>
            </a:stretch>
          </a:blipFill>
        </p:spPr>
      </p:sp>
      <p:sp>
        <p:nvSpPr>
          <p:cNvPr name="Freeform 9" id="9"/>
          <p:cNvSpPr/>
          <p:nvPr/>
        </p:nvSpPr>
        <p:spPr>
          <a:xfrm flipH="false" flipV="false" rot="0">
            <a:off x="7138974" y="7480257"/>
            <a:ext cx="3370094" cy="1778043"/>
          </a:xfrm>
          <a:custGeom>
            <a:avLst/>
            <a:gdLst/>
            <a:ahLst/>
            <a:cxnLst/>
            <a:rect r="r" b="b" t="t" l="l"/>
            <a:pathLst>
              <a:path h="1778043" w="3370094">
                <a:moveTo>
                  <a:pt x="0" y="0"/>
                </a:moveTo>
                <a:lnTo>
                  <a:pt x="3370094" y="0"/>
                </a:lnTo>
                <a:lnTo>
                  <a:pt x="3370094" y="1778043"/>
                </a:lnTo>
                <a:lnTo>
                  <a:pt x="0" y="1778043"/>
                </a:lnTo>
                <a:lnTo>
                  <a:pt x="0" y="0"/>
                </a:lnTo>
                <a:close/>
              </a:path>
            </a:pathLst>
          </a:custGeom>
          <a:blipFill>
            <a:blip r:embed="rId3"/>
            <a:stretch>
              <a:fillRect l="0" t="-3071" r="0" b="-3071"/>
            </a:stretch>
          </a:blipFill>
        </p:spPr>
      </p:sp>
      <p:sp>
        <p:nvSpPr>
          <p:cNvPr name="TextBox 10" id="10"/>
          <p:cNvSpPr txBox="true"/>
          <p:nvPr/>
        </p:nvSpPr>
        <p:spPr>
          <a:xfrm rot="0">
            <a:off x="1890316" y="1821857"/>
            <a:ext cx="12927169" cy="2547921"/>
          </a:xfrm>
          <a:prstGeom prst="rect">
            <a:avLst/>
          </a:prstGeom>
        </p:spPr>
        <p:txBody>
          <a:bodyPr anchor="t" rtlCol="false" tIns="0" lIns="0" bIns="0" rIns="0">
            <a:spAutoFit/>
          </a:bodyPr>
          <a:lstStyle/>
          <a:p>
            <a:pPr algn="just" marL="858258" indent="-429129" lvl="1">
              <a:lnSpc>
                <a:spcPts val="6757"/>
              </a:lnSpc>
              <a:buFont typeface="Arial"/>
              <a:buChar char="•"/>
            </a:pPr>
            <a:r>
              <a:rPr lang="en-US" sz="3975">
                <a:solidFill>
                  <a:srgbClr val="FFFFFF"/>
                </a:solidFill>
                <a:latin typeface="Poppins"/>
                <a:ea typeface="Poppins"/>
                <a:cs typeface="Poppins"/>
                <a:sym typeface="Poppins"/>
              </a:rPr>
              <a:t>Technology: Web application, Machine Learning</a:t>
            </a:r>
          </a:p>
          <a:p>
            <a:pPr algn="just" marL="858258" indent="-429129" lvl="1">
              <a:lnSpc>
                <a:spcPts val="6757"/>
              </a:lnSpc>
              <a:buFont typeface="Arial"/>
              <a:buChar char="•"/>
            </a:pPr>
            <a:r>
              <a:rPr lang="en-US" sz="3975">
                <a:solidFill>
                  <a:srgbClr val="FFFFFF"/>
                </a:solidFill>
                <a:latin typeface="Poppins"/>
                <a:ea typeface="Poppins"/>
                <a:cs typeface="Poppins"/>
                <a:sym typeface="Poppins"/>
              </a:rPr>
              <a:t>Domain: Agriculture</a:t>
            </a:r>
          </a:p>
          <a:p>
            <a:pPr algn="just" marL="858258" indent="-429129" lvl="1">
              <a:lnSpc>
                <a:spcPts val="6757"/>
              </a:lnSpc>
              <a:buFont typeface="Arial"/>
              <a:buChar char="•"/>
            </a:pPr>
            <a:r>
              <a:rPr lang="en-US" sz="3975">
                <a:solidFill>
                  <a:srgbClr val="FFFFFF"/>
                </a:solidFill>
                <a:latin typeface="Poppins"/>
                <a:ea typeface="Poppins"/>
                <a:cs typeface="Poppins"/>
                <a:sym typeface="Poppins"/>
              </a:rPr>
              <a:t>Language: Python</a:t>
            </a:r>
          </a:p>
        </p:txBody>
      </p:sp>
      <p:sp>
        <p:nvSpPr>
          <p:cNvPr name="TextBox 11" id="11"/>
          <p:cNvSpPr txBox="true"/>
          <p:nvPr/>
        </p:nvSpPr>
        <p:spPr>
          <a:xfrm rot="0">
            <a:off x="1160029" y="8682381"/>
            <a:ext cx="346022" cy="425450"/>
          </a:xfrm>
          <a:prstGeom prst="rect">
            <a:avLst/>
          </a:prstGeom>
        </p:spPr>
        <p:txBody>
          <a:bodyPr anchor="t" rtlCol="false" tIns="0" lIns="0" bIns="0" rIns="0">
            <a:spAutoFit/>
          </a:bodyPr>
          <a:lstStyle/>
          <a:p>
            <a:pPr algn="ctr">
              <a:lnSpc>
                <a:spcPts val="3400"/>
              </a:lnSpc>
            </a:pPr>
            <a:r>
              <a:rPr lang="en-US" sz="2000">
                <a:solidFill>
                  <a:srgbClr val="FFFFFF"/>
                </a:solidFill>
                <a:latin typeface="Poppins"/>
                <a:ea typeface="Poppins"/>
                <a:cs typeface="Poppins"/>
                <a:sym typeface="Poppins"/>
              </a:rPr>
              <a:t>1</a:t>
            </a:r>
          </a:p>
        </p:txBody>
      </p:sp>
      <p:sp>
        <p:nvSpPr>
          <p:cNvPr name="TextBox 12" id="12"/>
          <p:cNvSpPr txBox="true"/>
          <p:nvPr/>
        </p:nvSpPr>
        <p:spPr>
          <a:xfrm rot="0">
            <a:off x="1637379" y="662088"/>
            <a:ext cx="6847849" cy="997844"/>
          </a:xfrm>
          <a:prstGeom prst="rect">
            <a:avLst/>
          </a:prstGeom>
        </p:spPr>
        <p:txBody>
          <a:bodyPr anchor="t" rtlCol="false" tIns="0" lIns="0" bIns="0" rIns="0">
            <a:spAutoFit/>
          </a:bodyPr>
          <a:lstStyle/>
          <a:p>
            <a:pPr algn="ctr">
              <a:lnSpc>
                <a:spcPts val="8123"/>
              </a:lnSpc>
            </a:pPr>
            <a:r>
              <a:rPr lang="en-US" sz="5802" b="true">
                <a:solidFill>
                  <a:srgbClr val="FFFFFF"/>
                </a:solidFill>
                <a:latin typeface="Canva Sans Bold"/>
                <a:ea typeface="Canva Sans Bold"/>
                <a:cs typeface="Canva Sans Bold"/>
                <a:sym typeface="Canva Sans Bold"/>
              </a:rPr>
              <a:t>Technology Used: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B2B17"/>
        </a:solidFill>
      </p:bgPr>
    </p:bg>
    <p:spTree>
      <p:nvGrpSpPr>
        <p:cNvPr id="1" name=""/>
        <p:cNvGrpSpPr/>
        <p:nvPr/>
      </p:nvGrpSpPr>
      <p:grpSpPr>
        <a:xfrm>
          <a:off x="0" y="0"/>
          <a:ext cx="0" cy="0"/>
          <a:chOff x="0" y="0"/>
          <a:chExt cx="0" cy="0"/>
        </a:xfrm>
      </p:grpSpPr>
      <p:grpSp>
        <p:nvGrpSpPr>
          <p:cNvPr name="Group 2" id="2"/>
          <p:cNvGrpSpPr/>
          <p:nvPr/>
        </p:nvGrpSpPr>
        <p:grpSpPr>
          <a:xfrm rot="0">
            <a:off x="1028700" y="8655736"/>
            <a:ext cx="608679" cy="602564"/>
            <a:chOff x="0" y="0"/>
            <a:chExt cx="85797" cy="84935"/>
          </a:xfrm>
        </p:grpSpPr>
        <p:sp>
          <p:nvSpPr>
            <p:cNvPr name="Freeform 3" id="3"/>
            <p:cNvSpPr/>
            <p:nvPr/>
          </p:nvSpPr>
          <p:spPr>
            <a:xfrm flipH="false" flipV="false" rot="0">
              <a:off x="0" y="0"/>
              <a:ext cx="85797" cy="84935"/>
            </a:xfrm>
            <a:custGeom>
              <a:avLst/>
              <a:gdLst/>
              <a:ahLst/>
              <a:cxnLst/>
              <a:rect r="r" b="b" t="t" l="l"/>
              <a:pathLst>
                <a:path h="84935" w="85797">
                  <a:moveTo>
                    <a:pt x="0" y="0"/>
                  </a:moveTo>
                  <a:lnTo>
                    <a:pt x="85797" y="0"/>
                  </a:lnTo>
                  <a:lnTo>
                    <a:pt x="85797" y="84935"/>
                  </a:lnTo>
                  <a:lnTo>
                    <a:pt x="0" y="84935"/>
                  </a:lnTo>
                  <a:close/>
                </a:path>
              </a:pathLst>
            </a:custGeom>
            <a:solidFill>
              <a:srgbClr val="1B2B17">
                <a:alpha val="18824"/>
              </a:srgbClr>
            </a:solidFill>
            <a:ln w="38100" cap="sq">
              <a:solidFill>
                <a:srgbClr val="E8BA31">
                  <a:alpha val="18824"/>
                </a:srgbClr>
              </a:solidFill>
              <a:prstDash val="solid"/>
              <a:miter/>
            </a:ln>
          </p:spPr>
        </p:sp>
        <p:sp>
          <p:nvSpPr>
            <p:cNvPr name="TextBox 4" id="4"/>
            <p:cNvSpPr txBox="true"/>
            <p:nvPr/>
          </p:nvSpPr>
          <p:spPr>
            <a:xfrm>
              <a:off x="0" y="-57150"/>
              <a:ext cx="85797" cy="14208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493371" y="2440044"/>
            <a:ext cx="12123248" cy="6667787"/>
          </a:xfrm>
          <a:custGeom>
            <a:avLst/>
            <a:gdLst/>
            <a:ahLst/>
            <a:cxnLst/>
            <a:rect r="r" b="b" t="t" l="l"/>
            <a:pathLst>
              <a:path h="6667787" w="12123248">
                <a:moveTo>
                  <a:pt x="0" y="0"/>
                </a:moveTo>
                <a:lnTo>
                  <a:pt x="12123248" y="0"/>
                </a:lnTo>
                <a:lnTo>
                  <a:pt x="12123248" y="6667787"/>
                </a:lnTo>
                <a:lnTo>
                  <a:pt x="0" y="6667787"/>
                </a:lnTo>
                <a:lnTo>
                  <a:pt x="0" y="0"/>
                </a:lnTo>
                <a:close/>
              </a:path>
            </a:pathLst>
          </a:custGeom>
          <a:blipFill>
            <a:blip r:embed="rId2"/>
            <a:stretch>
              <a:fillRect l="0" t="0" r="0" b="0"/>
            </a:stretch>
          </a:blipFill>
        </p:spPr>
      </p:sp>
      <p:sp>
        <p:nvSpPr>
          <p:cNvPr name="TextBox 6" id="6"/>
          <p:cNvSpPr txBox="true"/>
          <p:nvPr/>
        </p:nvSpPr>
        <p:spPr>
          <a:xfrm rot="0">
            <a:off x="1160029" y="8682381"/>
            <a:ext cx="346022" cy="425450"/>
          </a:xfrm>
          <a:prstGeom prst="rect">
            <a:avLst/>
          </a:prstGeom>
        </p:spPr>
        <p:txBody>
          <a:bodyPr anchor="t" rtlCol="false" tIns="0" lIns="0" bIns="0" rIns="0">
            <a:spAutoFit/>
          </a:bodyPr>
          <a:lstStyle/>
          <a:p>
            <a:pPr algn="ctr">
              <a:lnSpc>
                <a:spcPts val="3400"/>
              </a:lnSpc>
            </a:pPr>
            <a:r>
              <a:rPr lang="en-US" sz="2000">
                <a:solidFill>
                  <a:srgbClr val="FFFFFF"/>
                </a:solidFill>
                <a:latin typeface="Poppins"/>
                <a:ea typeface="Poppins"/>
                <a:cs typeface="Poppins"/>
                <a:sym typeface="Poppins"/>
              </a:rPr>
              <a:t>2</a:t>
            </a:r>
          </a:p>
        </p:txBody>
      </p:sp>
      <p:sp>
        <p:nvSpPr>
          <p:cNvPr name="TextBox 7" id="7"/>
          <p:cNvSpPr txBox="true"/>
          <p:nvPr/>
        </p:nvSpPr>
        <p:spPr>
          <a:xfrm rot="0">
            <a:off x="1506051" y="562303"/>
            <a:ext cx="8078525" cy="1010991"/>
          </a:xfrm>
          <a:prstGeom prst="rect">
            <a:avLst/>
          </a:prstGeom>
        </p:spPr>
        <p:txBody>
          <a:bodyPr anchor="t" rtlCol="false" tIns="0" lIns="0" bIns="0" rIns="0">
            <a:spAutoFit/>
          </a:bodyPr>
          <a:lstStyle/>
          <a:p>
            <a:pPr algn="ctr">
              <a:lnSpc>
                <a:spcPts val="8243"/>
              </a:lnSpc>
            </a:pPr>
            <a:r>
              <a:rPr lang="en-US" sz="5888" b="true">
                <a:solidFill>
                  <a:srgbClr val="FFFFFF"/>
                </a:solidFill>
                <a:latin typeface="Canva Sans Bold"/>
                <a:ea typeface="Canva Sans Bold"/>
                <a:cs typeface="Canva Sans Bold"/>
                <a:sym typeface="Canva Sans Bold"/>
              </a:rPr>
              <a:t>System Architecture:</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B2B17"/>
        </a:solidFill>
      </p:bgPr>
    </p:bg>
    <p:spTree>
      <p:nvGrpSpPr>
        <p:cNvPr id="1" name=""/>
        <p:cNvGrpSpPr/>
        <p:nvPr/>
      </p:nvGrpSpPr>
      <p:grpSpPr>
        <a:xfrm>
          <a:off x="0" y="0"/>
          <a:ext cx="0" cy="0"/>
          <a:chOff x="0" y="0"/>
          <a:chExt cx="0" cy="0"/>
        </a:xfrm>
      </p:grpSpPr>
      <p:grpSp>
        <p:nvGrpSpPr>
          <p:cNvPr name="Group 2" id="2"/>
          <p:cNvGrpSpPr/>
          <p:nvPr/>
        </p:nvGrpSpPr>
        <p:grpSpPr>
          <a:xfrm rot="0">
            <a:off x="1028700" y="8655736"/>
            <a:ext cx="608679" cy="602564"/>
            <a:chOff x="0" y="0"/>
            <a:chExt cx="85797" cy="84935"/>
          </a:xfrm>
        </p:grpSpPr>
        <p:sp>
          <p:nvSpPr>
            <p:cNvPr name="Freeform 3" id="3"/>
            <p:cNvSpPr/>
            <p:nvPr/>
          </p:nvSpPr>
          <p:spPr>
            <a:xfrm flipH="false" flipV="false" rot="0">
              <a:off x="0" y="0"/>
              <a:ext cx="85797" cy="84935"/>
            </a:xfrm>
            <a:custGeom>
              <a:avLst/>
              <a:gdLst/>
              <a:ahLst/>
              <a:cxnLst/>
              <a:rect r="r" b="b" t="t" l="l"/>
              <a:pathLst>
                <a:path h="84935" w="85797">
                  <a:moveTo>
                    <a:pt x="0" y="0"/>
                  </a:moveTo>
                  <a:lnTo>
                    <a:pt x="85797" y="0"/>
                  </a:lnTo>
                  <a:lnTo>
                    <a:pt x="85797" y="84935"/>
                  </a:lnTo>
                  <a:lnTo>
                    <a:pt x="0" y="84935"/>
                  </a:lnTo>
                  <a:close/>
                </a:path>
              </a:pathLst>
            </a:custGeom>
            <a:solidFill>
              <a:srgbClr val="1B2B17">
                <a:alpha val="18824"/>
              </a:srgbClr>
            </a:solidFill>
            <a:ln w="38100" cap="sq">
              <a:solidFill>
                <a:srgbClr val="E8BA31">
                  <a:alpha val="18824"/>
                </a:srgbClr>
              </a:solidFill>
              <a:prstDash val="solid"/>
              <a:miter/>
            </a:ln>
          </p:spPr>
        </p:sp>
        <p:sp>
          <p:nvSpPr>
            <p:cNvPr name="TextBox 4" id="4"/>
            <p:cNvSpPr txBox="true"/>
            <p:nvPr/>
          </p:nvSpPr>
          <p:spPr>
            <a:xfrm>
              <a:off x="0" y="-57150"/>
              <a:ext cx="85797" cy="14208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60029" y="8682381"/>
            <a:ext cx="346022" cy="425450"/>
          </a:xfrm>
          <a:prstGeom prst="rect">
            <a:avLst/>
          </a:prstGeom>
        </p:spPr>
        <p:txBody>
          <a:bodyPr anchor="t" rtlCol="false" tIns="0" lIns="0" bIns="0" rIns="0">
            <a:spAutoFit/>
          </a:bodyPr>
          <a:lstStyle/>
          <a:p>
            <a:pPr algn="ctr">
              <a:lnSpc>
                <a:spcPts val="3400"/>
              </a:lnSpc>
            </a:pPr>
            <a:r>
              <a:rPr lang="en-US" sz="2000">
                <a:solidFill>
                  <a:srgbClr val="FFFFFF"/>
                </a:solidFill>
                <a:latin typeface="Poppins"/>
                <a:ea typeface="Poppins"/>
                <a:cs typeface="Poppins"/>
                <a:sym typeface="Poppins"/>
              </a:rPr>
              <a:t>3</a:t>
            </a:r>
          </a:p>
        </p:txBody>
      </p:sp>
      <p:sp>
        <p:nvSpPr>
          <p:cNvPr name="TextBox 6" id="6"/>
          <p:cNvSpPr txBox="true"/>
          <p:nvPr/>
        </p:nvSpPr>
        <p:spPr>
          <a:xfrm rot="0">
            <a:off x="1506051" y="571828"/>
            <a:ext cx="7022295" cy="1002013"/>
          </a:xfrm>
          <a:prstGeom prst="rect">
            <a:avLst/>
          </a:prstGeom>
        </p:spPr>
        <p:txBody>
          <a:bodyPr anchor="t" rtlCol="false" tIns="0" lIns="0" bIns="0" rIns="0">
            <a:spAutoFit/>
          </a:bodyPr>
          <a:lstStyle/>
          <a:p>
            <a:pPr algn="ctr">
              <a:lnSpc>
                <a:spcPts val="8295"/>
              </a:lnSpc>
            </a:pPr>
            <a:r>
              <a:rPr lang="en-US" sz="5925" b="true">
                <a:solidFill>
                  <a:srgbClr val="FFFFFF"/>
                </a:solidFill>
                <a:latin typeface="Canva Sans Bold"/>
                <a:ea typeface="Canva Sans Bold"/>
                <a:cs typeface="Canva Sans Bold"/>
                <a:sym typeface="Canva Sans Bold"/>
              </a:rPr>
              <a:t>Data Information:</a:t>
            </a:r>
          </a:p>
        </p:txBody>
      </p:sp>
      <p:sp>
        <p:nvSpPr>
          <p:cNvPr name="TextBox 7" id="7"/>
          <p:cNvSpPr txBox="true"/>
          <p:nvPr/>
        </p:nvSpPr>
        <p:spPr>
          <a:xfrm rot="0">
            <a:off x="1727418" y="2209475"/>
            <a:ext cx="14830995" cy="4522304"/>
          </a:xfrm>
          <a:prstGeom prst="rect">
            <a:avLst/>
          </a:prstGeom>
        </p:spPr>
        <p:txBody>
          <a:bodyPr anchor="t" rtlCol="false" tIns="0" lIns="0" bIns="0" rIns="0">
            <a:spAutoFit/>
          </a:bodyPr>
          <a:lstStyle/>
          <a:p>
            <a:pPr algn="l">
              <a:lnSpc>
                <a:spcPts val="5137"/>
              </a:lnSpc>
              <a:spcBef>
                <a:spcPct val="0"/>
              </a:spcBef>
            </a:pPr>
            <a:r>
              <a:rPr lang="en-US" sz="3022">
                <a:solidFill>
                  <a:srgbClr val="FFFFFF"/>
                </a:solidFill>
                <a:latin typeface="Poppins"/>
                <a:ea typeface="Poppins"/>
                <a:cs typeface="Poppins"/>
                <a:sym typeface="Poppins"/>
              </a:rPr>
              <a:t>The dataset includes categorical characteristics on 8,124 mushroom samples</a:t>
            </a:r>
          </a:p>
          <a:p>
            <a:pPr algn="l">
              <a:lnSpc>
                <a:spcPts val="5137"/>
              </a:lnSpc>
              <a:spcBef>
                <a:spcPct val="0"/>
              </a:spcBef>
            </a:pPr>
            <a:r>
              <a:rPr lang="en-US" sz="3022">
                <a:solidFill>
                  <a:srgbClr val="FFFFFF"/>
                </a:solidFill>
                <a:latin typeface="Poppins"/>
                <a:ea typeface="Poppins"/>
                <a:cs typeface="Poppins"/>
                <a:sym typeface="Poppins"/>
              </a:rPr>
              <a:t>from various species of gilled mushrooms.</a:t>
            </a:r>
          </a:p>
          <a:p>
            <a:pPr algn="l">
              <a:lnSpc>
                <a:spcPts val="5137"/>
              </a:lnSpc>
              <a:spcBef>
                <a:spcPct val="0"/>
              </a:spcBef>
            </a:pPr>
            <a:r>
              <a:rPr lang="en-US" sz="3022">
                <a:solidFill>
                  <a:srgbClr val="FFFFFF"/>
                </a:solidFill>
                <a:latin typeface="Poppins"/>
                <a:ea typeface="Poppins"/>
                <a:cs typeface="Poppins"/>
                <a:sym typeface="Poppins"/>
              </a:rPr>
              <a:t>• The target variable assessed was a class distinction of 'edible' or</a:t>
            </a:r>
          </a:p>
          <a:p>
            <a:pPr algn="l">
              <a:lnSpc>
                <a:spcPts val="5137"/>
              </a:lnSpc>
              <a:spcBef>
                <a:spcPct val="0"/>
              </a:spcBef>
            </a:pPr>
            <a:r>
              <a:rPr lang="en-US" sz="3022">
                <a:solidFill>
                  <a:srgbClr val="FFFFFF"/>
                </a:solidFill>
                <a:latin typeface="Poppins"/>
                <a:ea typeface="Poppins"/>
                <a:cs typeface="Poppins"/>
                <a:sym typeface="Poppins"/>
              </a:rPr>
              <a:t>'poisonous'.</a:t>
            </a:r>
          </a:p>
          <a:p>
            <a:pPr algn="l">
              <a:lnSpc>
                <a:spcPts val="5137"/>
              </a:lnSpc>
              <a:spcBef>
                <a:spcPct val="0"/>
              </a:spcBef>
            </a:pPr>
            <a:r>
              <a:rPr lang="en-US" sz="3022">
                <a:solidFill>
                  <a:srgbClr val="FFFFFF"/>
                </a:solidFill>
                <a:latin typeface="Poppins"/>
                <a:ea typeface="Poppins"/>
                <a:cs typeface="Poppins"/>
                <a:sym typeface="Poppins"/>
              </a:rPr>
              <a:t>• The explanatory variables covered a range of descriptive and visual</a:t>
            </a:r>
          </a:p>
          <a:p>
            <a:pPr algn="l">
              <a:lnSpc>
                <a:spcPts val="5137"/>
              </a:lnSpc>
              <a:spcBef>
                <a:spcPct val="0"/>
              </a:spcBef>
            </a:pPr>
            <a:r>
              <a:rPr lang="en-US" sz="3022">
                <a:solidFill>
                  <a:srgbClr val="FFFFFF"/>
                </a:solidFill>
                <a:latin typeface="Poppins"/>
                <a:ea typeface="Poppins"/>
                <a:cs typeface="Poppins"/>
                <a:sym typeface="Poppins"/>
              </a:rPr>
              <a:t>characteristics on the structure of each observed mushroom - such as, cap</a:t>
            </a:r>
          </a:p>
          <a:p>
            <a:pPr algn="l">
              <a:lnSpc>
                <a:spcPts val="5137"/>
              </a:lnSpc>
              <a:spcBef>
                <a:spcPct val="0"/>
              </a:spcBef>
            </a:pPr>
            <a:r>
              <a:rPr lang="en-US" sz="3022">
                <a:solidFill>
                  <a:srgbClr val="FFFFFF"/>
                </a:solidFill>
                <a:latin typeface="Poppins"/>
                <a:ea typeface="Poppins"/>
                <a:cs typeface="Poppins"/>
                <a:sym typeface="Poppins"/>
              </a:rPr>
              <a:t>color, odor, ring number and stalk shape.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B2B17"/>
        </a:solidFill>
      </p:bgPr>
    </p:bg>
    <p:spTree>
      <p:nvGrpSpPr>
        <p:cNvPr id="1" name=""/>
        <p:cNvGrpSpPr/>
        <p:nvPr/>
      </p:nvGrpSpPr>
      <p:grpSpPr>
        <a:xfrm>
          <a:off x="0" y="0"/>
          <a:ext cx="0" cy="0"/>
          <a:chOff x="0" y="0"/>
          <a:chExt cx="0" cy="0"/>
        </a:xfrm>
      </p:grpSpPr>
      <p:grpSp>
        <p:nvGrpSpPr>
          <p:cNvPr name="Group 2" id="2"/>
          <p:cNvGrpSpPr/>
          <p:nvPr/>
        </p:nvGrpSpPr>
        <p:grpSpPr>
          <a:xfrm rot="0">
            <a:off x="1028700" y="8655736"/>
            <a:ext cx="608679" cy="602564"/>
            <a:chOff x="0" y="0"/>
            <a:chExt cx="85797" cy="84935"/>
          </a:xfrm>
        </p:grpSpPr>
        <p:sp>
          <p:nvSpPr>
            <p:cNvPr name="Freeform 3" id="3"/>
            <p:cNvSpPr/>
            <p:nvPr/>
          </p:nvSpPr>
          <p:spPr>
            <a:xfrm flipH="false" flipV="false" rot="0">
              <a:off x="0" y="0"/>
              <a:ext cx="85797" cy="84935"/>
            </a:xfrm>
            <a:custGeom>
              <a:avLst/>
              <a:gdLst/>
              <a:ahLst/>
              <a:cxnLst/>
              <a:rect r="r" b="b" t="t" l="l"/>
              <a:pathLst>
                <a:path h="84935" w="85797">
                  <a:moveTo>
                    <a:pt x="0" y="0"/>
                  </a:moveTo>
                  <a:lnTo>
                    <a:pt x="85797" y="0"/>
                  </a:lnTo>
                  <a:lnTo>
                    <a:pt x="85797" y="84935"/>
                  </a:lnTo>
                  <a:lnTo>
                    <a:pt x="0" y="84935"/>
                  </a:lnTo>
                  <a:close/>
                </a:path>
              </a:pathLst>
            </a:custGeom>
            <a:solidFill>
              <a:srgbClr val="1B2B17">
                <a:alpha val="18824"/>
              </a:srgbClr>
            </a:solidFill>
            <a:ln w="38100" cap="sq">
              <a:solidFill>
                <a:srgbClr val="E8BA31">
                  <a:alpha val="18824"/>
                </a:srgbClr>
              </a:solidFill>
              <a:prstDash val="solid"/>
              <a:miter/>
            </a:ln>
          </p:spPr>
        </p:sp>
        <p:sp>
          <p:nvSpPr>
            <p:cNvPr name="TextBox 4" id="4"/>
            <p:cNvSpPr txBox="true"/>
            <p:nvPr/>
          </p:nvSpPr>
          <p:spPr>
            <a:xfrm>
              <a:off x="0" y="-57150"/>
              <a:ext cx="85797" cy="14208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60029" y="8682381"/>
            <a:ext cx="346022" cy="425450"/>
          </a:xfrm>
          <a:prstGeom prst="rect">
            <a:avLst/>
          </a:prstGeom>
        </p:spPr>
        <p:txBody>
          <a:bodyPr anchor="t" rtlCol="false" tIns="0" lIns="0" bIns="0" rIns="0">
            <a:spAutoFit/>
          </a:bodyPr>
          <a:lstStyle/>
          <a:p>
            <a:pPr algn="ctr">
              <a:lnSpc>
                <a:spcPts val="3400"/>
              </a:lnSpc>
            </a:pPr>
            <a:r>
              <a:rPr lang="en-US" sz="2000">
                <a:solidFill>
                  <a:srgbClr val="FFFFFF"/>
                </a:solidFill>
                <a:latin typeface="Poppins"/>
                <a:ea typeface="Poppins"/>
                <a:cs typeface="Poppins"/>
                <a:sym typeface="Poppins"/>
              </a:rPr>
              <a:t>3</a:t>
            </a:r>
          </a:p>
        </p:txBody>
      </p:sp>
      <p:sp>
        <p:nvSpPr>
          <p:cNvPr name="TextBox 6" id="6"/>
          <p:cNvSpPr txBox="true"/>
          <p:nvPr/>
        </p:nvSpPr>
        <p:spPr>
          <a:xfrm rot="0">
            <a:off x="1506051" y="571828"/>
            <a:ext cx="7022295" cy="1002013"/>
          </a:xfrm>
          <a:prstGeom prst="rect">
            <a:avLst/>
          </a:prstGeom>
        </p:spPr>
        <p:txBody>
          <a:bodyPr anchor="t" rtlCol="false" tIns="0" lIns="0" bIns="0" rIns="0">
            <a:spAutoFit/>
          </a:bodyPr>
          <a:lstStyle/>
          <a:p>
            <a:pPr algn="ctr">
              <a:lnSpc>
                <a:spcPts val="8295"/>
              </a:lnSpc>
            </a:pPr>
            <a:r>
              <a:rPr lang="en-US" sz="5925" b="true">
                <a:solidFill>
                  <a:srgbClr val="FFFFFF"/>
                </a:solidFill>
                <a:latin typeface="Canva Sans Bold"/>
                <a:ea typeface="Canva Sans Bold"/>
                <a:cs typeface="Canva Sans Bold"/>
                <a:sym typeface="Canva Sans Bold"/>
              </a:rPr>
              <a:t>Model Training:</a:t>
            </a:r>
          </a:p>
        </p:txBody>
      </p:sp>
      <p:sp>
        <p:nvSpPr>
          <p:cNvPr name="TextBox 7" id="7"/>
          <p:cNvSpPr txBox="true"/>
          <p:nvPr/>
        </p:nvSpPr>
        <p:spPr>
          <a:xfrm rot="0">
            <a:off x="2549486" y="1936637"/>
            <a:ext cx="14709814" cy="6048240"/>
          </a:xfrm>
          <a:prstGeom prst="rect">
            <a:avLst/>
          </a:prstGeom>
        </p:spPr>
        <p:txBody>
          <a:bodyPr anchor="t" rtlCol="false" tIns="0" lIns="0" bIns="0" rIns="0">
            <a:spAutoFit/>
          </a:bodyPr>
          <a:lstStyle/>
          <a:p>
            <a:pPr algn="l">
              <a:lnSpc>
                <a:spcPts val="4804"/>
              </a:lnSpc>
            </a:pPr>
            <a:r>
              <a:rPr lang="en-US" sz="2825">
                <a:solidFill>
                  <a:srgbClr val="FFFFFF"/>
                </a:solidFill>
                <a:latin typeface="Poppins"/>
                <a:ea typeface="Poppins"/>
                <a:cs typeface="Poppins"/>
                <a:sym typeface="Poppins"/>
              </a:rPr>
              <a:t>1. TRAINING AND TESTING DATASET -</a:t>
            </a:r>
          </a:p>
          <a:p>
            <a:pPr algn="l">
              <a:lnSpc>
                <a:spcPts val="4804"/>
              </a:lnSpc>
            </a:pPr>
            <a:r>
              <a:rPr lang="en-US" sz="2825">
                <a:solidFill>
                  <a:srgbClr val="FFFFFF"/>
                </a:solidFill>
                <a:latin typeface="Poppins"/>
                <a:ea typeface="Poppins"/>
                <a:cs typeface="Poppins"/>
                <a:sym typeface="Poppins"/>
              </a:rPr>
              <a:t>As here 80 % of dataset has been trained and 20% of dataset has been tested.</a:t>
            </a:r>
          </a:p>
          <a:p>
            <a:pPr algn="l">
              <a:lnSpc>
                <a:spcPts val="4804"/>
              </a:lnSpc>
            </a:pPr>
          </a:p>
          <a:p>
            <a:pPr algn="l">
              <a:lnSpc>
                <a:spcPts val="4804"/>
              </a:lnSpc>
            </a:pPr>
            <a:r>
              <a:rPr lang="en-US" sz="2825">
                <a:solidFill>
                  <a:srgbClr val="FFFFFF"/>
                </a:solidFill>
                <a:latin typeface="Poppins"/>
                <a:ea typeface="Poppins"/>
                <a:cs typeface="Poppins"/>
                <a:sym typeface="Poppins"/>
              </a:rPr>
              <a:t>2. FINDING ACCURACY WITH DIFFERENT MODEL -</a:t>
            </a:r>
          </a:p>
          <a:p>
            <a:pPr algn="l">
              <a:lnSpc>
                <a:spcPts val="4804"/>
              </a:lnSpc>
            </a:pPr>
            <a:r>
              <a:rPr lang="en-US" sz="2825">
                <a:solidFill>
                  <a:srgbClr val="FFFFFF"/>
                </a:solidFill>
                <a:latin typeface="Poppins"/>
                <a:ea typeface="Poppins"/>
                <a:cs typeface="Poppins"/>
                <a:sym typeface="Poppins"/>
              </a:rPr>
              <a:t>All the supervised machine learning algorithm were used to classify the output such as Decision tree, Random forest etc. found ccuracy with every models.</a:t>
            </a:r>
          </a:p>
          <a:p>
            <a:pPr algn="l">
              <a:lnSpc>
                <a:spcPts val="4804"/>
              </a:lnSpc>
            </a:pPr>
          </a:p>
          <a:p>
            <a:pPr algn="l">
              <a:lnSpc>
                <a:spcPts val="4804"/>
              </a:lnSpc>
            </a:pPr>
            <a:r>
              <a:rPr lang="en-US" sz="2825">
                <a:solidFill>
                  <a:srgbClr val="FFFFFF"/>
                </a:solidFill>
                <a:latin typeface="Poppins"/>
                <a:ea typeface="Poppins"/>
                <a:cs typeface="Poppins"/>
                <a:sym typeface="Poppins"/>
              </a:rPr>
              <a:t>3. MODEL BUILDING -</a:t>
            </a:r>
          </a:p>
          <a:p>
            <a:pPr algn="l">
              <a:lnSpc>
                <a:spcPts val="4804"/>
              </a:lnSpc>
            </a:pPr>
            <a:r>
              <a:rPr lang="en-US" sz="2825">
                <a:solidFill>
                  <a:srgbClr val="FFFFFF"/>
                </a:solidFill>
                <a:latin typeface="Poppins"/>
                <a:ea typeface="Poppins"/>
                <a:cs typeface="Poppins"/>
                <a:sym typeface="Poppins"/>
              </a:rPr>
              <a:t>After checking accuracy with different model, model building was created with the best accuracy and saved the model in pickle format.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DAGjpCmm0f0</dc:identifier>
  <dcterms:modified xsi:type="dcterms:W3CDTF">2011-08-01T06:04:30Z</dcterms:modified>
  <cp:revision>1</cp:revision>
  <dc:title>Mushroom Classification</dc:title>
</cp:coreProperties>
</file>