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60" r:id="rId4"/>
    <p:sldId id="258" r:id="rId5"/>
    <p:sldId id="259" r:id="rId6"/>
    <p:sldId id="261" r:id="rId7"/>
    <p:sldId id="262" r:id="rId8"/>
    <p:sldId id="263" r:id="rId9"/>
    <p:sldId id="265" r:id="rId10"/>
    <p:sldId id="266" r:id="rId11"/>
    <p:sldId id="267" r:id="rId12"/>
    <p:sldId id="293" r:id="rId13"/>
    <p:sldId id="273" r:id="rId14"/>
    <p:sldId id="282" r:id="rId15"/>
    <p:sldId id="288" r:id="rId16"/>
    <p:sldId id="283" r:id="rId17"/>
    <p:sldId id="268" r:id="rId18"/>
    <p:sldId id="275" r:id="rId19"/>
    <p:sldId id="281" r:id="rId20"/>
    <p:sldId id="289" r:id="rId21"/>
    <p:sldId id="284" r:id="rId22"/>
    <p:sldId id="269" r:id="rId23"/>
    <p:sldId id="274" r:id="rId24"/>
    <p:sldId id="280" r:id="rId25"/>
    <p:sldId id="285" r:id="rId26"/>
    <p:sldId id="270" r:id="rId27"/>
    <p:sldId id="277" r:id="rId28"/>
    <p:sldId id="279" r:id="rId29"/>
    <p:sldId id="286" r:id="rId30"/>
    <p:sldId id="271" r:id="rId31"/>
    <p:sldId id="276" r:id="rId32"/>
    <p:sldId id="278" r:id="rId33"/>
    <p:sldId id="290" r:id="rId34"/>
    <p:sldId id="291" r:id="rId35"/>
    <p:sldId id="292" r:id="rId36"/>
    <p:sldId id="287" r:id="rId37"/>
    <p:sldId id="272" r:id="rId38"/>
    <p:sldId id="297" r:id="rId39"/>
    <p:sldId id="296" r:id="rId40"/>
    <p:sldId id="300" r:id="rId41"/>
    <p:sldId id="301" r:id="rId42"/>
    <p:sldId id="298" r:id="rId43"/>
    <p:sldId id="299" r:id="rId44"/>
    <p:sldId id="302" r:id="rId45"/>
    <p:sldId id="303" r:id="rId46"/>
    <p:sldId id="304" r:id="rId47"/>
    <p:sldId id="305" r:id="rId48"/>
    <p:sldId id="306" r:id="rId49"/>
    <p:sldId id="307" r:id="rId50"/>
    <p:sldId id="308" r:id="rId51"/>
    <p:sldId id="309" r:id="rId52"/>
    <p:sldId id="311" r:id="rId53"/>
    <p:sldId id="310" r:id="rId54"/>
    <p:sldId id="312"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31F077-CAF0-4859-8CFF-3DBE768868B2}" type="datetimeFigureOut">
              <a:rPr lang="en-IN" smtClean="0"/>
              <a:t>28-05-2024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DAF4A-0E99-4263-AF2B-274891C88412}" type="slidenum">
              <a:rPr lang="en-IN" smtClean="0"/>
              <a:t>‹#›</a:t>
            </a:fld>
            <a:endParaRPr lang="en-IN"/>
          </a:p>
        </p:txBody>
      </p:sp>
    </p:spTree>
    <p:extLst>
      <p:ext uri="{BB962C8B-B14F-4D97-AF65-F5344CB8AC3E}">
        <p14:creationId xmlns:p14="http://schemas.microsoft.com/office/powerpoint/2010/main" val="3696947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4998622-3B4F-4B36-AFE6-9DE75BE17228}" type="datetimeFigureOut">
              <a:rPr lang="en-IN" smtClean="0"/>
              <a:t>28-05-2024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20048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998622-3B4F-4B36-AFE6-9DE75BE17228}"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760388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4998622-3B4F-4B36-AFE6-9DE75BE17228}"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4034320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4998622-3B4F-4B36-AFE6-9DE75BE17228}"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3305307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998622-3B4F-4B36-AFE6-9DE75BE17228}"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2241371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4998622-3B4F-4B36-AFE6-9DE75BE17228}" type="datetimeFigureOut">
              <a:rPr lang="en-IN" smtClean="0"/>
              <a:t>28-05-2024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2445888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4998622-3B4F-4B36-AFE6-9DE75BE17228}" type="datetimeFigureOut">
              <a:rPr lang="en-IN" smtClean="0"/>
              <a:t>28-05-2024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977945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4998622-3B4F-4B36-AFE6-9DE75BE17228}"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1435058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4998622-3B4F-4B36-AFE6-9DE75BE17228}"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196583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98622-3B4F-4B36-AFE6-9DE75BE17228}"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1655605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998622-3B4F-4B36-AFE6-9DE75BE17228}"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105688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998622-3B4F-4B36-AFE6-9DE75BE17228}"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144822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998622-3B4F-4B36-AFE6-9DE75BE17228}" type="datetimeFigureOut">
              <a:rPr lang="en-IN" smtClean="0"/>
              <a:t>28-05-2024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1607287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998622-3B4F-4B36-AFE6-9DE75BE17228}" type="datetimeFigureOut">
              <a:rPr lang="en-IN" smtClean="0"/>
              <a:t>28-05-2024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1219647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98622-3B4F-4B36-AFE6-9DE75BE17228}" type="datetimeFigureOut">
              <a:rPr lang="en-IN" smtClean="0"/>
              <a:t>28-05-2024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79753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998622-3B4F-4B36-AFE6-9DE75BE17228}"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128357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998622-3B4F-4B36-AFE6-9DE75BE17228}"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1664A9-3B4E-4CF6-8FD5-8177FB194E64}" type="slidenum">
              <a:rPr lang="en-IN" smtClean="0"/>
              <a:t>‹#›</a:t>
            </a:fld>
            <a:endParaRPr lang="en-IN"/>
          </a:p>
        </p:txBody>
      </p:sp>
    </p:spTree>
    <p:extLst>
      <p:ext uri="{BB962C8B-B14F-4D97-AF65-F5344CB8AC3E}">
        <p14:creationId xmlns:p14="http://schemas.microsoft.com/office/powerpoint/2010/main" val="89777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4998622-3B4F-4B36-AFE6-9DE75BE17228}" type="datetimeFigureOut">
              <a:rPr lang="en-IN" smtClean="0"/>
              <a:t>28-05-2024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91664A9-3B4E-4CF6-8FD5-8177FB194E64}" type="slidenum">
              <a:rPr lang="en-IN" smtClean="0"/>
              <a:t>‹#›</a:t>
            </a:fld>
            <a:endParaRPr lang="en-IN"/>
          </a:p>
        </p:txBody>
      </p:sp>
    </p:spTree>
    <p:extLst>
      <p:ext uri="{BB962C8B-B14F-4D97-AF65-F5344CB8AC3E}">
        <p14:creationId xmlns:p14="http://schemas.microsoft.com/office/powerpoint/2010/main" val="1428556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3.xlsx"/><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4.xlsx"/><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Worksheet5.xlsx"/><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6.xlsx"/><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Worksheet7.xlsx"/><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Excel_Worksheet8.xlsx"/><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Excel_Worksheet9.xlsx"/><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package" Target="../embeddings/Microsoft_Excel_Worksheet10.xlsx"/><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package" Target="../embeddings/Microsoft_Excel_Worksheet11.xlsx"/><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Excel_Worksheet12.xlsx"/><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package" Target="../embeddings/Microsoft_Excel_Worksheet13.xlsx"/><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package" Target="../embeddings/Microsoft_Excel_Worksheet14.xlsx"/><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package" Target="../embeddings/Microsoft_Excel_Worksheet15.xlsx"/><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18D5-B859-7DEE-164A-487C4D701F7A}"/>
              </a:ext>
            </a:extLst>
          </p:cNvPr>
          <p:cNvSpPr>
            <a:spLocks noGrp="1"/>
          </p:cNvSpPr>
          <p:nvPr>
            <p:ph type="ctrTitle"/>
          </p:nvPr>
        </p:nvSpPr>
        <p:spPr/>
        <p:txBody>
          <a:bodyPr/>
          <a:lstStyle/>
          <a:p>
            <a:r>
              <a:rPr lang="en-US" dirty="0"/>
              <a:t>IPL Auction Strategy</a:t>
            </a:r>
            <a:endParaRPr lang="en-IN" dirty="0"/>
          </a:p>
        </p:txBody>
      </p:sp>
      <p:sp>
        <p:nvSpPr>
          <p:cNvPr id="3" name="Subtitle 2">
            <a:extLst>
              <a:ext uri="{FF2B5EF4-FFF2-40B4-BE49-F238E27FC236}">
                <a16:creationId xmlns:a16="http://schemas.microsoft.com/office/drawing/2014/main" id="{4C56D62E-8F80-0A59-FA7C-1747BE58877E}"/>
              </a:ext>
            </a:extLst>
          </p:cNvPr>
          <p:cNvSpPr>
            <a:spLocks noGrp="1"/>
          </p:cNvSpPr>
          <p:nvPr>
            <p:ph type="subTitle" idx="1"/>
          </p:nvPr>
        </p:nvSpPr>
        <p:spPr/>
        <p:txBody>
          <a:bodyPr/>
          <a:lstStyle/>
          <a:p>
            <a:r>
              <a:rPr lang="en-US" dirty="0"/>
              <a:t>USING SQL</a:t>
            </a:r>
            <a:endParaRPr lang="en-IN" dirty="0"/>
          </a:p>
        </p:txBody>
      </p:sp>
    </p:spTree>
    <p:extLst>
      <p:ext uri="{BB962C8B-B14F-4D97-AF65-F5344CB8AC3E}">
        <p14:creationId xmlns:p14="http://schemas.microsoft.com/office/powerpoint/2010/main" val="79398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4624-EB2F-E2F2-8075-4375E5F2A1B7}"/>
              </a:ext>
            </a:extLst>
          </p:cNvPr>
          <p:cNvSpPr>
            <a:spLocks noGrp="1"/>
          </p:cNvSpPr>
          <p:nvPr>
            <p:ph type="title"/>
          </p:nvPr>
        </p:nvSpPr>
        <p:spPr/>
        <p:txBody>
          <a:bodyPr/>
          <a:lstStyle/>
          <a:p>
            <a:r>
              <a:rPr lang="en-US" dirty="0"/>
              <a:t>Output of Task 1</a:t>
            </a:r>
            <a:endParaRPr lang="en-IN" dirty="0"/>
          </a:p>
        </p:txBody>
      </p:sp>
      <p:graphicFrame>
        <p:nvGraphicFramePr>
          <p:cNvPr id="6" name="Content Placeholder 5">
            <a:extLst>
              <a:ext uri="{FF2B5EF4-FFF2-40B4-BE49-F238E27FC236}">
                <a16:creationId xmlns:a16="http://schemas.microsoft.com/office/drawing/2014/main" id="{B6DF15C6-4050-AC08-1F1C-6B5146AB0CF1}"/>
              </a:ext>
            </a:extLst>
          </p:cNvPr>
          <p:cNvGraphicFramePr>
            <a:graphicFrameLocks noGrp="1" noChangeAspect="1"/>
          </p:cNvGraphicFramePr>
          <p:nvPr>
            <p:ph idx="1"/>
            <p:extLst>
              <p:ext uri="{D42A27DB-BD31-4B8C-83A1-F6EECF244321}">
                <p14:modId xmlns:p14="http://schemas.microsoft.com/office/powerpoint/2010/main" val="1675064809"/>
              </p:ext>
            </p:extLst>
          </p:nvPr>
        </p:nvGraphicFramePr>
        <p:xfrm>
          <a:off x="3070225" y="2603500"/>
          <a:ext cx="4995863" cy="3416300"/>
        </p:xfrm>
        <a:graphic>
          <a:graphicData uri="http://schemas.openxmlformats.org/presentationml/2006/ole">
            <mc:AlternateContent xmlns:mc="http://schemas.openxmlformats.org/markup-compatibility/2006">
              <mc:Choice xmlns:v="urn:schemas-microsoft-com:vml" Requires="v">
                <p:oleObj name="Worksheet" r:id="rId2" imgW="2971849" imgH="2032175" progId="Excel.Sheet.12">
                  <p:embed/>
                </p:oleObj>
              </mc:Choice>
              <mc:Fallback>
                <p:oleObj name="Worksheet" r:id="rId2" imgW="2971849" imgH="2032175" progId="Excel.Sheet.12">
                  <p:embed/>
                  <p:pic>
                    <p:nvPicPr>
                      <p:cNvPr id="0" name=""/>
                      <p:cNvPicPr/>
                      <p:nvPr/>
                    </p:nvPicPr>
                    <p:blipFill>
                      <a:blip r:embed="rId3"/>
                      <a:stretch>
                        <a:fillRect/>
                      </a:stretch>
                    </p:blipFill>
                    <p:spPr>
                      <a:xfrm>
                        <a:off x="3070225" y="2603500"/>
                        <a:ext cx="4995863" cy="3416300"/>
                      </a:xfrm>
                      <a:prstGeom prst="rect">
                        <a:avLst/>
                      </a:prstGeom>
                    </p:spPr>
                  </p:pic>
                </p:oleObj>
              </mc:Fallback>
            </mc:AlternateContent>
          </a:graphicData>
        </a:graphic>
      </p:graphicFrame>
    </p:spTree>
    <p:extLst>
      <p:ext uri="{BB962C8B-B14F-4D97-AF65-F5344CB8AC3E}">
        <p14:creationId xmlns:p14="http://schemas.microsoft.com/office/powerpoint/2010/main" val="38516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F1D1-F829-1B8B-7DB8-6E8D64339435}"/>
              </a:ext>
            </a:extLst>
          </p:cNvPr>
          <p:cNvSpPr>
            <a:spLocks noGrp="1"/>
          </p:cNvSpPr>
          <p:nvPr>
            <p:ph type="title"/>
          </p:nvPr>
        </p:nvSpPr>
        <p:spPr/>
        <p:txBody>
          <a:bodyPr/>
          <a:lstStyle/>
          <a:p>
            <a:r>
              <a:rPr lang="en-US" dirty="0"/>
              <a:t>Task 2</a:t>
            </a:r>
            <a:endParaRPr lang="en-IN" dirty="0"/>
          </a:p>
        </p:txBody>
      </p:sp>
      <p:sp>
        <p:nvSpPr>
          <p:cNvPr id="3" name="Content Placeholder 2">
            <a:extLst>
              <a:ext uri="{FF2B5EF4-FFF2-40B4-BE49-F238E27FC236}">
                <a16:creationId xmlns:a16="http://schemas.microsoft.com/office/drawing/2014/main" id="{3CE3D670-7364-7C4E-3344-D30BA6427CCB}"/>
              </a:ext>
            </a:extLst>
          </p:cNvPr>
          <p:cNvSpPr>
            <a:spLocks noGrp="1"/>
          </p:cNvSpPr>
          <p:nvPr>
            <p:ph idx="1"/>
          </p:nvPr>
        </p:nvSpPr>
        <p:spPr/>
        <p:txBody>
          <a:bodyPr/>
          <a:lstStyle/>
          <a:p>
            <a:pPr marL="0" indent="0">
              <a:buNone/>
            </a:pPr>
            <a:r>
              <a:rPr lang="en-US" dirty="0"/>
              <a:t>Your second task is to get 2-3 players with good Average who have played more the 2 </a:t>
            </a:r>
            <a:r>
              <a:rPr lang="en-US" dirty="0" err="1"/>
              <a:t>ipl</a:t>
            </a:r>
            <a:r>
              <a:rPr lang="en-US" dirty="0"/>
              <a:t> seasons. And to do that you have to make a list of 10 players you want to bid in the auction so that when you try to grab them in auction you should not pay the amount greater than you have in the purse for a particular player.</a:t>
            </a:r>
            <a:endParaRPr lang="en-IN" dirty="0"/>
          </a:p>
        </p:txBody>
      </p:sp>
    </p:spTree>
    <p:extLst>
      <p:ext uri="{BB962C8B-B14F-4D97-AF65-F5344CB8AC3E}">
        <p14:creationId xmlns:p14="http://schemas.microsoft.com/office/powerpoint/2010/main" val="470514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D272-8753-C487-F77F-4FA7D9D5B5DC}"/>
              </a:ext>
            </a:extLst>
          </p:cNvPr>
          <p:cNvSpPr>
            <a:spLocks noGrp="1"/>
          </p:cNvSpPr>
          <p:nvPr>
            <p:ph type="title"/>
          </p:nvPr>
        </p:nvSpPr>
        <p:spPr/>
        <p:txBody>
          <a:bodyPr/>
          <a:lstStyle/>
          <a:p>
            <a:r>
              <a:rPr lang="en-US" dirty="0"/>
              <a:t>Prerequisites to begin the task 2</a:t>
            </a:r>
            <a:endParaRPr lang="en-IN" dirty="0"/>
          </a:p>
        </p:txBody>
      </p:sp>
      <p:sp>
        <p:nvSpPr>
          <p:cNvPr id="3" name="Content Placeholder 2">
            <a:extLst>
              <a:ext uri="{FF2B5EF4-FFF2-40B4-BE49-F238E27FC236}">
                <a16:creationId xmlns:a16="http://schemas.microsoft.com/office/drawing/2014/main" id="{EEE3A420-2B3C-EB85-67AE-7A72F0118AE9}"/>
              </a:ext>
            </a:extLst>
          </p:cNvPr>
          <p:cNvSpPr>
            <a:spLocks noGrp="1"/>
          </p:cNvSpPr>
          <p:nvPr>
            <p:ph idx="1"/>
          </p:nvPr>
        </p:nvSpPr>
        <p:spPr/>
        <p:txBody>
          <a:bodyPr>
            <a:normAutofit fontScale="92500" lnSpcReduction="10000"/>
          </a:bodyPr>
          <a:lstStyle/>
          <a:p>
            <a:r>
              <a:rPr lang="en-US" dirty="0"/>
              <a:t>Adding "SEASON" column to the "DELIVERIES_IN_MATCH" table using ALTER TABLE command.</a:t>
            </a:r>
          </a:p>
          <a:p>
            <a:pPr marL="0" indent="0">
              <a:buNone/>
            </a:pPr>
            <a:r>
              <a:rPr lang="en-US" dirty="0"/>
              <a:t>“alter table </a:t>
            </a:r>
            <a:r>
              <a:rPr lang="en-US" dirty="0" err="1"/>
              <a:t>deliveries_in_matches</a:t>
            </a:r>
            <a:r>
              <a:rPr lang="en-US" dirty="0"/>
              <a:t> add column season integer;”</a:t>
            </a:r>
          </a:p>
          <a:p>
            <a:pPr marL="0" indent="0">
              <a:buNone/>
            </a:pPr>
            <a:endParaRPr lang="en-US" dirty="0"/>
          </a:p>
          <a:p>
            <a:r>
              <a:rPr lang="en-US" dirty="0"/>
              <a:t>Updating the "SEASON" column in the "DELIVERIES_IN_MATCH" table by joining it with the "IPL_MATCHES" table.</a:t>
            </a:r>
          </a:p>
          <a:p>
            <a:pPr marL="0" indent="0">
              <a:buNone/>
            </a:pPr>
            <a:r>
              <a:rPr lang="en-US" dirty="0"/>
              <a:t>“update </a:t>
            </a:r>
            <a:r>
              <a:rPr lang="en-US" dirty="0" err="1"/>
              <a:t>deliveries_in_matches</a:t>
            </a:r>
            <a:r>
              <a:rPr lang="en-US" dirty="0"/>
              <a:t> d</a:t>
            </a:r>
          </a:p>
          <a:p>
            <a:pPr marL="0" indent="0">
              <a:buNone/>
            </a:pPr>
            <a:r>
              <a:rPr lang="en-US" dirty="0"/>
              <a:t>set season = extract(year from </a:t>
            </a:r>
            <a:r>
              <a:rPr lang="en-US" dirty="0" err="1"/>
              <a:t>m.match_date</a:t>
            </a:r>
            <a:r>
              <a:rPr lang="en-US" dirty="0"/>
              <a:t>)</a:t>
            </a:r>
          </a:p>
          <a:p>
            <a:pPr marL="0" indent="0">
              <a:buNone/>
            </a:pPr>
            <a:r>
              <a:rPr lang="en-US" dirty="0"/>
              <a:t>from </a:t>
            </a:r>
            <a:r>
              <a:rPr lang="en-US" dirty="0" err="1"/>
              <a:t>ipl_matches</a:t>
            </a:r>
            <a:r>
              <a:rPr lang="en-US" dirty="0"/>
              <a:t> m</a:t>
            </a:r>
          </a:p>
          <a:p>
            <a:pPr marL="0" indent="0">
              <a:buNone/>
            </a:pPr>
            <a:r>
              <a:rPr lang="en-US" dirty="0"/>
              <a:t>where </a:t>
            </a:r>
            <a:r>
              <a:rPr lang="en-US" dirty="0" err="1"/>
              <a:t>d.match_id</a:t>
            </a:r>
            <a:r>
              <a:rPr lang="en-US" dirty="0"/>
              <a:t> = </a:t>
            </a:r>
            <a:r>
              <a:rPr lang="en-US" dirty="0" err="1"/>
              <a:t>m.match_id</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15363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D272-8753-C487-F77F-4FA7D9D5B5DC}"/>
              </a:ext>
            </a:extLst>
          </p:cNvPr>
          <p:cNvSpPr>
            <a:spLocks noGrp="1"/>
          </p:cNvSpPr>
          <p:nvPr>
            <p:ph type="title"/>
          </p:nvPr>
        </p:nvSpPr>
        <p:spPr/>
        <p:txBody>
          <a:bodyPr/>
          <a:lstStyle/>
          <a:p>
            <a:r>
              <a:rPr lang="en-US" dirty="0"/>
              <a:t>Task 2 Solution</a:t>
            </a:r>
            <a:endParaRPr lang="en-IN" dirty="0"/>
          </a:p>
        </p:txBody>
      </p:sp>
      <p:sp>
        <p:nvSpPr>
          <p:cNvPr id="3" name="Content Placeholder 2">
            <a:extLst>
              <a:ext uri="{FF2B5EF4-FFF2-40B4-BE49-F238E27FC236}">
                <a16:creationId xmlns:a16="http://schemas.microsoft.com/office/drawing/2014/main" id="{EEE3A420-2B3C-EB85-67AE-7A72F0118AE9}"/>
              </a:ext>
            </a:extLst>
          </p:cNvPr>
          <p:cNvSpPr>
            <a:spLocks noGrp="1"/>
          </p:cNvSpPr>
          <p:nvPr>
            <p:ph idx="1"/>
          </p:nvPr>
        </p:nvSpPr>
        <p:spPr/>
        <p:txBody>
          <a:bodyPr>
            <a:normAutofit fontScale="85000" lnSpcReduction="20000"/>
          </a:bodyPr>
          <a:lstStyle/>
          <a:p>
            <a:pPr marL="0" indent="0">
              <a:buNone/>
            </a:pPr>
            <a:r>
              <a:rPr lang="en-US" b="1" u="sng" dirty="0"/>
              <a:t>STEPS TAKEN TO SOLVE THE TASK</a:t>
            </a:r>
          </a:p>
          <a:p>
            <a:pPr marL="0" indent="0">
              <a:buNone/>
            </a:pPr>
            <a:r>
              <a:rPr lang="en-US" dirty="0"/>
              <a:t>STEP 1: To get the players who have more than 2 seasons first we have to identify different seasons using "MATCH_DATE" column.</a:t>
            </a:r>
          </a:p>
          <a:p>
            <a:pPr marL="0" indent="0">
              <a:buNone/>
            </a:pPr>
            <a:r>
              <a:rPr lang="en-US" dirty="0"/>
              <a:t>STEP 2: Adding "SEASON" column to the "DELIVERIES_IN_MATCH" table using ALTER TABLE command.</a:t>
            </a:r>
          </a:p>
          <a:p>
            <a:pPr marL="0" indent="0">
              <a:buNone/>
            </a:pPr>
            <a:r>
              <a:rPr lang="en-US" dirty="0"/>
              <a:t>STEP 3: Updating the "SEASON" column in the "DELIVERIES_IN_MATCH" table by joining it with the "IPL_MATCHES" table.</a:t>
            </a:r>
          </a:p>
          <a:p>
            <a:pPr marL="0" indent="0">
              <a:buNone/>
            </a:pPr>
            <a:r>
              <a:rPr lang="en-US" dirty="0"/>
              <a:t>STEP 4: After lengthy step 1 we need to calculate the batting average for each player to make our list.</a:t>
            </a:r>
          </a:p>
          <a:p>
            <a:pPr marL="0" indent="0">
              <a:buNone/>
            </a:pPr>
            <a:r>
              <a:rPr lang="en-US" dirty="0"/>
              <a:t>STEP 5: Find the players who have played more than two IPL seasons.</a:t>
            </a:r>
          </a:p>
          <a:p>
            <a:pPr marL="0" indent="0">
              <a:buNone/>
            </a:pPr>
            <a:r>
              <a:rPr lang="en-US" dirty="0"/>
              <a:t>STEP 6: Also find the players with consistent strike rate</a:t>
            </a:r>
          </a:p>
          <a:p>
            <a:pPr marL="0" indent="0">
              <a:buNone/>
            </a:pPr>
            <a:r>
              <a:rPr lang="en-US" dirty="0"/>
              <a:t>STEP 7: Select the top 10 players</a:t>
            </a:r>
            <a:endParaRPr lang="en-IN" dirty="0"/>
          </a:p>
        </p:txBody>
      </p:sp>
    </p:spTree>
    <p:extLst>
      <p:ext uri="{BB962C8B-B14F-4D97-AF65-F5344CB8AC3E}">
        <p14:creationId xmlns:p14="http://schemas.microsoft.com/office/powerpoint/2010/main" val="4116173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5909310"/>
          </a:xfrm>
          <a:prstGeom prst="rect">
            <a:avLst/>
          </a:prstGeom>
          <a:noFill/>
        </p:spPr>
        <p:txBody>
          <a:bodyPr wrap="square" rtlCol="0">
            <a:spAutoFit/>
          </a:bodyPr>
          <a:lstStyle/>
          <a:p>
            <a:pPr marL="0" indent="0">
              <a:buNone/>
            </a:pPr>
            <a:r>
              <a:rPr lang="en-US" b="1" u="sng" dirty="0"/>
              <a:t>SQL QUERY TO SOLVE THE TASK</a:t>
            </a:r>
          </a:p>
          <a:p>
            <a:pPr marL="0" indent="0">
              <a:buNone/>
            </a:pPr>
            <a:endParaRPr lang="en-US" b="1" u="sng" dirty="0"/>
          </a:p>
          <a:p>
            <a:pPr marL="0" indent="0">
              <a:buNone/>
            </a:pPr>
            <a:r>
              <a:rPr lang="en-US" dirty="0"/>
              <a:t>with </a:t>
            </a:r>
            <a:r>
              <a:rPr lang="en-US" dirty="0" err="1"/>
              <a:t>player_stats</a:t>
            </a:r>
            <a:r>
              <a:rPr lang="en-US" dirty="0"/>
              <a:t> as (</a:t>
            </a:r>
          </a:p>
          <a:p>
            <a:pPr marL="0" indent="0">
              <a:buNone/>
            </a:pPr>
            <a:r>
              <a:rPr lang="en-US" dirty="0"/>
              <a:t>    select</a:t>
            </a:r>
          </a:p>
          <a:p>
            <a:pPr marL="0" indent="0">
              <a:buNone/>
            </a:pPr>
            <a:r>
              <a:rPr lang="en-US" dirty="0"/>
              <a:t>        batsman,</a:t>
            </a:r>
          </a:p>
          <a:p>
            <a:pPr marL="0" indent="0">
              <a:buNone/>
            </a:pPr>
            <a:r>
              <a:rPr lang="en-US" dirty="0"/>
              <a:t>        count(distinct season) as </a:t>
            </a:r>
            <a:r>
              <a:rPr lang="en-US" dirty="0" err="1"/>
              <a:t>seasons_played</a:t>
            </a:r>
            <a:r>
              <a:rPr lang="en-US" dirty="0"/>
              <a:t>,</a:t>
            </a:r>
          </a:p>
          <a:p>
            <a:pPr marL="0" indent="0">
              <a:buNone/>
            </a:pPr>
            <a:r>
              <a:rPr lang="en-US" dirty="0"/>
              <a:t>        sum(</a:t>
            </a:r>
            <a:r>
              <a:rPr lang="en-US" dirty="0" err="1"/>
              <a:t>batsman_runs</a:t>
            </a:r>
            <a:r>
              <a:rPr lang="en-US" dirty="0"/>
              <a:t>) as </a:t>
            </a:r>
            <a:r>
              <a:rPr lang="en-US" dirty="0" err="1"/>
              <a:t>total_runs</a:t>
            </a:r>
            <a:r>
              <a:rPr lang="en-US" dirty="0"/>
              <a:t>,</a:t>
            </a:r>
          </a:p>
          <a:p>
            <a:pPr marL="0" indent="0">
              <a:buNone/>
            </a:pPr>
            <a:r>
              <a:rPr lang="en-US" dirty="0"/>
              <a:t>        count(*) as </a:t>
            </a:r>
            <a:r>
              <a:rPr lang="en-US" dirty="0" err="1"/>
              <a:t>total_balls</a:t>
            </a:r>
            <a:r>
              <a:rPr lang="en-US" dirty="0"/>
              <a:t>,</a:t>
            </a:r>
          </a:p>
          <a:p>
            <a:pPr marL="0" indent="0">
              <a:buNone/>
            </a:pPr>
            <a:r>
              <a:rPr lang="en-US" dirty="0"/>
              <a:t>        count(case when </a:t>
            </a:r>
            <a:r>
              <a:rPr lang="en-US" dirty="0" err="1"/>
              <a:t>dismissal_kind</a:t>
            </a:r>
            <a:r>
              <a:rPr lang="en-US" dirty="0"/>
              <a:t> is not NULL then 1 end) as outs,</a:t>
            </a:r>
          </a:p>
          <a:p>
            <a:pPr marL="0" indent="0">
              <a:buNone/>
            </a:pPr>
            <a:r>
              <a:rPr lang="en-US" dirty="0"/>
              <a:t>        (sum(</a:t>
            </a:r>
            <a:r>
              <a:rPr lang="en-US" dirty="0" err="1"/>
              <a:t>batsman_runs</a:t>
            </a:r>
            <a:r>
              <a:rPr lang="en-US" dirty="0"/>
              <a:t>) * 100.0 / count(*)) as </a:t>
            </a:r>
            <a:r>
              <a:rPr lang="en-US" dirty="0" err="1"/>
              <a:t>strike_rate</a:t>
            </a:r>
            <a:r>
              <a:rPr lang="en-US" dirty="0"/>
              <a:t>,</a:t>
            </a:r>
          </a:p>
          <a:p>
            <a:pPr marL="0" indent="0">
              <a:buNone/>
            </a:pPr>
            <a:r>
              <a:rPr lang="en-US" dirty="0"/>
              <a:t>        (sum(</a:t>
            </a:r>
            <a:r>
              <a:rPr lang="en-US" dirty="0" err="1"/>
              <a:t>batsman_runs</a:t>
            </a:r>
            <a:r>
              <a:rPr lang="en-US" dirty="0"/>
              <a:t>) * 1.0 / </a:t>
            </a:r>
            <a:r>
              <a:rPr lang="en-US" dirty="0" err="1"/>
              <a:t>nullif</a:t>
            </a:r>
            <a:r>
              <a:rPr lang="en-US" dirty="0"/>
              <a:t>(count(case when </a:t>
            </a:r>
            <a:r>
              <a:rPr lang="en-US" dirty="0" err="1"/>
              <a:t>dismissal_kind</a:t>
            </a:r>
            <a:r>
              <a:rPr lang="en-US" dirty="0"/>
              <a:t> is not NULL then 1 end), 0)) as average</a:t>
            </a:r>
          </a:p>
          <a:p>
            <a:pPr marL="0" indent="0">
              <a:buNone/>
            </a:pPr>
            <a:r>
              <a:rPr lang="en-US" dirty="0"/>
              <a:t>    from</a:t>
            </a:r>
          </a:p>
          <a:p>
            <a:pPr marL="0" indent="0">
              <a:buNone/>
            </a:pPr>
            <a:r>
              <a:rPr lang="en-US" dirty="0"/>
              <a:t>        </a:t>
            </a:r>
            <a:r>
              <a:rPr lang="en-US" dirty="0" err="1"/>
              <a:t>deliveries_in_matches</a:t>
            </a:r>
            <a:r>
              <a:rPr lang="en-US" dirty="0"/>
              <a:t> d</a:t>
            </a:r>
          </a:p>
          <a:p>
            <a:pPr marL="0" indent="0">
              <a:buNone/>
            </a:pPr>
            <a:r>
              <a:rPr lang="en-US" dirty="0"/>
              <a:t>        join </a:t>
            </a:r>
            <a:r>
              <a:rPr lang="en-US" dirty="0" err="1"/>
              <a:t>ipl_matches</a:t>
            </a:r>
            <a:r>
              <a:rPr lang="en-US" dirty="0"/>
              <a:t> m on </a:t>
            </a:r>
            <a:r>
              <a:rPr lang="en-US" dirty="0" err="1"/>
              <a:t>d.match_id</a:t>
            </a:r>
            <a:r>
              <a:rPr lang="en-US" dirty="0"/>
              <a:t> = </a:t>
            </a:r>
            <a:r>
              <a:rPr lang="en-US" dirty="0" err="1"/>
              <a:t>m.match_id</a:t>
            </a:r>
            <a:endParaRPr lang="en-US" dirty="0"/>
          </a:p>
          <a:p>
            <a:pPr marL="0" indent="0">
              <a:buNone/>
            </a:pPr>
            <a:r>
              <a:rPr lang="en-US" dirty="0"/>
              <a:t>    group by batsman</a:t>
            </a:r>
          </a:p>
          <a:p>
            <a:pPr marL="0" indent="0">
              <a:buNone/>
            </a:pPr>
            <a:r>
              <a:rPr lang="en-US" dirty="0"/>
              <a:t>    having </a:t>
            </a:r>
          </a:p>
          <a:p>
            <a:pPr marL="0" indent="0">
              <a:buNone/>
            </a:pPr>
            <a:r>
              <a:rPr lang="en-US" dirty="0"/>
              <a:t>        count(distinct season) &gt; 2</a:t>
            </a:r>
          </a:p>
          <a:p>
            <a:pPr marL="0" indent="0">
              <a:buNone/>
            </a:pPr>
            <a:r>
              <a:rPr lang="en-US" dirty="0"/>
              <a:t>        and count(*) &gt;= 500</a:t>
            </a:r>
          </a:p>
          <a:p>
            <a:pPr marL="0" indent="0">
              <a:buNone/>
            </a:pPr>
            <a:r>
              <a:rPr lang="en-US" dirty="0"/>
              <a:t>),</a:t>
            </a:r>
            <a:endParaRPr lang="en-US" u="sng" dirty="0"/>
          </a:p>
          <a:p>
            <a:endParaRPr lang="en-IN" dirty="0"/>
          </a:p>
        </p:txBody>
      </p:sp>
    </p:spTree>
    <p:extLst>
      <p:ext uri="{BB962C8B-B14F-4D97-AF65-F5344CB8AC3E}">
        <p14:creationId xmlns:p14="http://schemas.microsoft.com/office/powerpoint/2010/main" val="1144884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336884"/>
            <a:ext cx="10476564" cy="6186309"/>
          </a:xfrm>
          <a:prstGeom prst="rect">
            <a:avLst/>
          </a:prstGeom>
          <a:noFill/>
        </p:spPr>
        <p:txBody>
          <a:bodyPr wrap="square" rtlCol="0">
            <a:spAutoFit/>
          </a:bodyPr>
          <a:lstStyle/>
          <a:p>
            <a:pPr marL="0" indent="0">
              <a:buNone/>
            </a:pPr>
            <a:r>
              <a:rPr lang="en-US" dirty="0" err="1"/>
              <a:t>consistent_players</a:t>
            </a:r>
            <a:r>
              <a:rPr lang="en-US" dirty="0"/>
              <a:t> as (</a:t>
            </a:r>
          </a:p>
          <a:p>
            <a:pPr marL="0" indent="0">
              <a:buNone/>
            </a:pPr>
            <a:r>
              <a:rPr lang="en-US" dirty="0"/>
              <a:t>    select</a:t>
            </a:r>
          </a:p>
          <a:p>
            <a:pPr marL="0" indent="0">
              <a:buNone/>
            </a:pPr>
            <a:r>
              <a:rPr lang="en-US" dirty="0"/>
              <a:t>        batsman,</a:t>
            </a:r>
          </a:p>
          <a:p>
            <a:pPr marL="0" indent="0">
              <a:buNone/>
            </a:pPr>
            <a:r>
              <a:rPr lang="en-US" dirty="0"/>
              <a:t>        </a:t>
            </a:r>
            <a:r>
              <a:rPr lang="en-US" dirty="0" err="1"/>
              <a:t>total_runs</a:t>
            </a:r>
            <a:r>
              <a:rPr lang="en-US" dirty="0"/>
              <a:t>,</a:t>
            </a:r>
          </a:p>
          <a:p>
            <a:pPr marL="0" indent="0">
              <a:buNone/>
            </a:pPr>
            <a:r>
              <a:rPr lang="en-US" dirty="0"/>
              <a:t>        </a:t>
            </a:r>
            <a:r>
              <a:rPr lang="en-US" dirty="0" err="1"/>
              <a:t>total_balls</a:t>
            </a:r>
            <a:r>
              <a:rPr lang="en-US" dirty="0"/>
              <a:t>,</a:t>
            </a:r>
          </a:p>
          <a:p>
            <a:pPr marL="0" indent="0">
              <a:buNone/>
            </a:pPr>
            <a:r>
              <a:rPr lang="en-US" dirty="0"/>
              <a:t>        outs,</a:t>
            </a:r>
          </a:p>
          <a:p>
            <a:pPr marL="0" indent="0">
              <a:buNone/>
            </a:pPr>
            <a:r>
              <a:rPr lang="en-US" dirty="0"/>
              <a:t>        </a:t>
            </a:r>
            <a:r>
              <a:rPr lang="en-US" dirty="0" err="1"/>
              <a:t>strike_rate</a:t>
            </a:r>
            <a:r>
              <a:rPr lang="en-US" dirty="0"/>
              <a:t>,</a:t>
            </a:r>
          </a:p>
          <a:p>
            <a:pPr marL="0" indent="0">
              <a:buNone/>
            </a:pPr>
            <a:r>
              <a:rPr lang="en-US" dirty="0"/>
              <a:t>        average</a:t>
            </a:r>
          </a:p>
          <a:p>
            <a:pPr marL="0" indent="0">
              <a:buNone/>
            </a:pPr>
            <a:r>
              <a:rPr lang="en-US" dirty="0"/>
              <a:t>    from </a:t>
            </a:r>
            <a:r>
              <a:rPr lang="en-US" dirty="0" err="1"/>
              <a:t>player_stats</a:t>
            </a:r>
            <a:endParaRPr lang="en-US" dirty="0"/>
          </a:p>
          <a:p>
            <a:pPr marL="0" indent="0">
              <a:buNone/>
            </a:pPr>
            <a:r>
              <a:rPr lang="en-US" dirty="0"/>
              <a:t>    where </a:t>
            </a:r>
          </a:p>
          <a:p>
            <a:pPr marL="0" indent="0">
              <a:buNone/>
            </a:pPr>
            <a:r>
              <a:rPr lang="en-US" dirty="0"/>
              <a:t>        </a:t>
            </a:r>
            <a:r>
              <a:rPr lang="en-US" dirty="0" err="1"/>
              <a:t>strike_rate</a:t>
            </a:r>
            <a:r>
              <a:rPr lang="en-US" dirty="0"/>
              <a:t> &gt;= 130 -- Assuming a consistent strike rate threshold</a:t>
            </a:r>
          </a:p>
          <a:p>
            <a:pPr marL="0" indent="0">
              <a:buNone/>
            </a:pPr>
            <a:r>
              <a:rPr lang="en-US" dirty="0"/>
              <a:t>    ORDER BY average DESC</a:t>
            </a:r>
          </a:p>
          <a:p>
            <a:pPr marL="0" indent="0">
              <a:buNone/>
            </a:pPr>
            <a:r>
              <a:rPr lang="en-US" dirty="0"/>
              <a:t>    LIMIT 10</a:t>
            </a:r>
          </a:p>
          <a:p>
            <a:pPr marL="0" indent="0">
              <a:buNone/>
            </a:pPr>
            <a:r>
              <a:rPr lang="en-US" dirty="0"/>
              <a:t>)</a:t>
            </a:r>
          </a:p>
          <a:p>
            <a:pPr marL="0" indent="0">
              <a:buNone/>
            </a:pPr>
            <a:r>
              <a:rPr lang="en-US" dirty="0"/>
              <a:t>SELECT</a:t>
            </a:r>
          </a:p>
          <a:p>
            <a:pPr marL="0" indent="0">
              <a:buNone/>
            </a:pPr>
            <a:r>
              <a:rPr lang="en-US" dirty="0"/>
              <a:t>    batsman,</a:t>
            </a:r>
          </a:p>
          <a:p>
            <a:pPr marL="0" indent="0">
              <a:buNone/>
            </a:pPr>
            <a:r>
              <a:rPr lang="en-US" dirty="0"/>
              <a:t>    </a:t>
            </a:r>
            <a:r>
              <a:rPr lang="en-US" dirty="0" err="1"/>
              <a:t>total_runs</a:t>
            </a:r>
            <a:r>
              <a:rPr lang="en-US" dirty="0"/>
              <a:t>,</a:t>
            </a:r>
          </a:p>
          <a:p>
            <a:pPr marL="0" indent="0">
              <a:buNone/>
            </a:pPr>
            <a:r>
              <a:rPr lang="en-US" dirty="0"/>
              <a:t>    </a:t>
            </a:r>
            <a:r>
              <a:rPr lang="en-US" dirty="0" err="1"/>
              <a:t>total_balls</a:t>
            </a:r>
            <a:r>
              <a:rPr lang="en-US" dirty="0"/>
              <a:t>,</a:t>
            </a:r>
          </a:p>
          <a:p>
            <a:pPr marL="0" indent="0">
              <a:buNone/>
            </a:pPr>
            <a:r>
              <a:rPr lang="en-US" dirty="0"/>
              <a:t>    outs,</a:t>
            </a:r>
          </a:p>
          <a:p>
            <a:pPr marL="0" indent="0">
              <a:buNone/>
            </a:pPr>
            <a:r>
              <a:rPr lang="en-US" dirty="0"/>
              <a:t>    </a:t>
            </a:r>
            <a:r>
              <a:rPr lang="en-US" dirty="0" err="1"/>
              <a:t>strike_rate</a:t>
            </a:r>
            <a:r>
              <a:rPr lang="en-US" dirty="0"/>
              <a:t>,</a:t>
            </a:r>
          </a:p>
          <a:p>
            <a:pPr marL="0" indent="0">
              <a:buNone/>
            </a:pPr>
            <a:r>
              <a:rPr lang="en-US" dirty="0"/>
              <a:t>    average</a:t>
            </a:r>
          </a:p>
          <a:p>
            <a:pPr marL="0" indent="0">
              <a:buNone/>
            </a:pPr>
            <a:r>
              <a:rPr lang="en-US" dirty="0"/>
              <a:t>from </a:t>
            </a:r>
            <a:r>
              <a:rPr lang="en-US" dirty="0" err="1"/>
              <a:t>consistent_players</a:t>
            </a:r>
            <a:r>
              <a:rPr lang="en-US" dirty="0"/>
              <a:t>;</a:t>
            </a:r>
            <a:endParaRPr lang="en-IN" dirty="0"/>
          </a:p>
        </p:txBody>
      </p:sp>
    </p:spTree>
    <p:extLst>
      <p:ext uri="{BB962C8B-B14F-4D97-AF65-F5344CB8AC3E}">
        <p14:creationId xmlns:p14="http://schemas.microsoft.com/office/powerpoint/2010/main" val="774506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4624-EB2F-E2F2-8075-4375E5F2A1B7}"/>
              </a:ext>
            </a:extLst>
          </p:cNvPr>
          <p:cNvSpPr>
            <a:spLocks noGrp="1"/>
          </p:cNvSpPr>
          <p:nvPr>
            <p:ph type="title"/>
          </p:nvPr>
        </p:nvSpPr>
        <p:spPr/>
        <p:txBody>
          <a:bodyPr/>
          <a:lstStyle/>
          <a:p>
            <a:r>
              <a:rPr lang="en-US" dirty="0"/>
              <a:t>Output of Task 2</a:t>
            </a:r>
            <a:endParaRPr lang="en-IN" dirty="0"/>
          </a:p>
        </p:txBody>
      </p:sp>
      <p:graphicFrame>
        <p:nvGraphicFramePr>
          <p:cNvPr id="5" name="Content Placeholder 4">
            <a:extLst>
              <a:ext uri="{FF2B5EF4-FFF2-40B4-BE49-F238E27FC236}">
                <a16:creationId xmlns:a16="http://schemas.microsoft.com/office/drawing/2014/main" id="{DB38FD73-475A-66C1-046E-486356C43BF2}"/>
              </a:ext>
            </a:extLst>
          </p:cNvPr>
          <p:cNvGraphicFramePr>
            <a:graphicFrameLocks noGrp="1" noChangeAspect="1"/>
          </p:cNvGraphicFramePr>
          <p:nvPr>
            <p:ph idx="1"/>
            <p:extLst>
              <p:ext uri="{D42A27DB-BD31-4B8C-83A1-F6EECF244321}">
                <p14:modId xmlns:p14="http://schemas.microsoft.com/office/powerpoint/2010/main" val="2862353278"/>
              </p:ext>
            </p:extLst>
          </p:nvPr>
        </p:nvGraphicFramePr>
        <p:xfrm>
          <a:off x="2054225" y="2603500"/>
          <a:ext cx="7024688" cy="3416300"/>
        </p:xfrm>
        <a:graphic>
          <a:graphicData uri="http://schemas.openxmlformats.org/presentationml/2006/ole">
            <mc:AlternateContent xmlns:mc="http://schemas.openxmlformats.org/markup-compatibility/2006">
              <mc:Choice xmlns:v="urn:schemas-microsoft-com:vml" Requires="v">
                <p:oleObj name="Worksheet" r:id="rId2" imgW="4178423" imgH="2032175" progId="Excel.Sheet.12">
                  <p:embed/>
                </p:oleObj>
              </mc:Choice>
              <mc:Fallback>
                <p:oleObj name="Worksheet" r:id="rId2" imgW="4178423" imgH="2032175" progId="Excel.Sheet.12">
                  <p:embed/>
                  <p:pic>
                    <p:nvPicPr>
                      <p:cNvPr id="0" name=""/>
                      <p:cNvPicPr/>
                      <p:nvPr/>
                    </p:nvPicPr>
                    <p:blipFill>
                      <a:blip r:embed="rId3"/>
                      <a:stretch>
                        <a:fillRect/>
                      </a:stretch>
                    </p:blipFill>
                    <p:spPr>
                      <a:xfrm>
                        <a:off x="2054225" y="2603500"/>
                        <a:ext cx="7024688" cy="3416300"/>
                      </a:xfrm>
                      <a:prstGeom prst="rect">
                        <a:avLst/>
                      </a:prstGeom>
                    </p:spPr>
                  </p:pic>
                </p:oleObj>
              </mc:Fallback>
            </mc:AlternateContent>
          </a:graphicData>
        </a:graphic>
      </p:graphicFrame>
    </p:spTree>
    <p:extLst>
      <p:ext uri="{BB962C8B-B14F-4D97-AF65-F5344CB8AC3E}">
        <p14:creationId xmlns:p14="http://schemas.microsoft.com/office/powerpoint/2010/main" val="421210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F1D1-F829-1B8B-7DB8-6E8D64339435}"/>
              </a:ext>
            </a:extLst>
          </p:cNvPr>
          <p:cNvSpPr>
            <a:spLocks noGrp="1"/>
          </p:cNvSpPr>
          <p:nvPr>
            <p:ph type="title"/>
          </p:nvPr>
        </p:nvSpPr>
        <p:spPr/>
        <p:txBody>
          <a:bodyPr/>
          <a:lstStyle/>
          <a:p>
            <a:r>
              <a:rPr lang="en-US" dirty="0"/>
              <a:t>Task 3</a:t>
            </a:r>
            <a:endParaRPr lang="en-IN" dirty="0"/>
          </a:p>
        </p:txBody>
      </p:sp>
      <p:sp>
        <p:nvSpPr>
          <p:cNvPr id="3" name="Content Placeholder 2">
            <a:extLst>
              <a:ext uri="{FF2B5EF4-FFF2-40B4-BE49-F238E27FC236}">
                <a16:creationId xmlns:a16="http://schemas.microsoft.com/office/drawing/2014/main" id="{3CE3D670-7364-7C4E-3344-D30BA6427CCB}"/>
              </a:ext>
            </a:extLst>
          </p:cNvPr>
          <p:cNvSpPr>
            <a:spLocks noGrp="1"/>
          </p:cNvSpPr>
          <p:nvPr>
            <p:ph idx="1"/>
          </p:nvPr>
        </p:nvSpPr>
        <p:spPr/>
        <p:txBody>
          <a:bodyPr/>
          <a:lstStyle/>
          <a:p>
            <a:pPr marL="0" indent="0">
              <a:buNone/>
            </a:pPr>
            <a:r>
              <a:rPr lang="en-US" dirty="0"/>
              <a:t>Your third task is to get 2-3 Hard-hitting players who have scored most runs in boundaries and have played more the 2 </a:t>
            </a:r>
            <a:r>
              <a:rPr lang="en-US" dirty="0" err="1"/>
              <a:t>ipl</a:t>
            </a:r>
            <a:r>
              <a:rPr lang="en-US" dirty="0"/>
              <a:t> season. To do that you have to make a list of 10 players you want to bid in the auction so that when you try to grab them in auction you should not pay the amount greater than you have in the purse for a particular player.</a:t>
            </a:r>
            <a:endParaRPr lang="en-IN" dirty="0"/>
          </a:p>
        </p:txBody>
      </p:sp>
    </p:spTree>
    <p:extLst>
      <p:ext uri="{BB962C8B-B14F-4D97-AF65-F5344CB8AC3E}">
        <p14:creationId xmlns:p14="http://schemas.microsoft.com/office/powerpoint/2010/main" val="33481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D272-8753-C487-F77F-4FA7D9D5B5DC}"/>
              </a:ext>
            </a:extLst>
          </p:cNvPr>
          <p:cNvSpPr>
            <a:spLocks noGrp="1"/>
          </p:cNvSpPr>
          <p:nvPr>
            <p:ph type="title"/>
          </p:nvPr>
        </p:nvSpPr>
        <p:spPr/>
        <p:txBody>
          <a:bodyPr/>
          <a:lstStyle/>
          <a:p>
            <a:r>
              <a:rPr lang="en-US" dirty="0"/>
              <a:t>Task 3 Solution</a:t>
            </a:r>
            <a:endParaRPr lang="en-IN" dirty="0"/>
          </a:p>
        </p:txBody>
      </p:sp>
      <p:sp>
        <p:nvSpPr>
          <p:cNvPr id="3" name="Content Placeholder 2">
            <a:extLst>
              <a:ext uri="{FF2B5EF4-FFF2-40B4-BE49-F238E27FC236}">
                <a16:creationId xmlns:a16="http://schemas.microsoft.com/office/drawing/2014/main" id="{EEE3A420-2B3C-EB85-67AE-7A72F0118AE9}"/>
              </a:ext>
            </a:extLst>
          </p:cNvPr>
          <p:cNvSpPr>
            <a:spLocks noGrp="1"/>
          </p:cNvSpPr>
          <p:nvPr>
            <p:ph idx="1"/>
          </p:nvPr>
        </p:nvSpPr>
        <p:spPr/>
        <p:txBody>
          <a:bodyPr/>
          <a:lstStyle/>
          <a:p>
            <a:pPr marL="0" indent="0">
              <a:buNone/>
            </a:pPr>
            <a:r>
              <a:rPr lang="en-US" b="1" u="sng" dirty="0"/>
              <a:t>STEPS TAKEN TO SOLVE THE TASK</a:t>
            </a:r>
          </a:p>
          <a:p>
            <a:pPr marL="0" indent="0">
              <a:buNone/>
            </a:pPr>
            <a:r>
              <a:rPr lang="en-US" dirty="0"/>
              <a:t>STEP 1: Calculated the total runs scored from boundaries (fours and sixes) for each player.</a:t>
            </a:r>
          </a:p>
          <a:p>
            <a:pPr marL="0" indent="0">
              <a:buNone/>
            </a:pPr>
            <a:r>
              <a:rPr lang="en-US" dirty="0"/>
              <a:t>STEP 2: Filtered players who have played more than two IPL seasons.</a:t>
            </a:r>
          </a:p>
          <a:p>
            <a:pPr marL="0" indent="0">
              <a:buNone/>
            </a:pPr>
            <a:r>
              <a:rPr lang="en-US" dirty="0"/>
              <a:t>STEP 3: Selected the top 10 players based on the total runs scored from boundaries.</a:t>
            </a:r>
            <a:endParaRPr lang="en-IN" dirty="0"/>
          </a:p>
        </p:txBody>
      </p:sp>
    </p:spTree>
    <p:extLst>
      <p:ext uri="{BB962C8B-B14F-4D97-AF65-F5344CB8AC3E}">
        <p14:creationId xmlns:p14="http://schemas.microsoft.com/office/powerpoint/2010/main" val="3790142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4524315"/>
          </a:xfrm>
          <a:prstGeom prst="rect">
            <a:avLst/>
          </a:prstGeom>
          <a:noFill/>
        </p:spPr>
        <p:txBody>
          <a:bodyPr wrap="square" rtlCol="0">
            <a:spAutoFit/>
          </a:bodyPr>
          <a:lstStyle/>
          <a:p>
            <a:pPr marL="0" indent="0">
              <a:buNone/>
            </a:pPr>
            <a:r>
              <a:rPr lang="en-US" b="1" u="sng" dirty="0"/>
              <a:t>SQL QUERY TO SOLVE THE TASK</a:t>
            </a:r>
          </a:p>
          <a:p>
            <a:pPr marL="0" indent="0">
              <a:buNone/>
            </a:pPr>
            <a:endParaRPr lang="en-US" b="1" u="sng" dirty="0"/>
          </a:p>
          <a:p>
            <a:pPr marL="0" indent="0">
              <a:buNone/>
            </a:pPr>
            <a:r>
              <a:rPr lang="en-US" dirty="0"/>
              <a:t>with </a:t>
            </a:r>
            <a:r>
              <a:rPr lang="en-US" dirty="0" err="1"/>
              <a:t>player_boundaries</a:t>
            </a:r>
            <a:r>
              <a:rPr lang="en-US" dirty="0"/>
              <a:t> as (</a:t>
            </a:r>
          </a:p>
          <a:p>
            <a:pPr marL="0" indent="0">
              <a:buNone/>
            </a:pPr>
            <a:r>
              <a:rPr lang="en-US" dirty="0"/>
              <a:t>    select</a:t>
            </a:r>
          </a:p>
          <a:p>
            <a:pPr marL="0" indent="0">
              <a:buNone/>
            </a:pPr>
            <a:r>
              <a:rPr lang="en-US" dirty="0"/>
              <a:t>        batsman,</a:t>
            </a:r>
          </a:p>
          <a:p>
            <a:pPr marL="0" indent="0">
              <a:buNone/>
            </a:pPr>
            <a:r>
              <a:rPr lang="en-US" dirty="0"/>
              <a:t>        count(distinct season) as </a:t>
            </a:r>
            <a:r>
              <a:rPr lang="en-US" dirty="0" err="1"/>
              <a:t>seasons_played</a:t>
            </a:r>
            <a:r>
              <a:rPr lang="en-US" dirty="0"/>
              <a:t>,</a:t>
            </a:r>
          </a:p>
          <a:p>
            <a:pPr marL="0" indent="0">
              <a:buNone/>
            </a:pPr>
            <a:r>
              <a:rPr lang="en-US" dirty="0"/>
              <a:t>        sum(case when </a:t>
            </a:r>
            <a:r>
              <a:rPr lang="en-US" dirty="0" err="1"/>
              <a:t>batsman_runs</a:t>
            </a:r>
            <a:r>
              <a:rPr lang="en-US" dirty="0"/>
              <a:t> = 4 then 4 else 0 end) as </a:t>
            </a:r>
            <a:r>
              <a:rPr lang="en-US" dirty="0" err="1"/>
              <a:t>runs_from_fours</a:t>
            </a:r>
            <a:r>
              <a:rPr lang="en-US" dirty="0"/>
              <a:t>,</a:t>
            </a:r>
          </a:p>
          <a:p>
            <a:pPr marL="0" indent="0">
              <a:buNone/>
            </a:pPr>
            <a:r>
              <a:rPr lang="en-US" dirty="0"/>
              <a:t>        sum(case when </a:t>
            </a:r>
            <a:r>
              <a:rPr lang="en-US" dirty="0" err="1"/>
              <a:t>batsman_runs</a:t>
            </a:r>
            <a:r>
              <a:rPr lang="en-US" dirty="0"/>
              <a:t> = 6 then 6 else 0 end) as </a:t>
            </a:r>
            <a:r>
              <a:rPr lang="en-US" dirty="0" err="1"/>
              <a:t>runs_from_sixes</a:t>
            </a:r>
            <a:r>
              <a:rPr lang="en-US" dirty="0"/>
              <a:t>,</a:t>
            </a:r>
          </a:p>
          <a:p>
            <a:pPr marL="0" indent="0">
              <a:buNone/>
            </a:pPr>
            <a:r>
              <a:rPr lang="en-US" dirty="0"/>
              <a:t>        sum(case when </a:t>
            </a:r>
            <a:r>
              <a:rPr lang="en-US" dirty="0" err="1"/>
              <a:t>batsman_runs</a:t>
            </a:r>
            <a:r>
              <a:rPr lang="en-US" dirty="0"/>
              <a:t> in (4, 6) then </a:t>
            </a:r>
            <a:r>
              <a:rPr lang="en-US" dirty="0" err="1"/>
              <a:t>batsman_runs</a:t>
            </a:r>
            <a:r>
              <a:rPr lang="en-US" dirty="0"/>
              <a:t> else 0 end) as </a:t>
            </a:r>
            <a:r>
              <a:rPr lang="en-US" dirty="0" err="1"/>
              <a:t>total_boundary_runs</a:t>
            </a:r>
            <a:endParaRPr lang="en-US" dirty="0"/>
          </a:p>
          <a:p>
            <a:pPr marL="0" indent="0">
              <a:buNone/>
            </a:pPr>
            <a:r>
              <a:rPr lang="en-US" dirty="0"/>
              <a:t>    from</a:t>
            </a:r>
          </a:p>
          <a:p>
            <a:pPr marL="0" indent="0">
              <a:buNone/>
            </a:pPr>
            <a:r>
              <a:rPr lang="en-US" dirty="0"/>
              <a:t>        </a:t>
            </a:r>
            <a:r>
              <a:rPr lang="en-US" dirty="0" err="1"/>
              <a:t>deliveries_in_matches</a:t>
            </a:r>
            <a:endParaRPr lang="en-US" dirty="0"/>
          </a:p>
          <a:p>
            <a:pPr marL="0" indent="0">
              <a:buNone/>
            </a:pPr>
            <a:r>
              <a:rPr lang="en-US" dirty="0"/>
              <a:t>    group by batsman</a:t>
            </a:r>
          </a:p>
          <a:p>
            <a:pPr marL="0" indent="0">
              <a:buNone/>
            </a:pPr>
            <a:r>
              <a:rPr lang="en-US" dirty="0"/>
              <a:t>    having count(distinct season) &gt; 2</a:t>
            </a:r>
          </a:p>
          <a:p>
            <a:pPr marL="0" indent="0">
              <a:buNone/>
            </a:pPr>
            <a:r>
              <a:rPr lang="en-US" dirty="0"/>
              <a:t>),</a:t>
            </a:r>
            <a:endParaRPr lang="en-US" u="sng" dirty="0"/>
          </a:p>
          <a:p>
            <a:endParaRPr lang="en-IN" dirty="0"/>
          </a:p>
        </p:txBody>
      </p:sp>
    </p:spTree>
    <p:extLst>
      <p:ext uri="{BB962C8B-B14F-4D97-AF65-F5344CB8AC3E}">
        <p14:creationId xmlns:p14="http://schemas.microsoft.com/office/powerpoint/2010/main" val="3169077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B0295-10AC-A0A4-589F-8E400DEF729E}"/>
              </a:ext>
            </a:extLst>
          </p:cNvPr>
          <p:cNvSpPr>
            <a:spLocks noGrp="1"/>
          </p:cNvSpPr>
          <p:nvPr>
            <p:ph type="title"/>
          </p:nvPr>
        </p:nvSpPr>
        <p:spPr/>
        <p:txBody>
          <a:bodyPr/>
          <a:lstStyle/>
          <a:p>
            <a:r>
              <a:rPr lang="en-US" dirty="0"/>
              <a:t>Project Aim</a:t>
            </a:r>
            <a:endParaRPr lang="en-IN" dirty="0"/>
          </a:p>
        </p:txBody>
      </p:sp>
      <p:sp>
        <p:nvSpPr>
          <p:cNvPr id="3" name="Text Placeholder 2">
            <a:extLst>
              <a:ext uri="{FF2B5EF4-FFF2-40B4-BE49-F238E27FC236}">
                <a16:creationId xmlns:a16="http://schemas.microsoft.com/office/drawing/2014/main" id="{C9E921EE-93F5-144B-C4FB-6110DB00E5DF}"/>
              </a:ext>
            </a:extLst>
          </p:cNvPr>
          <p:cNvSpPr>
            <a:spLocks noGrp="1"/>
          </p:cNvSpPr>
          <p:nvPr>
            <p:ph type="body" idx="1"/>
          </p:nvPr>
        </p:nvSpPr>
        <p:spPr>
          <a:xfrm>
            <a:off x="6895559" y="1192695"/>
            <a:ext cx="3757545" cy="4055165"/>
          </a:xfrm>
        </p:spPr>
        <p:txBody>
          <a:bodyPr/>
          <a:lstStyle/>
          <a:p>
            <a:pPr algn="just">
              <a:lnSpc>
                <a:spcPct val="150000"/>
              </a:lnSpc>
            </a:pPr>
            <a:r>
              <a:rPr lang="en-US" dirty="0"/>
              <a:t>Project aim is to develop an auction strategy for new ipl franchise by analyzing past ipl(from 2008 to 2020) data</a:t>
            </a:r>
            <a:r>
              <a:rPr lang="en-IN" dirty="0"/>
              <a:t> to create a strong and balanced squad.</a:t>
            </a:r>
            <a:endParaRPr lang="en-US" dirty="0"/>
          </a:p>
        </p:txBody>
      </p:sp>
    </p:spTree>
    <p:extLst>
      <p:ext uri="{BB962C8B-B14F-4D97-AF65-F5344CB8AC3E}">
        <p14:creationId xmlns:p14="http://schemas.microsoft.com/office/powerpoint/2010/main" val="443715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4524315"/>
          </a:xfrm>
          <a:prstGeom prst="rect">
            <a:avLst/>
          </a:prstGeom>
          <a:noFill/>
        </p:spPr>
        <p:txBody>
          <a:bodyPr wrap="square" rtlCol="0">
            <a:spAutoFit/>
          </a:bodyPr>
          <a:lstStyle/>
          <a:p>
            <a:pPr marL="0" indent="0">
              <a:buNone/>
            </a:pPr>
            <a:r>
              <a:rPr lang="en-US" dirty="0" err="1"/>
              <a:t>top_hard_hitters</a:t>
            </a:r>
            <a:r>
              <a:rPr lang="en-US" dirty="0"/>
              <a:t> as (</a:t>
            </a:r>
          </a:p>
          <a:p>
            <a:pPr marL="0" indent="0">
              <a:buNone/>
            </a:pPr>
            <a:r>
              <a:rPr lang="en-US" dirty="0"/>
              <a:t>    select</a:t>
            </a:r>
          </a:p>
          <a:p>
            <a:pPr marL="0" indent="0">
              <a:buNone/>
            </a:pPr>
            <a:r>
              <a:rPr lang="en-US" dirty="0"/>
              <a:t>        batsman,</a:t>
            </a:r>
          </a:p>
          <a:p>
            <a:pPr marL="0" indent="0">
              <a:buNone/>
            </a:pPr>
            <a:r>
              <a:rPr lang="en-US" dirty="0"/>
              <a:t>        </a:t>
            </a:r>
            <a:r>
              <a:rPr lang="en-US" dirty="0" err="1"/>
              <a:t>runs_from_fours</a:t>
            </a:r>
            <a:r>
              <a:rPr lang="en-US" dirty="0"/>
              <a:t>,</a:t>
            </a:r>
          </a:p>
          <a:p>
            <a:pPr marL="0" indent="0">
              <a:buNone/>
            </a:pPr>
            <a:r>
              <a:rPr lang="en-US" dirty="0"/>
              <a:t>        </a:t>
            </a:r>
            <a:r>
              <a:rPr lang="en-US" dirty="0" err="1"/>
              <a:t>runs_from_sixes</a:t>
            </a:r>
            <a:r>
              <a:rPr lang="en-US" dirty="0"/>
              <a:t>,</a:t>
            </a:r>
          </a:p>
          <a:p>
            <a:pPr marL="0" indent="0">
              <a:buNone/>
            </a:pPr>
            <a:r>
              <a:rPr lang="en-US" dirty="0"/>
              <a:t>        </a:t>
            </a:r>
            <a:r>
              <a:rPr lang="en-US" dirty="0" err="1"/>
              <a:t>total_boundary_runs</a:t>
            </a:r>
            <a:endParaRPr lang="en-US" dirty="0"/>
          </a:p>
          <a:p>
            <a:pPr marL="0" indent="0">
              <a:buNone/>
            </a:pPr>
            <a:r>
              <a:rPr lang="en-US" dirty="0"/>
              <a:t>    from </a:t>
            </a:r>
            <a:r>
              <a:rPr lang="en-US" dirty="0" err="1"/>
              <a:t>player_boundaries</a:t>
            </a:r>
            <a:endParaRPr lang="en-US" dirty="0"/>
          </a:p>
          <a:p>
            <a:pPr marL="0" indent="0">
              <a:buNone/>
            </a:pPr>
            <a:r>
              <a:rPr lang="en-US" dirty="0"/>
              <a:t>    order by </a:t>
            </a:r>
            <a:r>
              <a:rPr lang="en-US" dirty="0" err="1"/>
              <a:t>total_boundary_runs</a:t>
            </a:r>
            <a:r>
              <a:rPr lang="en-US" dirty="0"/>
              <a:t> desc</a:t>
            </a:r>
          </a:p>
          <a:p>
            <a:pPr marL="0" indent="0">
              <a:buNone/>
            </a:pPr>
            <a:r>
              <a:rPr lang="en-US" dirty="0"/>
              <a:t>    limit 10</a:t>
            </a:r>
          </a:p>
          <a:p>
            <a:pPr marL="0" indent="0">
              <a:buNone/>
            </a:pPr>
            <a:r>
              <a:rPr lang="en-US" dirty="0"/>
              <a:t>)</a:t>
            </a:r>
          </a:p>
          <a:p>
            <a:pPr marL="0" indent="0">
              <a:buNone/>
            </a:pPr>
            <a:r>
              <a:rPr lang="en-US" dirty="0"/>
              <a:t>select</a:t>
            </a:r>
          </a:p>
          <a:p>
            <a:pPr marL="0" indent="0">
              <a:buNone/>
            </a:pPr>
            <a:r>
              <a:rPr lang="en-US" dirty="0"/>
              <a:t>    batsman,</a:t>
            </a:r>
          </a:p>
          <a:p>
            <a:pPr marL="0" indent="0">
              <a:buNone/>
            </a:pPr>
            <a:r>
              <a:rPr lang="en-US" dirty="0"/>
              <a:t>    </a:t>
            </a:r>
            <a:r>
              <a:rPr lang="en-US" dirty="0" err="1"/>
              <a:t>runs_from_fours</a:t>
            </a:r>
            <a:r>
              <a:rPr lang="en-US" dirty="0"/>
              <a:t>,</a:t>
            </a:r>
          </a:p>
          <a:p>
            <a:pPr marL="0" indent="0">
              <a:buNone/>
            </a:pPr>
            <a:r>
              <a:rPr lang="en-US" dirty="0"/>
              <a:t>    </a:t>
            </a:r>
            <a:r>
              <a:rPr lang="en-US" dirty="0" err="1"/>
              <a:t>runs_from_sixes</a:t>
            </a:r>
            <a:r>
              <a:rPr lang="en-US" dirty="0"/>
              <a:t>,</a:t>
            </a:r>
          </a:p>
          <a:p>
            <a:pPr marL="0" indent="0">
              <a:buNone/>
            </a:pPr>
            <a:r>
              <a:rPr lang="en-US" dirty="0"/>
              <a:t>    </a:t>
            </a:r>
            <a:r>
              <a:rPr lang="en-US" dirty="0" err="1"/>
              <a:t>total_boundary_runs</a:t>
            </a:r>
            <a:endParaRPr lang="en-US" dirty="0"/>
          </a:p>
          <a:p>
            <a:pPr marL="0" indent="0">
              <a:buNone/>
            </a:pPr>
            <a:r>
              <a:rPr lang="en-US" dirty="0"/>
              <a:t>from </a:t>
            </a:r>
            <a:r>
              <a:rPr lang="en-US" dirty="0" err="1"/>
              <a:t>top_hard_hitters</a:t>
            </a:r>
            <a:r>
              <a:rPr lang="en-US" dirty="0"/>
              <a:t>;</a:t>
            </a:r>
            <a:endParaRPr lang="en-IN" dirty="0"/>
          </a:p>
        </p:txBody>
      </p:sp>
    </p:spTree>
    <p:extLst>
      <p:ext uri="{BB962C8B-B14F-4D97-AF65-F5344CB8AC3E}">
        <p14:creationId xmlns:p14="http://schemas.microsoft.com/office/powerpoint/2010/main" val="2276815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4624-EB2F-E2F2-8075-4375E5F2A1B7}"/>
              </a:ext>
            </a:extLst>
          </p:cNvPr>
          <p:cNvSpPr>
            <a:spLocks noGrp="1"/>
          </p:cNvSpPr>
          <p:nvPr>
            <p:ph type="title"/>
          </p:nvPr>
        </p:nvSpPr>
        <p:spPr/>
        <p:txBody>
          <a:bodyPr/>
          <a:lstStyle/>
          <a:p>
            <a:r>
              <a:rPr lang="en-US" dirty="0"/>
              <a:t>Output of Task 3</a:t>
            </a:r>
            <a:endParaRPr lang="en-IN" dirty="0"/>
          </a:p>
        </p:txBody>
      </p:sp>
      <p:graphicFrame>
        <p:nvGraphicFramePr>
          <p:cNvPr id="5" name="Content Placeholder 4">
            <a:extLst>
              <a:ext uri="{FF2B5EF4-FFF2-40B4-BE49-F238E27FC236}">
                <a16:creationId xmlns:a16="http://schemas.microsoft.com/office/drawing/2014/main" id="{69434EC5-C0F4-92B6-E685-8CEF2E8DAE46}"/>
              </a:ext>
            </a:extLst>
          </p:cNvPr>
          <p:cNvGraphicFramePr>
            <a:graphicFrameLocks noGrp="1" noChangeAspect="1"/>
          </p:cNvGraphicFramePr>
          <p:nvPr>
            <p:ph idx="1"/>
            <p:extLst>
              <p:ext uri="{D42A27DB-BD31-4B8C-83A1-F6EECF244321}">
                <p14:modId xmlns:p14="http://schemas.microsoft.com/office/powerpoint/2010/main" val="2683695982"/>
              </p:ext>
            </p:extLst>
          </p:nvPr>
        </p:nvGraphicFramePr>
        <p:xfrm>
          <a:off x="1968500" y="2603500"/>
          <a:ext cx="7196138" cy="3416300"/>
        </p:xfrm>
        <a:graphic>
          <a:graphicData uri="http://schemas.openxmlformats.org/presentationml/2006/ole">
            <mc:AlternateContent xmlns:mc="http://schemas.openxmlformats.org/markup-compatibility/2006">
              <mc:Choice xmlns:v="urn:schemas-microsoft-com:vml" Requires="v">
                <p:oleObj name="Worksheet" r:id="rId2" imgW="4279826" imgH="2032175" progId="Excel.Sheet.12">
                  <p:embed/>
                </p:oleObj>
              </mc:Choice>
              <mc:Fallback>
                <p:oleObj name="Worksheet" r:id="rId2" imgW="4279826" imgH="2032175" progId="Excel.Sheet.12">
                  <p:embed/>
                  <p:pic>
                    <p:nvPicPr>
                      <p:cNvPr id="0" name=""/>
                      <p:cNvPicPr/>
                      <p:nvPr/>
                    </p:nvPicPr>
                    <p:blipFill>
                      <a:blip r:embed="rId3"/>
                      <a:stretch>
                        <a:fillRect/>
                      </a:stretch>
                    </p:blipFill>
                    <p:spPr>
                      <a:xfrm>
                        <a:off x="1968500" y="2603500"/>
                        <a:ext cx="7196138" cy="3416300"/>
                      </a:xfrm>
                      <a:prstGeom prst="rect">
                        <a:avLst/>
                      </a:prstGeom>
                    </p:spPr>
                  </p:pic>
                </p:oleObj>
              </mc:Fallback>
            </mc:AlternateContent>
          </a:graphicData>
        </a:graphic>
      </p:graphicFrame>
    </p:spTree>
    <p:extLst>
      <p:ext uri="{BB962C8B-B14F-4D97-AF65-F5344CB8AC3E}">
        <p14:creationId xmlns:p14="http://schemas.microsoft.com/office/powerpoint/2010/main" val="3098485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F1D1-F829-1B8B-7DB8-6E8D64339435}"/>
              </a:ext>
            </a:extLst>
          </p:cNvPr>
          <p:cNvSpPr>
            <a:spLocks noGrp="1"/>
          </p:cNvSpPr>
          <p:nvPr>
            <p:ph type="title"/>
          </p:nvPr>
        </p:nvSpPr>
        <p:spPr/>
        <p:txBody>
          <a:bodyPr/>
          <a:lstStyle/>
          <a:p>
            <a:r>
              <a:rPr lang="en-US" dirty="0"/>
              <a:t>Task 4</a:t>
            </a:r>
            <a:endParaRPr lang="en-IN" dirty="0"/>
          </a:p>
        </p:txBody>
      </p:sp>
      <p:sp>
        <p:nvSpPr>
          <p:cNvPr id="3" name="Content Placeholder 2">
            <a:extLst>
              <a:ext uri="{FF2B5EF4-FFF2-40B4-BE49-F238E27FC236}">
                <a16:creationId xmlns:a16="http://schemas.microsoft.com/office/drawing/2014/main" id="{3CE3D670-7364-7C4E-3344-D30BA6427CCB}"/>
              </a:ext>
            </a:extLst>
          </p:cNvPr>
          <p:cNvSpPr>
            <a:spLocks noGrp="1"/>
          </p:cNvSpPr>
          <p:nvPr>
            <p:ph idx="1"/>
          </p:nvPr>
        </p:nvSpPr>
        <p:spPr/>
        <p:txBody>
          <a:bodyPr/>
          <a:lstStyle/>
          <a:p>
            <a:pPr marL="0" indent="0">
              <a:buNone/>
            </a:pPr>
            <a:r>
              <a:rPr lang="en-US" dirty="0"/>
              <a:t>Your fourth task is to get 2-3 bowlers with good economy who have bowled at least 500 balls in IPL so far. To do that you have to make a list of 10 players you want to bid in the auction to that when you try to grab them in auction you should not pay the amount greater than you have in the purse for a particular player.</a:t>
            </a:r>
            <a:endParaRPr lang="en-IN" dirty="0"/>
          </a:p>
        </p:txBody>
      </p:sp>
    </p:spTree>
    <p:extLst>
      <p:ext uri="{BB962C8B-B14F-4D97-AF65-F5344CB8AC3E}">
        <p14:creationId xmlns:p14="http://schemas.microsoft.com/office/powerpoint/2010/main" val="2953064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D272-8753-C487-F77F-4FA7D9D5B5DC}"/>
              </a:ext>
            </a:extLst>
          </p:cNvPr>
          <p:cNvSpPr>
            <a:spLocks noGrp="1"/>
          </p:cNvSpPr>
          <p:nvPr>
            <p:ph type="title"/>
          </p:nvPr>
        </p:nvSpPr>
        <p:spPr/>
        <p:txBody>
          <a:bodyPr/>
          <a:lstStyle/>
          <a:p>
            <a:r>
              <a:rPr lang="en-US" dirty="0"/>
              <a:t>Task 4 Solution</a:t>
            </a:r>
            <a:endParaRPr lang="en-IN" dirty="0"/>
          </a:p>
        </p:txBody>
      </p:sp>
      <p:sp>
        <p:nvSpPr>
          <p:cNvPr id="3" name="Content Placeholder 2">
            <a:extLst>
              <a:ext uri="{FF2B5EF4-FFF2-40B4-BE49-F238E27FC236}">
                <a16:creationId xmlns:a16="http://schemas.microsoft.com/office/drawing/2014/main" id="{EEE3A420-2B3C-EB85-67AE-7A72F0118AE9}"/>
              </a:ext>
            </a:extLst>
          </p:cNvPr>
          <p:cNvSpPr>
            <a:spLocks noGrp="1"/>
          </p:cNvSpPr>
          <p:nvPr>
            <p:ph idx="1"/>
          </p:nvPr>
        </p:nvSpPr>
        <p:spPr/>
        <p:txBody>
          <a:bodyPr/>
          <a:lstStyle/>
          <a:p>
            <a:pPr marL="0" indent="0">
              <a:buNone/>
            </a:pPr>
            <a:r>
              <a:rPr lang="en-US" b="1" u="sng" dirty="0"/>
              <a:t>STEPS TAKEN TO SOLVE THE TASK</a:t>
            </a:r>
          </a:p>
          <a:p>
            <a:pPr marL="0" indent="0">
              <a:buNone/>
            </a:pPr>
            <a:r>
              <a:rPr lang="en-US" dirty="0"/>
              <a:t>STEP 1: Calculated the total runs conceded by each bowler.</a:t>
            </a:r>
          </a:p>
          <a:p>
            <a:pPr marL="0" indent="0">
              <a:buNone/>
            </a:pPr>
            <a:r>
              <a:rPr lang="en-US" dirty="0"/>
              <a:t>STEP 2: Calculated the total balls bowled by each bowler and convert it to overs.</a:t>
            </a:r>
          </a:p>
          <a:p>
            <a:pPr marL="0" indent="0">
              <a:buNone/>
            </a:pPr>
            <a:r>
              <a:rPr lang="en-US" dirty="0"/>
              <a:t>STEP 3: Calculate the economy rate for each bowler "ECONOMY RATE = total runs conceded / total overs bowled".</a:t>
            </a:r>
          </a:p>
          <a:p>
            <a:pPr marL="0" indent="0">
              <a:buNone/>
            </a:pPr>
            <a:r>
              <a:rPr lang="en-US" dirty="0"/>
              <a:t>STEP 4: Filtered bowlers who have bowled at least 500 balls.</a:t>
            </a:r>
          </a:p>
          <a:p>
            <a:pPr marL="0" indent="0">
              <a:buNone/>
            </a:pPr>
            <a:r>
              <a:rPr lang="en-US" dirty="0"/>
              <a:t>STEP 5: Selected the top 10 bowlers based on their economy rates.</a:t>
            </a:r>
            <a:endParaRPr lang="en-IN" dirty="0"/>
          </a:p>
        </p:txBody>
      </p:sp>
    </p:spTree>
    <p:extLst>
      <p:ext uri="{BB962C8B-B14F-4D97-AF65-F5344CB8AC3E}">
        <p14:creationId xmlns:p14="http://schemas.microsoft.com/office/powerpoint/2010/main" val="687329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529390"/>
            <a:ext cx="10492606" cy="6357960"/>
          </a:xfrm>
          <a:prstGeom prst="rect">
            <a:avLst/>
          </a:prstGeom>
          <a:noFill/>
        </p:spPr>
        <p:txBody>
          <a:bodyPr wrap="square" rtlCol="0">
            <a:spAutoFit/>
          </a:bodyPr>
          <a:lstStyle/>
          <a:p>
            <a:pPr marL="0" indent="0">
              <a:buNone/>
            </a:pPr>
            <a:r>
              <a:rPr lang="en-US" b="1" u="sng" dirty="0"/>
              <a:t>SQL QUERY TO SOLVE THE TASK</a:t>
            </a:r>
          </a:p>
          <a:p>
            <a:pPr marL="0" indent="0">
              <a:buNone/>
            </a:pPr>
            <a:endParaRPr lang="en-US" b="1" u="sng" dirty="0"/>
          </a:p>
          <a:p>
            <a:pPr marL="0" indent="0">
              <a:buNone/>
            </a:pPr>
            <a:r>
              <a:rPr lang="en-US" dirty="0"/>
              <a:t>with </a:t>
            </a:r>
            <a:r>
              <a:rPr lang="en-US" dirty="0" err="1"/>
              <a:t>bowler_stats</a:t>
            </a:r>
            <a:r>
              <a:rPr lang="en-US" dirty="0"/>
              <a:t> as (</a:t>
            </a:r>
          </a:p>
          <a:p>
            <a:pPr marL="0" indent="0">
              <a:buNone/>
            </a:pPr>
            <a:r>
              <a:rPr lang="en-US" dirty="0"/>
              <a:t>    select</a:t>
            </a:r>
          </a:p>
          <a:p>
            <a:pPr marL="0" indent="0">
              <a:buNone/>
            </a:pPr>
            <a:r>
              <a:rPr lang="en-US" dirty="0"/>
              <a:t>        bowler,</a:t>
            </a:r>
          </a:p>
          <a:p>
            <a:pPr marL="0" indent="0">
              <a:buNone/>
            </a:pPr>
            <a:r>
              <a:rPr lang="en-US" dirty="0"/>
              <a:t>        count(*) as </a:t>
            </a:r>
            <a:r>
              <a:rPr lang="en-US" dirty="0" err="1"/>
              <a:t>total_balls</a:t>
            </a:r>
            <a:r>
              <a:rPr lang="en-US" dirty="0"/>
              <a:t>,</a:t>
            </a:r>
          </a:p>
          <a:p>
            <a:pPr marL="0" indent="0">
              <a:buNone/>
            </a:pPr>
            <a:r>
              <a:rPr lang="en-US" dirty="0"/>
              <a:t>        sum(</a:t>
            </a:r>
            <a:r>
              <a:rPr lang="en-US" dirty="0" err="1"/>
              <a:t>total_runs</a:t>
            </a:r>
            <a:r>
              <a:rPr lang="en-US" dirty="0"/>
              <a:t>) as </a:t>
            </a:r>
            <a:r>
              <a:rPr lang="en-US" dirty="0" err="1"/>
              <a:t>total_runs_conceded</a:t>
            </a:r>
            <a:r>
              <a:rPr lang="en-US" dirty="0"/>
              <a:t>,</a:t>
            </a:r>
          </a:p>
          <a:p>
            <a:pPr marL="0" indent="0">
              <a:buNone/>
            </a:pPr>
            <a:r>
              <a:rPr lang="en-US" dirty="0"/>
              <a:t>        (sum(</a:t>
            </a:r>
            <a:r>
              <a:rPr lang="en-US" dirty="0" err="1"/>
              <a:t>total_runs</a:t>
            </a:r>
            <a:r>
              <a:rPr lang="en-US" dirty="0"/>
              <a:t>) * 1.0 / (count(*) / 6.0)) as </a:t>
            </a:r>
            <a:r>
              <a:rPr lang="en-US" dirty="0" err="1"/>
              <a:t>economy_rate</a:t>
            </a:r>
            <a:endParaRPr lang="en-US" dirty="0"/>
          </a:p>
          <a:p>
            <a:pPr marL="0" indent="0">
              <a:buNone/>
            </a:pPr>
            <a:r>
              <a:rPr lang="en-US" dirty="0"/>
              <a:t>    from</a:t>
            </a:r>
          </a:p>
          <a:p>
            <a:pPr marL="0" indent="0">
              <a:buNone/>
            </a:pPr>
            <a:r>
              <a:rPr lang="en-US" dirty="0"/>
              <a:t>        </a:t>
            </a:r>
            <a:r>
              <a:rPr lang="en-US" dirty="0" err="1"/>
              <a:t>deliveries_in_matches</a:t>
            </a:r>
            <a:endParaRPr lang="en-US" dirty="0"/>
          </a:p>
          <a:p>
            <a:pPr marL="0" indent="0">
              <a:buNone/>
            </a:pPr>
            <a:r>
              <a:rPr lang="en-US" dirty="0"/>
              <a:t>    group by bowler</a:t>
            </a:r>
          </a:p>
          <a:p>
            <a:pPr marL="0" indent="0">
              <a:buNone/>
            </a:pPr>
            <a:r>
              <a:rPr lang="en-US" dirty="0"/>
              <a:t>    having count(*) &gt;= 500</a:t>
            </a:r>
          </a:p>
          <a:p>
            <a:pPr marL="0" indent="0">
              <a:buNone/>
            </a:pPr>
            <a:r>
              <a:rPr lang="en-US" dirty="0"/>
              <a:t>)</a:t>
            </a:r>
          </a:p>
          <a:p>
            <a:pPr marL="0" indent="0">
              <a:buNone/>
            </a:pPr>
            <a:r>
              <a:rPr lang="en-US" dirty="0"/>
              <a:t>select</a:t>
            </a:r>
          </a:p>
          <a:p>
            <a:pPr marL="0" indent="0">
              <a:buNone/>
            </a:pPr>
            <a:r>
              <a:rPr lang="en-US" dirty="0"/>
              <a:t>    bowler,</a:t>
            </a:r>
          </a:p>
          <a:p>
            <a:pPr marL="0" indent="0">
              <a:buNone/>
            </a:pPr>
            <a:r>
              <a:rPr lang="en-US" dirty="0"/>
              <a:t>    </a:t>
            </a:r>
            <a:r>
              <a:rPr lang="en-US" dirty="0" err="1"/>
              <a:t>total_balls</a:t>
            </a:r>
            <a:r>
              <a:rPr lang="en-US" dirty="0"/>
              <a:t>,</a:t>
            </a:r>
          </a:p>
          <a:p>
            <a:pPr marL="0" indent="0">
              <a:buNone/>
            </a:pPr>
            <a:r>
              <a:rPr lang="en-US" dirty="0"/>
              <a:t>    </a:t>
            </a:r>
            <a:r>
              <a:rPr lang="en-US" dirty="0" err="1"/>
              <a:t>total_runs_conceded</a:t>
            </a:r>
            <a:r>
              <a:rPr lang="en-US" dirty="0"/>
              <a:t>,</a:t>
            </a:r>
          </a:p>
          <a:p>
            <a:pPr marL="0" indent="0">
              <a:buNone/>
            </a:pPr>
            <a:r>
              <a:rPr lang="en-US" dirty="0"/>
              <a:t>    </a:t>
            </a:r>
            <a:r>
              <a:rPr lang="en-US" dirty="0" err="1"/>
              <a:t>economy_rate</a:t>
            </a:r>
            <a:endParaRPr lang="en-US" dirty="0"/>
          </a:p>
          <a:p>
            <a:pPr marL="0" indent="0">
              <a:buNone/>
            </a:pPr>
            <a:r>
              <a:rPr lang="en-US" dirty="0"/>
              <a:t>from </a:t>
            </a:r>
            <a:r>
              <a:rPr lang="en-US" dirty="0" err="1"/>
              <a:t>bowler_stats</a:t>
            </a:r>
            <a:endParaRPr lang="en-US" dirty="0"/>
          </a:p>
          <a:p>
            <a:pPr marL="0" indent="0">
              <a:buNone/>
            </a:pPr>
            <a:r>
              <a:rPr lang="en-US" dirty="0"/>
              <a:t>order by </a:t>
            </a:r>
            <a:r>
              <a:rPr lang="en-US" dirty="0" err="1"/>
              <a:t>economy_rate</a:t>
            </a:r>
            <a:r>
              <a:rPr lang="en-US" dirty="0"/>
              <a:t> </a:t>
            </a:r>
            <a:r>
              <a:rPr lang="en-US" dirty="0" err="1"/>
              <a:t>asc</a:t>
            </a:r>
            <a:endParaRPr lang="en-US" dirty="0"/>
          </a:p>
          <a:p>
            <a:pPr marL="0" indent="0">
              <a:buNone/>
            </a:pPr>
            <a:r>
              <a:rPr lang="en-US" dirty="0"/>
              <a:t>limit 10;</a:t>
            </a:r>
            <a:endParaRPr lang="en-US" u="sng" dirty="0"/>
          </a:p>
          <a:p>
            <a:endParaRPr lang="en-IN" dirty="0"/>
          </a:p>
        </p:txBody>
      </p:sp>
    </p:spTree>
    <p:extLst>
      <p:ext uri="{BB962C8B-B14F-4D97-AF65-F5344CB8AC3E}">
        <p14:creationId xmlns:p14="http://schemas.microsoft.com/office/powerpoint/2010/main" val="3254836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4624-EB2F-E2F2-8075-4375E5F2A1B7}"/>
              </a:ext>
            </a:extLst>
          </p:cNvPr>
          <p:cNvSpPr>
            <a:spLocks noGrp="1"/>
          </p:cNvSpPr>
          <p:nvPr>
            <p:ph type="title"/>
          </p:nvPr>
        </p:nvSpPr>
        <p:spPr/>
        <p:txBody>
          <a:bodyPr/>
          <a:lstStyle/>
          <a:p>
            <a:r>
              <a:rPr lang="en-US" dirty="0"/>
              <a:t>Output of Task 4</a:t>
            </a:r>
            <a:endParaRPr lang="en-IN" dirty="0"/>
          </a:p>
        </p:txBody>
      </p:sp>
      <p:graphicFrame>
        <p:nvGraphicFramePr>
          <p:cNvPr id="5" name="Content Placeholder 4">
            <a:extLst>
              <a:ext uri="{FF2B5EF4-FFF2-40B4-BE49-F238E27FC236}">
                <a16:creationId xmlns:a16="http://schemas.microsoft.com/office/drawing/2014/main" id="{9013CDD5-7BA2-A479-F79F-16086DE25D51}"/>
              </a:ext>
            </a:extLst>
          </p:cNvPr>
          <p:cNvGraphicFramePr>
            <a:graphicFrameLocks noGrp="1" noChangeAspect="1"/>
          </p:cNvGraphicFramePr>
          <p:nvPr>
            <p:ph idx="1"/>
            <p:extLst>
              <p:ext uri="{D42A27DB-BD31-4B8C-83A1-F6EECF244321}">
                <p14:modId xmlns:p14="http://schemas.microsoft.com/office/powerpoint/2010/main" val="532819043"/>
              </p:ext>
            </p:extLst>
          </p:nvPr>
        </p:nvGraphicFramePr>
        <p:xfrm>
          <a:off x="2060575" y="2603500"/>
          <a:ext cx="7013575" cy="3416300"/>
        </p:xfrm>
        <a:graphic>
          <a:graphicData uri="http://schemas.openxmlformats.org/presentationml/2006/ole">
            <mc:AlternateContent xmlns:mc="http://schemas.openxmlformats.org/markup-compatibility/2006">
              <mc:Choice xmlns:v="urn:schemas-microsoft-com:vml" Requires="v">
                <p:oleObj name="Worksheet" r:id="rId2" imgW="4172110" imgH="2032175" progId="Excel.Sheet.12">
                  <p:embed/>
                </p:oleObj>
              </mc:Choice>
              <mc:Fallback>
                <p:oleObj name="Worksheet" r:id="rId2" imgW="4172110" imgH="2032175" progId="Excel.Sheet.12">
                  <p:embed/>
                  <p:pic>
                    <p:nvPicPr>
                      <p:cNvPr id="0" name=""/>
                      <p:cNvPicPr/>
                      <p:nvPr/>
                    </p:nvPicPr>
                    <p:blipFill>
                      <a:blip r:embed="rId3"/>
                      <a:stretch>
                        <a:fillRect/>
                      </a:stretch>
                    </p:blipFill>
                    <p:spPr>
                      <a:xfrm>
                        <a:off x="2060575" y="2603500"/>
                        <a:ext cx="7013575" cy="3416300"/>
                      </a:xfrm>
                      <a:prstGeom prst="rect">
                        <a:avLst/>
                      </a:prstGeom>
                    </p:spPr>
                  </p:pic>
                </p:oleObj>
              </mc:Fallback>
            </mc:AlternateContent>
          </a:graphicData>
        </a:graphic>
      </p:graphicFrame>
    </p:spTree>
    <p:extLst>
      <p:ext uri="{BB962C8B-B14F-4D97-AF65-F5344CB8AC3E}">
        <p14:creationId xmlns:p14="http://schemas.microsoft.com/office/powerpoint/2010/main" val="48169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F1D1-F829-1B8B-7DB8-6E8D64339435}"/>
              </a:ext>
            </a:extLst>
          </p:cNvPr>
          <p:cNvSpPr>
            <a:spLocks noGrp="1"/>
          </p:cNvSpPr>
          <p:nvPr>
            <p:ph type="title"/>
          </p:nvPr>
        </p:nvSpPr>
        <p:spPr/>
        <p:txBody>
          <a:bodyPr/>
          <a:lstStyle/>
          <a:p>
            <a:r>
              <a:rPr lang="en-US" dirty="0"/>
              <a:t>Task 5</a:t>
            </a:r>
            <a:endParaRPr lang="en-IN" dirty="0"/>
          </a:p>
        </p:txBody>
      </p:sp>
      <p:sp>
        <p:nvSpPr>
          <p:cNvPr id="3" name="Content Placeholder 2">
            <a:extLst>
              <a:ext uri="{FF2B5EF4-FFF2-40B4-BE49-F238E27FC236}">
                <a16:creationId xmlns:a16="http://schemas.microsoft.com/office/drawing/2014/main" id="{3CE3D670-7364-7C4E-3344-D30BA6427CCB}"/>
              </a:ext>
            </a:extLst>
          </p:cNvPr>
          <p:cNvSpPr>
            <a:spLocks noGrp="1"/>
          </p:cNvSpPr>
          <p:nvPr>
            <p:ph idx="1"/>
          </p:nvPr>
        </p:nvSpPr>
        <p:spPr/>
        <p:txBody>
          <a:bodyPr/>
          <a:lstStyle/>
          <a:p>
            <a:pPr marL="0" indent="0">
              <a:buNone/>
            </a:pPr>
            <a:r>
              <a:rPr lang="en-US" dirty="0"/>
              <a:t>Your fifth task is to get 2-3 bowlers with the best strike rate and who have bowled at least 500 balls in IPL so far. To do that you have to make a list of 10 players you want to bid in the auction so that when you try to grab them in auction you should not pay the amount greater than you have in the purse for a particular player.</a:t>
            </a:r>
            <a:endParaRPr lang="en-IN" dirty="0"/>
          </a:p>
        </p:txBody>
      </p:sp>
    </p:spTree>
    <p:extLst>
      <p:ext uri="{BB962C8B-B14F-4D97-AF65-F5344CB8AC3E}">
        <p14:creationId xmlns:p14="http://schemas.microsoft.com/office/powerpoint/2010/main" val="546313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D272-8753-C487-F77F-4FA7D9D5B5DC}"/>
              </a:ext>
            </a:extLst>
          </p:cNvPr>
          <p:cNvSpPr>
            <a:spLocks noGrp="1"/>
          </p:cNvSpPr>
          <p:nvPr>
            <p:ph type="title"/>
          </p:nvPr>
        </p:nvSpPr>
        <p:spPr/>
        <p:txBody>
          <a:bodyPr/>
          <a:lstStyle/>
          <a:p>
            <a:r>
              <a:rPr lang="en-US" dirty="0"/>
              <a:t>Task 5 Solution</a:t>
            </a:r>
            <a:endParaRPr lang="en-IN" dirty="0"/>
          </a:p>
        </p:txBody>
      </p:sp>
      <p:sp>
        <p:nvSpPr>
          <p:cNvPr id="3" name="Content Placeholder 2">
            <a:extLst>
              <a:ext uri="{FF2B5EF4-FFF2-40B4-BE49-F238E27FC236}">
                <a16:creationId xmlns:a16="http://schemas.microsoft.com/office/drawing/2014/main" id="{EEE3A420-2B3C-EB85-67AE-7A72F0118AE9}"/>
              </a:ext>
            </a:extLst>
          </p:cNvPr>
          <p:cNvSpPr>
            <a:spLocks noGrp="1"/>
          </p:cNvSpPr>
          <p:nvPr>
            <p:ph idx="1"/>
          </p:nvPr>
        </p:nvSpPr>
        <p:spPr/>
        <p:txBody>
          <a:bodyPr/>
          <a:lstStyle/>
          <a:p>
            <a:pPr marL="0" indent="0">
              <a:buNone/>
            </a:pPr>
            <a:r>
              <a:rPr lang="en-US" b="1" u="sng" dirty="0"/>
              <a:t>STEPS TAKEN TO SOLVE THE TASK</a:t>
            </a:r>
          </a:p>
          <a:p>
            <a:pPr marL="0" indent="0">
              <a:buNone/>
            </a:pPr>
            <a:r>
              <a:rPr lang="en-US" dirty="0"/>
              <a:t>STEP 1: Calculated the total balls bowled by each bowler.</a:t>
            </a:r>
          </a:p>
          <a:p>
            <a:pPr marL="0" indent="0">
              <a:buNone/>
            </a:pPr>
            <a:r>
              <a:rPr lang="en-US" dirty="0"/>
              <a:t>STEP 2: Calculated the total wickets taken by each bowler.</a:t>
            </a:r>
          </a:p>
          <a:p>
            <a:pPr marL="0" indent="0">
              <a:buNone/>
            </a:pPr>
            <a:r>
              <a:rPr lang="en-US" dirty="0"/>
              <a:t>STEP 3: Calculated the strike rate for each bowler. "STRIKE RATE = total number of balls/ wicket taken "</a:t>
            </a:r>
          </a:p>
          <a:p>
            <a:pPr marL="0" indent="0">
              <a:buNone/>
            </a:pPr>
            <a:r>
              <a:rPr lang="en-US" dirty="0"/>
              <a:t>STEP 4: Filtered bowlers who have bowled at least 500 balls.</a:t>
            </a:r>
          </a:p>
          <a:p>
            <a:pPr marL="0" indent="0">
              <a:buNone/>
            </a:pPr>
            <a:r>
              <a:rPr lang="en-US" dirty="0"/>
              <a:t>STEP 5: Selected the top 10 bowlers based on their strike rates.</a:t>
            </a:r>
            <a:endParaRPr lang="en-IN" dirty="0"/>
          </a:p>
        </p:txBody>
      </p:sp>
    </p:spTree>
    <p:extLst>
      <p:ext uri="{BB962C8B-B14F-4D97-AF65-F5344CB8AC3E}">
        <p14:creationId xmlns:p14="http://schemas.microsoft.com/office/powerpoint/2010/main" val="3036534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19" y="465221"/>
            <a:ext cx="10556775" cy="6699127"/>
          </a:xfrm>
          <a:prstGeom prst="rect">
            <a:avLst/>
          </a:prstGeom>
          <a:noFill/>
        </p:spPr>
        <p:txBody>
          <a:bodyPr wrap="square" rtlCol="0">
            <a:spAutoFit/>
          </a:bodyPr>
          <a:lstStyle/>
          <a:p>
            <a:pPr marL="0" indent="0">
              <a:buNone/>
            </a:pPr>
            <a:r>
              <a:rPr lang="en-US" b="1" u="sng" dirty="0"/>
              <a:t>SQL QUERY TO SOLVE THE TASK</a:t>
            </a:r>
          </a:p>
          <a:p>
            <a:pPr marL="0" indent="0">
              <a:buNone/>
            </a:pPr>
            <a:endParaRPr lang="en-US" b="1" u="sng" dirty="0"/>
          </a:p>
          <a:p>
            <a:pPr marL="0" indent="0">
              <a:buNone/>
            </a:pPr>
            <a:r>
              <a:rPr lang="en-US" dirty="0"/>
              <a:t>with </a:t>
            </a:r>
            <a:r>
              <a:rPr lang="en-US" dirty="0" err="1"/>
              <a:t>bowler_stats</a:t>
            </a:r>
            <a:r>
              <a:rPr lang="en-US" dirty="0"/>
              <a:t> as (</a:t>
            </a:r>
          </a:p>
          <a:p>
            <a:pPr marL="0" indent="0">
              <a:buNone/>
            </a:pPr>
            <a:r>
              <a:rPr lang="en-US" dirty="0"/>
              <a:t>    select</a:t>
            </a:r>
          </a:p>
          <a:p>
            <a:pPr marL="0" indent="0">
              <a:buNone/>
            </a:pPr>
            <a:r>
              <a:rPr lang="en-US" dirty="0"/>
              <a:t>        bowler,</a:t>
            </a:r>
          </a:p>
          <a:p>
            <a:pPr marL="0" indent="0">
              <a:buNone/>
            </a:pPr>
            <a:r>
              <a:rPr lang="en-US" dirty="0"/>
              <a:t>        count(*) as </a:t>
            </a:r>
            <a:r>
              <a:rPr lang="en-US" dirty="0" err="1"/>
              <a:t>total_balls</a:t>
            </a:r>
            <a:r>
              <a:rPr lang="en-US" dirty="0"/>
              <a:t>,</a:t>
            </a:r>
          </a:p>
          <a:p>
            <a:pPr marL="0" indent="0">
              <a:buNone/>
            </a:pPr>
            <a:r>
              <a:rPr lang="en-US" dirty="0"/>
              <a:t>        count(case when </a:t>
            </a:r>
            <a:r>
              <a:rPr lang="en-US" dirty="0" err="1"/>
              <a:t>dismissal_kind</a:t>
            </a:r>
            <a:r>
              <a:rPr lang="en-US" dirty="0"/>
              <a:t> is not NULL then 1 end) as </a:t>
            </a:r>
            <a:r>
              <a:rPr lang="en-US" dirty="0" err="1"/>
              <a:t>total_wickets</a:t>
            </a:r>
            <a:r>
              <a:rPr lang="en-US" dirty="0"/>
              <a:t>,</a:t>
            </a:r>
          </a:p>
          <a:p>
            <a:pPr marL="0" indent="0">
              <a:buNone/>
            </a:pPr>
            <a:r>
              <a:rPr lang="en-US" dirty="0"/>
              <a:t>        (count(*) * 1.0 / </a:t>
            </a:r>
            <a:r>
              <a:rPr lang="en-US" dirty="0" err="1"/>
              <a:t>nullif</a:t>
            </a:r>
            <a:r>
              <a:rPr lang="en-US" dirty="0"/>
              <a:t>(count(case when </a:t>
            </a:r>
            <a:r>
              <a:rPr lang="en-US" dirty="0" err="1"/>
              <a:t>dismissal_kind</a:t>
            </a:r>
            <a:r>
              <a:rPr lang="en-US" dirty="0"/>
              <a:t> is not NULL then 1 end), 0)) as </a:t>
            </a:r>
            <a:r>
              <a:rPr lang="en-US" dirty="0" err="1"/>
              <a:t>strike_rate</a:t>
            </a:r>
            <a:endParaRPr lang="en-US" dirty="0"/>
          </a:p>
          <a:p>
            <a:pPr marL="0" indent="0">
              <a:buNone/>
            </a:pPr>
            <a:r>
              <a:rPr lang="en-US" dirty="0"/>
              <a:t>    from</a:t>
            </a:r>
          </a:p>
          <a:p>
            <a:pPr marL="0" indent="0">
              <a:buNone/>
            </a:pPr>
            <a:r>
              <a:rPr lang="en-US" dirty="0"/>
              <a:t>        </a:t>
            </a:r>
            <a:r>
              <a:rPr lang="en-US" dirty="0" err="1"/>
              <a:t>deliveries_in_matches</a:t>
            </a:r>
            <a:endParaRPr lang="en-US" dirty="0"/>
          </a:p>
          <a:p>
            <a:pPr marL="0" indent="0">
              <a:buNone/>
            </a:pPr>
            <a:r>
              <a:rPr lang="en-US" dirty="0"/>
              <a:t>    group by bowler</a:t>
            </a:r>
          </a:p>
          <a:p>
            <a:pPr marL="0" indent="0">
              <a:buNone/>
            </a:pPr>
            <a:r>
              <a:rPr lang="en-US" dirty="0"/>
              <a:t>    having count (*) &gt;= 500</a:t>
            </a:r>
          </a:p>
          <a:p>
            <a:pPr marL="0" indent="0">
              <a:buNone/>
            </a:pPr>
            <a:r>
              <a:rPr lang="en-US" dirty="0"/>
              <a:t>)</a:t>
            </a:r>
          </a:p>
          <a:p>
            <a:pPr marL="0" indent="0">
              <a:buNone/>
            </a:pPr>
            <a:r>
              <a:rPr lang="en-US" dirty="0"/>
              <a:t>select</a:t>
            </a:r>
          </a:p>
          <a:p>
            <a:pPr marL="0" indent="0">
              <a:buNone/>
            </a:pPr>
            <a:r>
              <a:rPr lang="en-US" dirty="0"/>
              <a:t>    bowler,</a:t>
            </a:r>
          </a:p>
          <a:p>
            <a:pPr marL="0" indent="0">
              <a:buNone/>
            </a:pPr>
            <a:r>
              <a:rPr lang="en-US" dirty="0"/>
              <a:t>    </a:t>
            </a:r>
            <a:r>
              <a:rPr lang="en-US" dirty="0" err="1"/>
              <a:t>total_balls</a:t>
            </a:r>
            <a:r>
              <a:rPr lang="en-US" dirty="0"/>
              <a:t>,</a:t>
            </a:r>
          </a:p>
          <a:p>
            <a:pPr marL="0" indent="0">
              <a:buNone/>
            </a:pPr>
            <a:r>
              <a:rPr lang="en-US" dirty="0"/>
              <a:t>    </a:t>
            </a:r>
            <a:r>
              <a:rPr lang="en-US" dirty="0" err="1"/>
              <a:t>total_wickets</a:t>
            </a:r>
            <a:r>
              <a:rPr lang="en-US" dirty="0"/>
              <a:t>,</a:t>
            </a:r>
          </a:p>
          <a:p>
            <a:pPr marL="0" indent="0">
              <a:buNone/>
            </a:pPr>
            <a:r>
              <a:rPr lang="en-US" dirty="0"/>
              <a:t>    </a:t>
            </a:r>
            <a:r>
              <a:rPr lang="en-US" dirty="0" err="1"/>
              <a:t>strike_rate</a:t>
            </a:r>
            <a:endParaRPr lang="en-US" dirty="0"/>
          </a:p>
          <a:p>
            <a:pPr marL="0" indent="0">
              <a:buNone/>
            </a:pPr>
            <a:r>
              <a:rPr lang="en-US" dirty="0"/>
              <a:t>from </a:t>
            </a:r>
            <a:r>
              <a:rPr lang="en-US" dirty="0" err="1"/>
              <a:t>bowler_stats</a:t>
            </a:r>
            <a:endParaRPr lang="en-US" dirty="0"/>
          </a:p>
          <a:p>
            <a:pPr marL="0" indent="0">
              <a:buNone/>
            </a:pPr>
            <a:r>
              <a:rPr lang="en-US" dirty="0"/>
              <a:t>order by </a:t>
            </a:r>
            <a:r>
              <a:rPr lang="en-US" dirty="0" err="1"/>
              <a:t>strike_rate</a:t>
            </a:r>
            <a:r>
              <a:rPr lang="en-US" dirty="0"/>
              <a:t> </a:t>
            </a:r>
            <a:r>
              <a:rPr lang="en-US" dirty="0" err="1"/>
              <a:t>asc</a:t>
            </a:r>
            <a:endParaRPr lang="en-US" dirty="0"/>
          </a:p>
          <a:p>
            <a:pPr marL="0" indent="0">
              <a:buNone/>
            </a:pPr>
            <a:r>
              <a:rPr lang="en-US" dirty="0"/>
              <a:t>limit 10;</a:t>
            </a:r>
            <a:endParaRPr lang="en-US" u="sng" dirty="0"/>
          </a:p>
          <a:p>
            <a:endParaRPr lang="en-IN" dirty="0"/>
          </a:p>
        </p:txBody>
      </p:sp>
    </p:spTree>
    <p:extLst>
      <p:ext uri="{BB962C8B-B14F-4D97-AF65-F5344CB8AC3E}">
        <p14:creationId xmlns:p14="http://schemas.microsoft.com/office/powerpoint/2010/main" val="2037457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4624-EB2F-E2F2-8075-4375E5F2A1B7}"/>
              </a:ext>
            </a:extLst>
          </p:cNvPr>
          <p:cNvSpPr>
            <a:spLocks noGrp="1"/>
          </p:cNvSpPr>
          <p:nvPr>
            <p:ph type="title"/>
          </p:nvPr>
        </p:nvSpPr>
        <p:spPr/>
        <p:txBody>
          <a:bodyPr/>
          <a:lstStyle/>
          <a:p>
            <a:r>
              <a:rPr lang="en-US" dirty="0"/>
              <a:t>Output of Task 5</a:t>
            </a:r>
            <a:endParaRPr lang="en-IN" dirty="0"/>
          </a:p>
        </p:txBody>
      </p:sp>
      <p:graphicFrame>
        <p:nvGraphicFramePr>
          <p:cNvPr id="5" name="Content Placeholder 4">
            <a:extLst>
              <a:ext uri="{FF2B5EF4-FFF2-40B4-BE49-F238E27FC236}">
                <a16:creationId xmlns:a16="http://schemas.microsoft.com/office/drawing/2014/main" id="{205D9011-55C9-D79E-2B86-671B53A7981E}"/>
              </a:ext>
            </a:extLst>
          </p:cNvPr>
          <p:cNvGraphicFramePr>
            <a:graphicFrameLocks noGrp="1" noChangeAspect="1"/>
          </p:cNvGraphicFramePr>
          <p:nvPr>
            <p:ph idx="1"/>
            <p:extLst>
              <p:ext uri="{D42A27DB-BD31-4B8C-83A1-F6EECF244321}">
                <p14:modId xmlns:p14="http://schemas.microsoft.com/office/powerpoint/2010/main" val="469764630"/>
              </p:ext>
            </p:extLst>
          </p:nvPr>
        </p:nvGraphicFramePr>
        <p:xfrm>
          <a:off x="3016250" y="2603500"/>
          <a:ext cx="5103813" cy="3416300"/>
        </p:xfrm>
        <a:graphic>
          <a:graphicData uri="http://schemas.openxmlformats.org/presentationml/2006/ole">
            <mc:AlternateContent xmlns:mc="http://schemas.openxmlformats.org/markup-compatibility/2006">
              <mc:Choice xmlns:v="urn:schemas-microsoft-com:vml" Requires="v">
                <p:oleObj name="Worksheet" r:id="rId2" imgW="3035374" imgH="2032175" progId="Excel.Sheet.12">
                  <p:embed/>
                </p:oleObj>
              </mc:Choice>
              <mc:Fallback>
                <p:oleObj name="Worksheet" r:id="rId2" imgW="3035374" imgH="2032175" progId="Excel.Sheet.12">
                  <p:embed/>
                  <p:pic>
                    <p:nvPicPr>
                      <p:cNvPr id="0" name=""/>
                      <p:cNvPicPr/>
                      <p:nvPr/>
                    </p:nvPicPr>
                    <p:blipFill>
                      <a:blip r:embed="rId3"/>
                      <a:stretch>
                        <a:fillRect/>
                      </a:stretch>
                    </p:blipFill>
                    <p:spPr>
                      <a:xfrm>
                        <a:off x="3016250" y="2603500"/>
                        <a:ext cx="5103813" cy="3416300"/>
                      </a:xfrm>
                      <a:prstGeom prst="rect">
                        <a:avLst/>
                      </a:prstGeom>
                    </p:spPr>
                  </p:pic>
                </p:oleObj>
              </mc:Fallback>
            </mc:AlternateContent>
          </a:graphicData>
        </a:graphic>
      </p:graphicFrame>
    </p:spTree>
    <p:extLst>
      <p:ext uri="{BB962C8B-B14F-4D97-AF65-F5344CB8AC3E}">
        <p14:creationId xmlns:p14="http://schemas.microsoft.com/office/powerpoint/2010/main" val="1701725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6152-A299-577C-CA72-4C475D0D78B2}"/>
              </a:ext>
            </a:extLst>
          </p:cNvPr>
          <p:cNvSpPr>
            <a:spLocks noGrp="1"/>
          </p:cNvSpPr>
          <p:nvPr>
            <p:ph type="title"/>
          </p:nvPr>
        </p:nvSpPr>
        <p:spPr/>
        <p:txBody>
          <a:bodyPr/>
          <a:lstStyle/>
          <a:p>
            <a:r>
              <a:rPr lang="en-US" dirty="0"/>
              <a:t>About Data</a:t>
            </a:r>
            <a:endParaRPr lang="en-IN" dirty="0"/>
          </a:p>
        </p:txBody>
      </p:sp>
      <p:sp>
        <p:nvSpPr>
          <p:cNvPr id="3" name="Text Placeholder 2">
            <a:extLst>
              <a:ext uri="{FF2B5EF4-FFF2-40B4-BE49-F238E27FC236}">
                <a16:creationId xmlns:a16="http://schemas.microsoft.com/office/drawing/2014/main" id="{3D904A88-1E56-C214-2B16-F0459E539EB3}"/>
              </a:ext>
            </a:extLst>
          </p:cNvPr>
          <p:cNvSpPr>
            <a:spLocks noGrp="1"/>
          </p:cNvSpPr>
          <p:nvPr>
            <p:ph type="body" idx="1"/>
          </p:nvPr>
        </p:nvSpPr>
        <p:spPr/>
        <p:txBody>
          <a:bodyPr>
            <a:normAutofit lnSpcReduction="10000"/>
          </a:bodyPr>
          <a:lstStyle/>
          <a:p>
            <a:pPr>
              <a:lnSpc>
                <a:spcPct val="150000"/>
              </a:lnSpc>
            </a:pPr>
            <a:r>
              <a:rPr lang="en-US" dirty="0"/>
              <a:t>Data is of ipl matches played from 2008 to 2020 and the total balls delivered from 2008 to 2020</a:t>
            </a:r>
            <a:endParaRPr lang="en-IN" dirty="0"/>
          </a:p>
        </p:txBody>
      </p:sp>
    </p:spTree>
    <p:extLst>
      <p:ext uri="{BB962C8B-B14F-4D97-AF65-F5344CB8AC3E}">
        <p14:creationId xmlns:p14="http://schemas.microsoft.com/office/powerpoint/2010/main" val="3221143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F1D1-F829-1B8B-7DB8-6E8D64339435}"/>
              </a:ext>
            </a:extLst>
          </p:cNvPr>
          <p:cNvSpPr>
            <a:spLocks noGrp="1"/>
          </p:cNvSpPr>
          <p:nvPr>
            <p:ph type="title"/>
          </p:nvPr>
        </p:nvSpPr>
        <p:spPr/>
        <p:txBody>
          <a:bodyPr/>
          <a:lstStyle/>
          <a:p>
            <a:r>
              <a:rPr lang="en-US" dirty="0"/>
              <a:t>Task 6</a:t>
            </a:r>
            <a:endParaRPr lang="en-IN" dirty="0"/>
          </a:p>
        </p:txBody>
      </p:sp>
      <p:sp>
        <p:nvSpPr>
          <p:cNvPr id="3" name="Content Placeholder 2">
            <a:extLst>
              <a:ext uri="{FF2B5EF4-FFF2-40B4-BE49-F238E27FC236}">
                <a16:creationId xmlns:a16="http://schemas.microsoft.com/office/drawing/2014/main" id="{3CE3D670-7364-7C4E-3344-D30BA6427CCB}"/>
              </a:ext>
            </a:extLst>
          </p:cNvPr>
          <p:cNvSpPr>
            <a:spLocks noGrp="1"/>
          </p:cNvSpPr>
          <p:nvPr>
            <p:ph idx="1"/>
          </p:nvPr>
        </p:nvSpPr>
        <p:spPr/>
        <p:txBody>
          <a:bodyPr/>
          <a:lstStyle/>
          <a:p>
            <a:pPr marL="0" indent="0">
              <a:buNone/>
            </a:pPr>
            <a:r>
              <a:rPr lang="en-US" dirty="0"/>
              <a:t>Your sixth task is to get 2-3 </a:t>
            </a:r>
            <a:r>
              <a:rPr lang="en-US" dirty="0" err="1"/>
              <a:t>All_rounders</a:t>
            </a:r>
            <a:r>
              <a:rPr lang="en-US" dirty="0"/>
              <a:t> with the best batting as well as bowling strike rate and who have faced at least 500 balls in IPL so far and have bowled minimum 300 balls. To do that you have to make a list of 10 players you want to bid in the auction so that when you try to grab them in auction you should not pay the amount greater than you have in the purse for a particular player.</a:t>
            </a:r>
            <a:endParaRPr lang="en-IN" dirty="0"/>
          </a:p>
        </p:txBody>
      </p:sp>
    </p:spTree>
    <p:extLst>
      <p:ext uri="{BB962C8B-B14F-4D97-AF65-F5344CB8AC3E}">
        <p14:creationId xmlns:p14="http://schemas.microsoft.com/office/powerpoint/2010/main" val="3596035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D272-8753-C487-F77F-4FA7D9D5B5DC}"/>
              </a:ext>
            </a:extLst>
          </p:cNvPr>
          <p:cNvSpPr>
            <a:spLocks noGrp="1"/>
          </p:cNvSpPr>
          <p:nvPr>
            <p:ph type="title"/>
          </p:nvPr>
        </p:nvSpPr>
        <p:spPr/>
        <p:txBody>
          <a:bodyPr/>
          <a:lstStyle/>
          <a:p>
            <a:r>
              <a:rPr lang="en-US" dirty="0"/>
              <a:t>Task 6 Solution</a:t>
            </a:r>
            <a:endParaRPr lang="en-IN" dirty="0"/>
          </a:p>
        </p:txBody>
      </p:sp>
      <p:sp>
        <p:nvSpPr>
          <p:cNvPr id="3" name="Content Placeholder 2">
            <a:extLst>
              <a:ext uri="{FF2B5EF4-FFF2-40B4-BE49-F238E27FC236}">
                <a16:creationId xmlns:a16="http://schemas.microsoft.com/office/drawing/2014/main" id="{EEE3A420-2B3C-EB85-67AE-7A72F0118AE9}"/>
              </a:ext>
            </a:extLst>
          </p:cNvPr>
          <p:cNvSpPr>
            <a:spLocks noGrp="1"/>
          </p:cNvSpPr>
          <p:nvPr>
            <p:ph idx="1"/>
          </p:nvPr>
        </p:nvSpPr>
        <p:spPr/>
        <p:txBody>
          <a:bodyPr/>
          <a:lstStyle/>
          <a:p>
            <a:pPr marL="0" indent="0">
              <a:buNone/>
            </a:pPr>
            <a:r>
              <a:rPr lang="en-US" b="1" u="sng" dirty="0"/>
              <a:t>STEPS TAKEN TO SOLVE THE TASK</a:t>
            </a:r>
          </a:p>
          <a:p>
            <a:pPr marL="0" indent="0">
              <a:buNone/>
            </a:pPr>
            <a:r>
              <a:rPr lang="en-US" dirty="0"/>
              <a:t>STEP 1: Calculated the batting strike rate for each player who has faced at least 500 balls.</a:t>
            </a:r>
          </a:p>
          <a:p>
            <a:pPr marL="0" indent="0">
              <a:buNone/>
            </a:pPr>
            <a:r>
              <a:rPr lang="en-US" dirty="0"/>
              <a:t>STEP 2: Calculated the bowling strike rate for each player who has bowled at least 300 balls.</a:t>
            </a:r>
          </a:p>
          <a:p>
            <a:pPr marL="0" indent="0">
              <a:buNone/>
            </a:pPr>
            <a:r>
              <a:rPr lang="en-US" dirty="0"/>
              <a:t>STEP 3: Identified players who meet both criteria.</a:t>
            </a:r>
          </a:p>
          <a:p>
            <a:pPr marL="0" indent="0">
              <a:buNone/>
            </a:pPr>
            <a:r>
              <a:rPr lang="en-US" dirty="0"/>
              <a:t>STEP 4: Selected the top 10 all-rounders based on a combined ranking of their batting and bowling strike rates.</a:t>
            </a:r>
            <a:endParaRPr lang="en-IN" dirty="0"/>
          </a:p>
        </p:txBody>
      </p:sp>
    </p:spTree>
    <p:extLst>
      <p:ext uri="{BB962C8B-B14F-4D97-AF65-F5344CB8AC3E}">
        <p14:creationId xmlns:p14="http://schemas.microsoft.com/office/powerpoint/2010/main" val="3338019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4801314"/>
          </a:xfrm>
          <a:prstGeom prst="rect">
            <a:avLst/>
          </a:prstGeom>
          <a:noFill/>
        </p:spPr>
        <p:txBody>
          <a:bodyPr wrap="square" rtlCol="0">
            <a:spAutoFit/>
          </a:bodyPr>
          <a:lstStyle/>
          <a:p>
            <a:pPr marL="0" indent="0">
              <a:buNone/>
            </a:pPr>
            <a:r>
              <a:rPr lang="en-US" b="1" u="sng" dirty="0"/>
              <a:t>SQL QUERY TO SOLVE THE TASK</a:t>
            </a:r>
          </a:p>
          <a:p>
            <a:pPr marL="0" indent="0">
              <a:buNone/>
            </a:pPr>
            <a:endParaRPr lang="en-US" b="1" u="sng" dirty="0"/>
          </a:p>
          <a:p>
            <a:pPr marL="0" indent="0">
              <a:buNone/>
            </a:pPr>
            <a:r>
              <a:rPr lang="en-US" dirty="0"/>
              <a:t>--STEP 1</a:t>
            </a:r>
          </a:p>
          <a:p>
            <a:pPr marL="0" indent="0">
              <a:buNone/>
            </a:pPr>
            <a:r>
              <a:rPr lang="en-US" dirty="0"/>
              <a:t>with </a:t>
            </a:r>
            <a:r>
              <a:rPr lang="en-US" dirty="0" err="1"/>
              <a:t>batting_stats</a:t>
            </a:r>
            <a:r>
              <a:rPr lang="en-US" dirty="0"/>
              <a:t> as (</a:t>
            </a:r>
          </a:p>
          <a:p>
            <a:pPr marL="0" indent="0">
              <a:buNone/>
            </a:pPr>
            <a:r>
              <a:rPr lang="en-US" dirty="0"/>
              <a:t>    select </a:t>
            </a:r>
          </a:p>
          <a:p>
            <a:pPr marL="0" indent="0">
              <a:buNone/>
            </a:pPr>
            <a:r>
              <a:rPr lang="en-US" dirty="0"/>
              <a:t>        batsman,</a:t>
            </a:r>
          </a:p>
          <a:p>
            <a:pPr marL="0" indent="0">
              <a:buNone/>
            </a:pPr>
            <a:r>
              <a:rPr lang="en-US" dirty="0"/>
              <a:t>        sum(</a:t>
            </a:r>
            <a:r>
              <a:rPr lang="en-US" dirty="0" err="1"/>
              <a:t>batsman_runs</a:t>
            </a:r>
            <a:r>
              <a:rPr lang="en-US" dirty="0"/>
              <a:t>) as </a:t>
            </a:r>
            <a:r>
              <a:rPr lang="en-US" dirty="0" err="1"/>
              <a:t>total_runs</a:t>
            </a:r>
            <a:r>
              <a:rPr lang="en-US" dirty="0"/>
              <a:t>,</a:t>
            </a:r>
          </a:p>
          <a:p>
            <a:pPr marL="0" indent="0">
              <a:buNone/>
            </a:pPr>
            <a:r>
              <a:rPr lang="en-US" dirty="0"/>
              <a:t>        count(*) as </a:t>
            </a:r>
            <a:r>
              <a:rPr lang="en-US" dirty="0" err="1"/>
              <a:t>total_balls_faced</a:t>
            </a:r>
            <a:r>
              <a:rPr lang="en-US" dirty="0"/>
              <a:t>,</a:t>
            </a:r>
          </a:p>
          <a:p>
            <a:pPr marL="0" indent="0">
              <a:buNone/>
            </a:pPr>
            <a:r>
              <a:rPr lang="en-US" dirty="0"/>
              <a:t>        (sum(</a:t>
            </a:r>
            <a:r>
              <a:rPr lang="en-US" dirty="0" err="1"/>
              <a:t>batsman_runs</a:t>
            </a:r>
            <a:r>
              <a:rPr lang="en-US" dirty="0"/>
              <a:t>) * 100.0 / count(*)) as </a:t>
            </a:r>
            <a:r>
              <a:rPr lang="en-US" dirty="0" err="1"/>
              <a:t>batting_strike_rate</a:t>
            </a:r>
            <a:endParaRPr lang="en-US" dirty="0"/>
          </a:p>
          <a:p>
            <a:pPr marL="0" indent="0">
              <a:buNone/>
            </a:pPr>
            <a:r>
              <a:rPr lang="en-US" dirty="0"/>
              <a:t>    from </a:t>
            </a:r>
          </a:p>
          <a:p>
            <a:pPr marL="0" indent="0">
              <a:buNone/>
            </a:pPr>
            <a:r>
              <a:rPr lang="en-US" dirty="0"/>
              <a:t>        </a:t>
            </a:r>
            <a:r>
              <a:rPr lang="en-US" dirty="0" err="1"/>
              <a:t>deliveries_in_matches</a:t>
            </a:r>
            <a:endParaRPr lang="en-US" dirty="0"/>
          </a:p>
          <a:p>
            <a:pPr marL="0" indent="0">
              <a:buNone/>
            </a:pPr>
            <a:r>
              <a:rPr lang="en-US" dirty="0"/>
              <a:t>    group by </a:t>
            </a:r>
          </a:p>
          <a:p>
            <a:pPr marL="0" indent="0">
              <a:buNone/>
            </a:pPr>
            <a:r>
              <a:rPr lang="en-US" dirty="0"/>
              <a:t>        batsman</a:t>
            </a:r>
          </a:p>
          <a:p>
            <a:pPr marL="0" indent="0">
              <a:buNone/>
            </a:pPr>
            <a:r>
              <a:rPr lang="en-US" dirty="0"/>
              <a:t>    having </a:t>
            </a:r>
          </a:p>
          <a:p>
            <a:pPr marL="0" indent="0">
              <a:buNone/>
            </a:pPr>
            <a:r>
              <a:rPr lang="en-US" dirty="0"/>
              <a:t>        count(*) &gt;= 500</a:t>
            </a:r>
          </a:p>
          <a:p>
            <a:pPr marL="0" indent="0">
              <a:buNone/>
            </a:pPr>
            <a:r>
              <a:rPr lang="en-US" dirty="0"/>
              <a:t>),</a:t>
            </a:r>
            <a:endParaRPr lang="en-US" u="sng" dirty="0"/>
          </a:p>
          <a:p>
            <a:endParaRPr lang="en-IN" dirty="0"/>
          </a:p>
        </p:txBody>
      </p:sp>
    </p:spTree>
    <p:extLst>
      <p:ext uri="{BB962C8B-B14F-4D97-AF65-F5344CB8AC3E}">
        <p14:creationId xmlns:p14="http://schemas.microsoft.com/office/powerpoint/2010/main" val="3740778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4247317"/>
          </a:xfrm>
          <a:prstGeom prst="rect">
            <a:avLst/>
          </a:prstGeom>
          <a:noFill/>
        </p:spPr>
        <p:txBody>
          <a:bodyPr wrap="square" rtlCol="0">
            <a:spAutoFit/>
          </a:bodyPr>
          <a:lstStyle/>
          <a:p>
            <a:pPr marL="0" indent="0">
              <a:buNone/>
            </a:pPr>
            <a:r>
              <a:rPr lang="en-US" dirty="0"/>
              <a:t>--STEP 2</a:t>
            </a:r>
          </a:p>
          <a:p>
            <a:pPr marL="0" indent="0">
              <a:buNone/>
            </a:pPr>
            <a:r>
              <a:rPr lang="en-US" dirty="0" err="1"/>
              <a:t>bowling_stats</a:t>
            </a:r>
            <a:r>
              <a:rPr lang="en-US" dirty="0"/>
              <a:t> as (</a:t>
            </a:r>
          </a:p>
          <a:p>
            <a:pPr marL="0" indent="0">
              <a:buNone/>
            </a:pPr>
            <a:r>
              <a:rPr lang="en-US" dirty="0"/>
              <a:t>    select</a:t>
            </a:r>
          </a:p>
          <a:p>
            <a:pPr marL="0" indent="0">
              <a:buNone/>
            </a:pPr>
            <a:r>
              <a:rPr lang="en-US" dirty="0"/>
              <a:t>        bowler,</a:t>
            </a:r>
          </a:p>
          <a:p>
            <a:pPr marL="0" indent="0">
              <a:buNone/>
            </a:pPr>
            <a:r>
              <a:rPr lang="en-US" dirty="0"/>
              <a:t>        count(*) as </a:t>
            </a:r>
            <a:r>
              <a:rPr lang="en-US" dirty="0" err="1"/>
              <a:t>total_balls_bowled</a:t>
            </a:r>
            <a:r>
              <a:rPr lang="en-US" dirty="0"/>
              <a:t>,</a:t>
            </a:r>
          </a:p>
          <a:p>
            <a:pPr marL="0" indent="0">
              <a:buNone/>
            </a:pPr>
            <a:r>
              <a:rPr lang="en-US" dirty="0"/>
              <a:t>        count(case when </a:t>
            </a:r>
            <a:r>
              <a:rPr lang="en-US" dirty="0" err="1"/>
              <a:t>dismissal_kind</a:t>
            </a:r>
            <a:r>
              <a:rPr lang="en-US" dirty="0"/>
              <a:t> is not null then 1 end) as </a:t>
            </a:r>
            <a:r>
              <a:rPr lang="en-US" dirty="0" err="1"/>
              <a:t>total_wickets</a:t>
            </a:r>
            <a:r>
              <a:rPr lang="en-US" dirty="0"/>
              <a:t>,</a:t>
            </a:r>
          </a:p>
          <a:p>
            <a:pPr marL="0" indent="0">
              <a:buNone/>
            </a:pPr>
            <a:r>
              <a:rPr lang="en-US" dirty="0"/>
              <a:t>        (count(*) * 1.0 / </a:t>
            </a:r>
            <a:r>
              <a:rPr lang="en-US" dirty="0" err="1"/>
              <a:t>nullif</a:t>
            </a:r>
            <a:r>
              <a:rPr lang="en-US" dirty="0"/>
              <a:t>(count(case when </a:t>
            </a:r>
            <a:r>
              <a:rPr lang="en-US" dirty="0" err="1"/>
              <a:t>dismissal_kind</a:t>
            </a:r>
            <a:r>
              <a:rPr lang="en-US" dirty="0"/>
              <a:t> is not null then 1 end), 0)) as </a:t>
            </a:r>
            <a:r>
              <a:rPr lang="en-US" dirty="0" err="1"/>
              <a:t>bowling_strike_rate</a:t>
            </a:r>
            <a:endParaRPr lang="en-US" dirty="0"/>
          </a:p>
          <a:p>
            <a:pPr marL="0" indent="0">
              <a:buNone/>
            </a:pPr>
            <a:r>
              <a:rPr lang="en-US" dirty="0"/>
              <a:t>    from</a:t>
            </a:r>
          </a:p>
          <a:p>
            <a:pPr marL="0" indent="0">
              <a:buNone/>
            </a:pPr>
            <a:r>
              <a:rPr lang="en-US" dirty="0"/>
              <a:t>        </a:t>
            </a:r>
            <a:r>
              <a:rPr lang="en-US" dirty="0" err="1"/>
              <a:t>deliveries_in_matches</a:t>
            </a:r>
            <a:endParaRPr lang="en-US" dirty="0"/>
          </a:p>
          <a:p>
            <a:pPr marL="0" indent="0">
              <a:buNone/>
            </a:pPr>
            <a:r>
              <a:rPr lang="en-US" dirty="0"/>
              <a:t>    group by</a:t>
            </a:r>
          </a:p>
          <a:p>
            <a:pPr marL="0" indent="0">
              <a:buNone/>
            </a:pPr>
            <a:r>
              <a:rPr lang="en-US" dirty="0"/>
              <a:t>        bowler</a:t>
            </a:r>
          </a:p>
          <a:p>
            <a:pPr marL="0" indent="0">
              <a:buNone/>
            </a:pPr>
            <a:r>
              <a:rPr lang="en-US" dirty="0"/>
              <a:t>    having</a:t>
            </a:r>
          </a:p>
          <a:p>
            <a:pPr marL="0" indent="0">
              <a:buNone/>
            </a:pPr>
            <a:r>
              <a:rPr lang="en-US" dirty="0"/>
              <a:t>        count(*) &gt;= 300</a:t>
            </a:r>
          </a:p>
          <a:p>
            <a:pPr marL="0" indent="0">
              <a:buNone/>
            </a:pPr>
            <a:r>
              <a:rPr lang="en-US" dirty="0"/>
              <a:t>),</a:t>
            </a:r>
          </a:p>
        </p:txBody>
      </p:sp>
    </p:spTree>
    <p:extLst>
      <p:ext uri="{BB962C8B-B14F-4D97-AF65-F5344CB8AC3E}">
        <p14:creationId xmlns:p14="http://schemas.microsoft.com/office/powerpoint/2010/main" val="978041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4801314"/>
          </a:xfrm>
          <a:prstGeom prst="rect">
            <a:avLst/>
          </a:prstGeom>
          <a:noFill/>
        </p:spPr>
        <p:txBody>
          <a:bodyPr wrap="square" rtlCol="0">
            <a:spAutoFit/>
          </a:bodyPr>
          <a:lstStyle/>
          <a:p>
            <a:pPr marL="0" indent="0">
              <a:buNone/>
            </a:pPr>
            <a:r>
              <a:rPr lang="en-US" dirty="0"/>
              <a:t>--STEP 3</a:t>
            </a:r>
          </a:p>
          <a:p>
            <a:pPr marL="0" indent="0">
              <a:buNone/>
            </a:pPr>
            <a:r>
              <a:rPr lang="en-US" dirty="0" err="1"/>
              <a:t>all_rounder_stats</a:t>
            </a:r>
            <a:r>
              <a:rPr lang="en-US" dirty="0"/>
              <a:t> as (</a:t>
            </a:r>
          </a:p>
          <a:p>
            <a:pPr marL="0" indent="0">
              <a:buNone/>
            </a:pPr>
            <a:r>
              <a:rPr lang="en-US" dirty="0"/>
              <a:t>    select</a:t>
            </a:r>
          </a:p>
          <a:p>
            <a:pPr marL="0" indent="0">
              <a:buNone/>
            </a:pPr>
            <a:r>
              <a:rPr lang="en-US" dirty="0"/>
              <a:t>        </a:t>
            </a:r>
            <a:r>
              <a:rPr lang="en-US" dirty="0" err="1"/>
              <a:t>b.batsman</a:t>
            </a:r>
            <a:r>
              <a:rPr lang="en-US" dirty="0"/>
              <a:t> as player,</a:t>
            </a:r>
          </a:p>
          <a:p>
            <a:pPr marL="0" indent="0">
              <a:buNone/>
            </a:pPr>
            <a:r>
              <a:rPr lang="en-US" dirty="0"/>
              <a:t>        </a:t>
            </a:r>
            <a:r>
              <a:rPr lang="en-US" dirty="0" err="1"/>
              <a:t>b.total_runs</a:t>
            </a:r>
            <a:r>
              <a:rPr lang="en-US" dirty="0"/>
              <a:t>,</a:t>
            </a:r>
          </a:p>
          <a:p>
            <a:pPr marL="0" indent="0">
              <a:buNone/>
            </a:pPr>
            <a:r>
              <a:rPr lang="en-US" dirty="0"/>
              <a:t>        </a:t>
            </a:r>
            <a:r>
              <a:rPr lang="en-US" dirty="0" err="1"/>
              <a:t>b.total_balls_faced</a:t>
            </a:r>
            <a:r>
              <a:rPr lang="en-US" dirty="0"/>
              <a:t>,</a:t>
            </a:r>
          </a:p>
          <a:p>
            <a:pPr marL="0" indent="0">
              <a:buNone/>
            </a:pPr>
            <a:r>
              <a:rPr lang="en-US" dirty="0"/>
              <a:t>        </a:t>
            </a:r>
            <a:r>
              <a:rPr lang="en-US" dirty="0" err="1"/>
              <a:t>b.batting_strike_rate</a:t>
            </a:r>
            <a:r>
              <a:rPr lang="en-US" dirty="0"/>
              <a:t>,</a:t>
            </a:r>
          </a:p>
          <a:p>
            <a:pPr marL="0" indent="0">
              <a:buNone/>
            </a:pPr>
            <a:r>
              <a:rPr lang="en-US" dirty="0"/>
              <a:t>        </a:t>
            </a:r>
            <a:r>
              <a:rPr lang="en-US" dirty="0" err="1"/>
              <a:t>bw.total_balls_bowled</a:t>
            </a:r>
            <a:r>
              <a:rPr lang="en-US" dirty="0"/>
              <a:t>,</a:t>
            </a:r>
          </a:p>
          <a:p>
            <a:pPr marL="0" indent="0">
              <a:buNone/>
            </a:pPr>
            <a:r>
              <a:rPr lang="en-US" dirty="0"/>
              <a:t>        </a:t>
            </a:r>
            <a:r>
              <a:rPr lang="en-US" dirty="0" err="1"/>
              <a:t>bw.total_wickets</a:t>
            </a:r>
            <a:r>
              <a:rPr lang="en-US" dirty="0"/>
              <a:t>,</a:t>
            </a:r>
          </a:p>
          <a:p>
            <a:pPr marL="0" indent="0">
              <a:buNone/>
            </a:pPr>
            <a:r>
              <a:rPr lang="en-US" dirty="0"/>
              <a:t>        </a:t>
            </a:r>
            <a:r>
              <a:rPr lang="en-US" dirty="0" err="1"/>
              <a:t>bw.bowling_strike_rate</a:t>
            </a:r>
            <a:endParaRPr lang="en-US" dirty="0"/>
          </a:p>
          <a:p>
            <a:pPr marL="0" indent="0">
              <a:buNone/>
            </a:pPr>
            <a:r>
              <a:rPr lang="en-US" dirty="0"/>
              <a:t>    from</a:t>
            </a:r>
          </a:p>
          <a:p>
            <a:pPr marL="0" indent="0">
              <a:buNone/>
            </a:pPr>
            <a:r>
              <a:rPr lang="en-US" dirty="0"/>
              <a:t>        </a:t>
            </a:r>
            <a:r>
              <a:rPr lang="en-US" dirty="0" err="1"/>
              <a:t>batting_stats</a:t>
            </a:r>
            <a:r>
              <a:rPr lang="en-US" dirty="0"/>
              <a:t> b</a:t>
            </a:r>
          </a:p>
          <a:p>
            <a:pPr marL="0" indent="0">
              <a:buNone/>
            </a:pPr>
            <a:r>
              <a:rPr lang="en-US" dirty="0"/>
              <a:t>    join</a:t>
            </a:r>
          </a:p>
          <a:p>
            <a:pPr marL="0" indent="0">
              <a:buNone/>
            </a:pPr>
            <a:r>
              <a:rPr lang="en-US" dirty="0"/>
              <a:t>        </a:t>
            </a:r>
            <a:r>
              <a:rPr lang="en-US" dirty="0" err="1"/>
              <a:t>bowling_stats</a:t>
            </a:r>
            <a:r>
              <a:rPr lang="en-US" dirty="0"/>
              <a:t> </a:t>
            </a:r>
            <a:r>
              <a:rPr lang="en-US" dirty="0" err="1"/>
              <a:t>bw</a:t>
            </a:r>
            <a:endParaRPr lang="en-US" dirty="0"/>
          </a:p>
          <a:p>
            <a:pPr marL="0" indent="0">
              <a:buNone/>
            </a:pPr>
            <a:r>
              <a:rPr lang="en-US" dirty="0"/>
              <a:t>    on</a:t>
            </a:r>
          </a:p>
          <a:p>
            <a:pPr marL="0" indent="0">
              <a:buNone/>
            </a:pPr>
            <a:r>
              <a:rPr lang="en-US" dirty="0"/>
              <a:t>        </a:t>
            </a:r>
            <a:r>
              <a:rPr lang="en-US" dirty="0" err="1"/>
              <a:t>b.batsman</a:t>
            </a:r>
            <a:r>
              <a:rPr lang="en-US" dirty="0"/>
              <a:t> = </a:t>
            </a:r>
            <a:r>
              <a:rPr lang="en-US" dirty="0" err="1"/>
              <a:t>bw.bowler</a:t>
            </a:r>
            <a:endParaRPr lang="en-US" dirty="0"/>
          </a:p>
          <a:p>
            <a:pPr marL="0" indent="0">
              <a:buNone/>
            </a:pPr>
            <a:r>
              <a:rPr lang="en-US" dirty="0"/>
              <a:t>),</a:t>
            </a:r>
          </a:p>
        </p:txBody>
      </p:sp>
    </p:spTree>
    <p:extLst>
      <p:ext uri="{BB962C8B-B14F-4D97-AF65-F5344CB8AC3E}">
        <p14:creationId xmlns:p14="http://schemas.microsoft.com/office/powerpoint/2010/main" val="4003125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3970318"/>
          </a:xfrm>
          <a:prstGeom prst="rect">
            <a:avLst/>
          </a:prstGeom>
          <a:noFill/>
        </p:spPr>
        <p:txBody>
          <a:bodyPr wrap="square" rtlCol="0">
            <a:spAutoFit/>
          </a:bodyPr>
          <a:lstStyle/>
          <a:p>
            <a:pPr marL="0" indent="0">
              <a:buNone/>
            </a:pPr>
            <a:r>
              <a:rPr lang="en-US" dirty="0"/>
              <a:t>--STEP 4</a:t>
            </a:r>
          </a:p>
          <a:p>
            <a:pPr marL="0" indent="0">
              <a:buNone/>
            </a:pPr>
            <a:r>
              <a:rPr lang="en-US" dirty="0"/>
              <a:t>select</a:t>
            </a:r>
          </a:p>
          <a:p>
            <a:pPr marL="0" indent="0">
              <a:buNone/>
            </a:pPr>
            <a:r>
              <a:rPr lang="en-US" dirty="0"/>
              <a:t>    player,</a:t>
            </a:r>
          </a:p>
          <a:p>
            <a:pPr marL="0" indent="0">
              <a:buNone/>
            </a:pPr>
            <a:r>
              <a:rPr lang="en-US" dirty="0"/>
              <a:t>    </a:t>
            </a:r>
            <a:r>
              <a:rPr lang="en-US" dirty="0" err="1"/>
              <a:t>total_runs</a:t>
            </a:r>
            <a:r>
              <a:rPr lang="en-US" dirty="0"/>
              <a:t>,</a:t>
            </a:r>
          </a:p>
          <a:p>
            <a:pPr marL="0" indent="0">
              <a:buNone/>
            </a:pPr>
            <a:r>
              <a:rPr lang="en-US" dirty="0"/>
              <a:t>    </a:t>
            </a:r>
            <a:r>
              <a:rPr lang="en-US" dirty="0" err="1"/>
              <a:t>total_balls_faced</a:t>
            </a:r>
            <a:r>
              <a:rPr lang="en-US" dirty="0"/>
              <a:t>,</a:t>
            </a:r>
          </a:p>
          <a:p>
            <a:pPr marL="0" indent="0">
              <a:buNone/>
            </a:pPr>
            <a:r>
              <a:rPr lang="en-US" dirty="0"/>
              <a:t>    </a:t>
            </a:r>
            <a:r>
              <a:rPr lang="en-US" dirty="0" err="1"/>
              <a:t>batting_strike_rate</a:t>
            </a:r>
            <a:r>
              <a:rPr lang="en-US" dirty="0"/>
              <a:t>,</a:t>
            </a:r>
          </a:p>
          <a:p>
            <a:pPr marL="0" indent="0">
              <a:buNone/>
            </a:pPr>
            <a:r>
              <a:rPr lang="en-US" dirty="0"/>
              <a:t>    </a:t>
            </a:r>
            <a:r>
              <a:rPr lang="en-US" dirty="0" err="1"/>
              <a:t>total_balls_bowled</a:t>
            </a:r>
            <a:r>
              <a:rPr lang="en-US" dirty="0"/>
              <a:t>,</a:t>
            </a:r>
          </a:p>
          <a:p>
            <a:pPr marL="0" indent="0">
              <a:buNone/>
            </a:pPr>
            <a:r>
              <a:rPr lang="en-US" dirty="0"/>
              <a:t>    </a:t>
            </a:r>
            <a:r>
              <a:rPr lang="en-US" dirty="0" err="1"/>
              <a:t>total_wickets</a:t>
            </a:r>
            <a:r>
              <a:rPr lang="en-US" dirty="0"/>
              <a:t>,</a:t>
            </a:r>
          </a:p>
          <a:p>
            <a:pPr marL="0" indent="0">
              <a:buNone/>
            </a:pPr>
            <a:r>
              <a:rPr lang="en-US" dirty="0"/>
              <a:t>    </a:t>
            </a:r>
            <a:r>
              <a:rPr lang="en-US" dirty="0" err="1"/>
              <a:t>bowling_strike_rate</a:t>
            </a:r>
            <a:endParaRPr lang="en-US" dirty="0"/>
          </a:p>
          <a:p>
            <a:pPr marL="0" indent="0">
              <a:buNone/>
            </a:pPr>
            <a:r>
              <a:rPr lang="en-US" dirty="0"/>
              <a:t>from</a:t>
            </a:r>
          </a:p>
          <a:p>
            <a:pPr marL="0" indent="0">
              <a:buNone/>
            </a:pPr>
            <a:r>
              <a:rPr lang="en-US" dirty="0"/>
              <a:t>    </a:t>
            </a:r>
            <a:r>
              <a:rPr lang="en-US" dirty="0" err="1"/>
              <a:t>all_rounder_stats</a:t>
            </a:r>
            <a:endParaRPr lang="en-US" dirty="0"/>
          </a:p>
          <a:p>
            <a:pPr marL="0" indent="0">
              <a:buNone/>
            </a:pPr>
            <a:r>
              <a:rPr lang="en-US" dirty="0"/>
              <a:t>order by</a:t>
            </a:r>
          </a:p>
          <a:p>
            <a:pPr marL="0" indent="0">
              <a:buNone/>
            </a:pPr>
            <a:r>
              <a:rPr lang="en-US" dirty="0"/>
              <a:t>    </a:t>
            </a:r>
            <a:r>
              <a:rPr lang="en-US" dirty="0" err="1"/>
              <a:t>batting_strike_rate</a:t>
            </a:r>
            <a:r>
              <a:rPr lang="en-US" dirty="0"/>
              <a:t> desc, </a:t>
            </a:r>
            <a:r>
              <a:rPr lang="en-US" dirty="0" err="1"/>
              <a:t>bowling_strike_rate</a:t>
            </a:r>
            <a:r>
              <a:rPr lang="en-US" dirty="0"/>
              <a:t> </a:t>
            </a:r>
            <a:r>
              <a:rPr lang="en-US" dirty="0" err="1"/>
              <a:t>asc</a:t>
            </a:r>
            <a:endParaRPr lang="en-US" dirty="0"/>
          </a:p>
          <a:p>
            <a:pPr marL="0" indent="0">
              <a:buNone/>
            </a:pPr>
            <a:r>
              <a:rPr lang="en-US" dirty="0"/>
              <a:t>limit 10;</a:t>
            </a:r>
          </a:p>
        </p:txBody>
      </p:sp>
    </p:spTree>
    <p:extLst>
      <p:ext uri="{BB962C8B-B14F-4D97-AF65-F5344CB8AC3E}">
        <p14:creationId xmlns:p14="http://schemas.microsoft.com/office/powerpoint/2010/main" val="3819868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4624-EB2F-E2F2-8075-4375E5F2A1B7}"/>
              </a:ext>
            </a:extLst>
          </p:cNvPr>
          <p:cNvSpPr>
            <a:spLocks noGrp="1"/>
          </p:cNvSpPr>
          <p:nvPr>
            <p:ph type="title"/>
          </p:nvPr>
        </p:nvSpPr>
        <p:spPr/>
        <p:txBody>
          <a:bodyPr/>
          <a:lstStyle/>
          <a:p>
            <a:r>
              <a:rPr lang="en-US" dirty="0"/>
              <a:t>Output of Task 6</a:t>
            </a:r>
            <a:endParaRPr lang="en-IN" dirty="0"/>
          </a:p>
        </p:txBody>
      </p:sp>
      <p:graphicFrame>
        <p:nvGraphicFramePr>
          <p:cNvPr id="5" name="Content Placeholder 4">
            <a:extLst>
              <a:ext uri="{FF2B5EF4-FFF2-40B4-BE49-F238E27FC236}">
                <a16:creationId xmlns:a16="http://schemas.microsoft.com/office/drawing/2014/main" id="{17026B1C-D134-BB46-0EC8-379DBB3AF023}"/>
              </a:ext>
            </a:extLst>
          </p:cNvPr>
          <p:cNvGraphicFramePr>
            <a:graphicFrameLocks noGrp="1" noChangeAspect="1"/>
          </p:cNvGraphicFramePr>
          <p:nvPr>
            <p:ph idx="1"/>
            <p:extLst>
              <p:ext uri="{D42A27DB-BD31-4B8C-83A1-F6EECF244321}">
                <p14:modId xmlns:p14="http://schemas.microsoft.com/office/powerpoint/2010/main" val="112386314"/>
              </p:ext>
            </p:extLst>
          </p:nvPr>
        </p:nvGraphicFramePr>
        <p:xfrm>
          <a:off x="1555750" y="3148013"/>
          <a:ext cx="8023225" cy="2325687"/>
        </p:xfrm>
        <a:graphic>
          <a:graphicData uri="http://schemas.openxmlformats.org/presentationml/2006/ole">
            <mc:AlternateContent xmlns:mc="http://schemas.openxmlformats.org/markup-compatibility/2006">
              <mc:Choice xmlns:v="urn:schemas-microsoft-com:vml" Requires="v">
                <p:oleObj name="Worksheet" r:id="rId2" imgW="7010597" imgH="2032175" progId="Excel.Sheet.12">
                  <p:embed/>
                </p:oleObj>
              </mc:Choice>
              <mc:Fallback>
                <p:oleObj name="Worksheet" r:id="rId2" imgW="7010597" imgH="2032175" progId="Excel.Sheet.12">
                  <p:embed/>
                  <p:pic>
                    <p:nvPicPr>
                      <p:cNvPr id="0" name=""/>
                      <p:cNvPicPr/>
                      <p:nvPr/>
                    </p:nvPicPr>
                    <p:blipFill>
                      <a:blip r:embed="rId3"/>
                      <a:stretch>
                        <a:fillRect/>
                      </a:stretch>
                    </p:blipFill>
                    <p:spPr>
                      <a:xfrm>
                        <a:off x="1555750" y="3148013"/>
                        <a:ext cx="8023225" cy="2325687"/>
                      </a:xfrm>
                      <a:prstGeom prst="rect">
                        <a:avLst/>
                      </a:prstGeom>
                    </p:spPr>
                  </p:pic>
                </p:oleObj>
              </mc:Fallback>
            </mc:AlternateContent>
          </a:graphicData>
        </a:graphic>
      </p:graphicFrame>
    </p:spTree>
    <p:extLst>
      <p:ext uri="{BB962C8B-B14F-4D97-AF65-F5344CB8AC3E}">
        <p14:creationId xmlns:p14="http://schemas.microsoft.com/office/powerpoint/2010/main" val="2666282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F1D1-F829-1B8B-7DB8-6E8D64339435}"/>
              </a:ext>
            </a:extLst>
          </p:cNvPr>
          <p:cNvSpPr>
            <a:spLocks noGrp="1"/>
          </p:cNvSpPr>
          <p:nvPr>
            <p:ph type="title"/>
          </p:nvPr>
        </p:nvSpPr>
        <p:spPr/>
        <p:txBody>
          <a:bodyPr/>
          <a:lstStyle/>
          <a:p>
            <a:r>
              <a:rPr lang="en-US" dirty="0"/>
              <a:t>Task 7</a:t>
            </a:r>
            <a:endParaRPr lang="en-IN" dirty="0"/>
          </a:p>
        </p:txBody>
      </p:sp>
      <p:sp>
        <p:nvSpPr>
          <p:cNvPr id="3" name="Content Placeholder 2">
            <a:extLst>
              <a:ext uri="{FF2B5EF4-FFF2-40B4-BE49-F238E27FC236}">
                <a16:creationId xmlns:a16="http://schemas.microsoft.com/office/drawing/2014/main" id="{3CE3D670-7364-7C4E-3344-D30BA6427CCB}"/>
              </a:ext>
            </a:extLst>
          </p:cNvPr>
          <p:cNvSpPr>
            <a:spLocks noGrp="1"/>
          </p:cNvSpPr>
          <p:nvPr>
            <p:ph idx="1"/>
          </p:nvPr>
        </p:nvSpPr>
        <p:spPr/>
        <p:txBody>
          <a:bodyPr/>
          <a:lstStyle/>
          <a:p>
            <a:pPr marL="0" indent="0">
              <a:buNone/>
            </a:pPr>
            <a:r>
              <a:rPr lang="en-US" dirty="0"/>
              <a:t>After doing all that you have the list of all the players you are going to bid in the auction so create a visual representation in the form of graphs , tables and charts to present in front of team management before the auction.</a:t>
            </a:r>
            <a:endParaRPr lang="en-IN" dirty="0"/>
          </a:p>
        </p:txBody>
      </p:sp>
    </p:spTree>
    <p:extLst>
      <p:ext uri="{BB962C8B-B14F-4D97-AF65-F5344CB8AC3E}">
        <p14:creationId xmlns:p14="http://schemas.microsoft.com/office/powerpoint/2010/main" val="3836713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923330"/>
          </a:xfrm>
          <a:prstGeom prst="rect">
            <a:avLst/>
          </a:prstGeom>
          <a:noFill/>
        </p:spPr>
        <p:txBody>
          <a:bodyPr wrap="square" rtlCol="0">
            <a:spAutoFit/>
          </a:bodyPr>
          <a:lstStyle/>
          <a:p>
            <a:pPr marL="0" indent="0">
              <a:buNone/>
            </a:pPr>
            <a:r>
              <a:rPr lang="en-US" b="1" u="sng" dirty="0"/>
              <a:t>Stacked Bar chart of “Batsmen” vs “total balls and total runs scored”( of top 10 Batsmen)</a:t>
            </a:r>
          </a:p>
          <a:p>
            <a:pPr marL="0" indent="0">
              <a:buNone/>
            </a:pPr>
            <a:endParaRPr lang="en-US" b="1" u="sng" dirty="0"/>
          </a:p>
          <a:p>
            <a:pPr marL="0" indent="0">
              <a:buNone/>
            </a:pPr>
            <a:endParaRPr lang="en-US" b="1" u="sng" dirty="0"/>
          </a:p>
        </p:txBody>
      </p:sp>
      <p:pic>
        <p:nvPicPr>
          <p:cNvPr id="4" name="Picture 3">
            <a:extLst>
              <a:ext uri="{FF2B5EF4-FFF2-40B4-BE49-F238E27FC236}">
                <a16:creationId xmlns:a16="http://schemas.microsoft.com/office/drawing/2014/main" id="{0B270212-077D-D228-30FE-2ADAA10B2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20" y="1418879"/>
            <a:ext cx="10288767" cy="4020242"/>
          </a:xfrm>
          <a:prstGeom prst="rect">
            <a:avLst/>
          </a:prstGeom>
        </p:spPr>
      </p:pic>
    </p:spTree>
    <p:extLst>
      <p:ext uri="{BB962C8B-B14F-4D97-AF65-F5344CB8AC3E}">
        <p14:creationId xmlns:p14="http://schemas.microsoft.com/office/powerpoint/2010/main" val="3118367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923330"/>
          </a:xfrm>
          <a:prstGeom prst="rect">
            <a:avLst/>
          </a:prstGeom>
          <a:noFill/>
        </p:spPr>
        <p:txBody>
          <a:bodyPr wrap="square" rtlCol="0">
            <a:spAutoFit/>
          </a:bodyPr>
          <a:lstStyle/>
          <a:p>
            <a:pPr marL="0" indent="0">
              <a:buNone/>
            </a:pPr>
            <a:r>
              <a:rPr lang="en-US" b="1" u="sng" dirty="0"/>
              <a:t>Stacked Bar chart of “Bowler” vs “total balls and total runs conceded”( of top 10 Bowlers)</a:t>
            </a:r>
          </a:p>
          <a:p>
            <a:pPr marL="0" indent="0">
              <a:buNone/>
            </a:pPr>
            <a:endParaRPr lang="en-US" b="1" u="sng" dirty="0"/>
          </a:p>
          <a:p>
            <a:pPr marL="0" indent="0">
              <a:buNone/>
            </a:pPr>
            <a:endParaRPr lang="en-US" b="1" u="sng" dirty="0"/>
          </a:p>
        </p:txBody>
      </p:sp>
      <p:pic>
        <p:nvPicPr>
          <p:cNvPr id="5" name="Picture 4">
            <a:extLst>
              <a:ext uri="{FF2B5EF4-FFF2-40B4-BE49-F238E27FC236}">
                <a16:creationId xmlns:a16="http://schemas.microsoft.com/office/drawing/2014/main" id="{45931308-02DB-F9D1-97BB-CBB455363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20" y="1656811"/>
            <a:ext cx="10318584" cy="3544377"/>
          </a:xfrm>
          <a:prstGeom prst="rect">
            <a:avLst/>
          </a:prstGeom>
        </p:spPr>
      </p:pic>
    </p:spTree>
    <p:extLst>
      <p:ext uri="{BB962C8B-B14F-4D97-AF65-F5344CB8AC3E}">
        <p14:creationId xmlns:p14="http://schemas.microsoft.com/office/powerpoint/2010/main" val="41931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4AFFA-B2C1-FA5F-CB3A-D48E31D8A53D}"/>
              </a:ext>
            </a:extLst>
          </p:cNvPr>
          <p:cNvSpPr>
            <a:spLocks noGrp="1"/>
          </p:cNvSpPr>
          <p:nvPr>
            <p:ph type="title"/>
          </p:nvPr>
        </p:nvSpPr>
        <p:spPr/>
        <p:txBody>
          <a:bodyPr/>
          <a:lstStyle/>
          <a:p>
            <a:r>
              <a:rPr lang="en-US" dirty="0"/>
              <a:t>Prerequisites to begin the tasks</a:t>
            </a:r>
            <a:endParaRPr lang="en-IN" dirty="0"/>
          </a:p>
        </p:txBody>
      </p:sp>
      <p:sp>
        <p:nvSpPr>
          <p:cNvPr id="3" name="Content Placeholder 2">
            <a:extLst>
              <a:ext uri="{FF2B5EF4-FFF2-40B4-BE49-F238E27FC236}">
                <a16:creationId xmlns:a16="http://schemas.microsoft.com/office/drawing/2014/main" id="{FBD85581-B344-B241-3C53-8EDE4536644E}"/>
              </a:ext>
            </a:extLst>
          </p:cNvPr>
          <p:cNvSpPr>
            <a:spLocks noGrp="1"/>
          </p:cNvSpPr>
          <p:nvPr>
            <p:ph idx="1"/>
          </p:nvPr>
        </p:nvSpPr>
        <p:spPr>
          <a:xfrm>
            <a:off x="1391478" y="2603500"/>
            <a:ext cx="9392480" cy="4045778"/>
          </a:xfrm>
        </p:spPr>
        <p:txBody>
          <a:bodyPr/>
          <a:lstStyle/>
          <a:p>
            <a:pPr marL="400050" indent="-400050">
              <a:buFont typeface="+mj-lt"/>
              <a:buAutoNum type="romanUcPeriod"/>
            </a:pPr>
            <a:r>
              <a:rPr lang="en-US" dirty="0"/>
              <a:t>Create the tables required using “ CREATE TABLE” command.</a:t>
            </a:r>
          </a:p>
          <a:p>
            <a:pPr marL="400050" indent="-400050">
              <a:buFont typeface="+mj-lt"/>
              <a:buAutoNum type="romanUcPeriod"/>
            </a:pPr>
            <a:r>
              <a:rPr lang="en-US" dirty="0"/>
              <a:t>Insert the data (provided by INTERNSHALA) from .csv files into the tables created using “ COPY FROM” command.</a:t>
            </a:r>
          </a:p>
          <a:p>
            <a:pPr marL="400050" indent="-400050">
              <a:buFont typeface="+mj-lt"/>
              <a:buAutoNum type="romanUcPeriod"/>
            </a:pPr>
            <a:r>
              <a:rPr lang="en-US" dirty="0"/>
              <a:t>See if the tables are properly created with the data in right place using “ SELECT FROM” command.</a:t>
            </a:r>
            <a:endParaRPr lang="en-IN" dirty="0"/>
          </a:p>
        </p:txBody>
      </p:sp>
    </p:spTree>
    <p:extLst>
      <p:ext uri="{BB962C8B-B14F-4D97-AF65-F5344CB8AC3E}">
        <p14:creationId xmlns:p14="http://schemas.microsoft.com/office/powerpoint/2010/main" val="1898988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1200329"/>
          </a:xfrm>
          <a:prstGeom prst="rect">
            <a:avLst/>
          </a:prstGeom>
          <a:noFill/>
        </p:spPr>
        <p:txBody>
          <a:bodyPr wrap="square" rtlCol="0">
            <a:spAutoFit/>
          </a:bodyPr>
          <a:lstStyle/>
          <a:p>
            <a:pPr marL="0" indent="0">
              <a:buNone/>
            </a:pPr>
            <a:r>
              <a:rPr lang="en-US" b="1" u="sng" dirty="0"/>
              <a:t>Stacked Bar chart of “All-rounders” vs “total balls and total runs scored”( of top 10 All-rounders)</a:t>
            </a:r>
          </a:p>
          <a:p>
            <a:pPr marL="0" indent="0">
              <a:buNone/>
            </a:pPr>
            <a:endParaRPr lang="en-US" b="1" u="sng" dirty="0"/>
          </a:p>
          <a:p>
            <a:pPr marL="0" indent="0">
              <a:buNone/>
            </a:pPr>
            <a:endParaRPr lang="en-US" b="1" u="sng" dirty="0"/>
          </a:p>
        </p:txBody>
      </p:sp>
      <p:pic>
        <p:nvPicPr>
          <p:cNvPr id="4" name="Picture 3">
            <a:extLst>
              <a:ext uri="{FF2B5EF4-FFF2-40B4-BE49-F238E27FC236}">
                <a16:creationId xmlns:a16="http://schemas.microsoft.com/office/drawing/2014/main" id="{43402299-109D-0B2C-4EB5-B18AFDAB7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20" y="1418879"/>
            <a:ext cx="10000532" cy="4020242"/>
          </a:xfrm>
          <a:prstGeom prst="rect">
            <a:avLst/>
          </a:prstGeom>
        </p:spPr>
      </p:pic>
    </p:spTree>
    <p:extLst>
      <p:ext uri="{BB962C8B-B14F-4D97-AF65-F5344CB8AC3E}">
        <p14:creationId xmlns:p14="http://schemas.microsoft.com/office/powerpoint/2010/main" val="2511621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1200329"/>
          </a:xfrm>
          <a:prstGeom prst="rect">
            <a:avLst/>
          </a:prstGeom>
          <a:noFill/>
        </p:spPr>
        <p:txBody>
          <a:bodyPr wrap="square" rtlCol="0">
            <a:spAutoFit/>
          </a:bodyPr>
          <a:lstStyle/>
          <a:p>
            <a:pPr marL="0" indent="0">
              <a:buNone/>
            </a:pPr>
            <a:r>
              <a:rPr lang="en-US" b="1" u="sng" dirty="0"/>
              <a:t>Stacked Bar chart of “All-rounders” vs “total balls and total wickets taken”( of top 10 All-rounders)</a:t>
            </a:r>
          </a:p>
          <a:p>
            <a:pPr marL="0" indent="0">
              <a:buNone/>
            </a:pPr>
            <a:endParaRPr lang="en-US" b="1" u="sng" dirty="0"/>
          </a:p>
          <a:p>
            <a:pPr marL="0" indent="0">
              <a:buNone/>
            </a:pPr>
            <a:endParaRPr lang="en-US" b="1" u="sng" dirty="0"/>
          </a:p>
        </p:txBody>
      </p:sp>
      <p:pic>
        <p:nvPicPr>
          <p:cNvPr id="5" name="Picture 4">
            <a:extLst>
              <a:ext uri="{FF2B5EF4-FFF2-40B4-BE49-F238E27FC236}">
                <a16:creationId xmlns:a16="http://schemas.microsoft.com/office/drawing/2014/main" id="{543E8201-B126-3FC9-CF1D-10C53F7D8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4" y="1418879"/>
            <a:ext cx="10603506" cy="4020242"/>
          </a:xfrm>
          <a:prstGeom prst="rect">
            <a:avLst/>
          </a:prstGeom>
        </p:spPr>
      </p:pic>
    </p:spTree>
    <p:extLst>
      <p:ext uri="{BB962C8B-B14F-4D97-AF65-F5344CB8AC3E}">
        <p14:creationId xmlns:p14="http://schemas.microsoft.com/office/powerpoint/2010/main" val="51441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923330"/>
          </a:xfrm>
          <a:prstGeom prst="rect">
            <a:avLst/>
          </a:prstGeom>
          <a:noFill/>
        </p:spPr>
        <p:txBody>
          <a:bodyPr wrap="square" rtlCol="0">
            <a:spAutoFit/>
          </a:bodyPr>
          <a:lstStyle/>
          <a:p>
            <a:pPr marL="0" indent="0">
              <a:buNone/>
            </a:pPr>
            <a:r>
              <a:rPr lang="en-US" b="1" u="sng" dirty="0"/>
              <a:t>Line chart of “Batsmen” vs “</a:t>
            </a:r>
            <a:r>
              <a:rPr lang="en-US" b="1" u="sng" dirty="0" err="1"/>
              <a:t>strike_rate</a:t>
            </a:r>
            <a:r>
              <a:rPr lang="en-US" b="1" u="sng" dirty="0"/>
              <a:t>”( of top 10 Batsmen)</a:t>
            </a:r>
          </a:p>
          <a:p>
            <a:pPr marL="0" indent="0">
              <a:buNone/>
            </a:pPr>
            <a:endParaRPr lang="en-US" b="1" u="sng" dirty="0"/>
          </a:p>
          <a:p>
            <a:pPr marL="0" indent="0">
              <a:buNone/>
            </a:pPr>
            <a:endParaRPr lang="en-US" b="1" u="sng" dirty="0"/>
          </a:p>
        </p:txBody>
      </p:sp>
      <p:pic>
        <p:nvPicPr>
          <p:cNvPr id="4" name="Picture 3">
            <a:extLst>
              <a:ext uri="{FF2B5EF4-FFF2-40B4-BE49-F238E27FC236}">
                <a16:creationId xmlns:a16="http://schemas.microsoft.com/office/drawing/2014/main" id="{1378F599-FADB-7305-2CC0-FD16F16AD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20" y="1418879"/>
            <a:ext cx="10189376" cy="4020242"/>
          </a:xfrm>
          <a:prstGeom prst="rect">
            <a:avLst/>
          </a:prstGeom>
        </p:spPr>
      </p:pic>
    </p:spTree>
    <p:extLst>
      <p:ext uri="{BB962C8B-B14F-4D97-AF65-F5344CB8AC3E}">
        <p14:creationId xmlns:p14="http://schemas.microsoft.com/office/powerpoint/2010/main" val="23278732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923330"/>
          </a:xfrm>
          <a:prstGeom prst="rect">
            <a:avLst/>
          </a:prstGeom>
          <a:noFill/>
        </p:spPr>
        <p:txBody>
          <a:bodyPr wrap="square" rtlCol="0">
            <a:spAutoFit/>
          </a:bodyPr>
          <a:lstStyle/>
          <a:p>
            <a:pPr marL="0" indent="0">
              <a:buNone/>
            </a:pPr>
            <a:r>
              <a:rPr lang="en-US" b="1" u="sng" dirty="0"/>
              <a:t>Line chart of “Bowler” vs “</a:t>
            </a:r>
            <a:r>
              <a:rPr lang="en-US" b="1" u="sng" dirty="0" err="1"/>
              <a:t>economy_rate</a:t>
            </a:r>
            <a:r>
              <a:rPr lang="en-US" b="1" u="sng" dirty="0"/>
              <a:t>”( of top 10 Bowler)</a:t>
            </a:r>
          </a:p>
          <a:p>
            <a:pPr marL="0" indent="0">
              <a:buNone/>
            </a:pPr>
            <a:endParaRPr lang="en-US" b="1" u="sng" dirty="0"/>
          </a:p>
          <a:p>
            <a:pPr marL="0" indent="0">
              <a:buNone/>
            </a:pPr>
            <a:endParaRPr lang="en-US" b="1" u="sng" dirty="0"/>
          </a:p>
        </p:txBody>
      </p:sp>
      <p:pic>
        <p:nvPicPr>
          <p:cNvPr id="5" name="Picture 4">
            <a:extLst>
              <a:ext uri="{FF2B5EF4-FFF2-40B4-BE49-F238E27FC236}">
                <a16:creationId xmlns:a16="http://schemas.microsoft.com/office/drawing/2014/main" id="{8ACB2246-05FF-46D8-F90A-8EF37DDAD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96" y="1763471"/>
            <a:ext cx="10018643" cy="3822320"/>
          </a:xfrm>
          <a:prstGeom prst="rect">
            <a:avLst/>
          </a:prstGeom>
        </p:spPr>
      </p:pic>
    </p:spTree>
    <p:extLst>
      <p:ext uri="{BB962C8B-B14F-4D97-AF65-F5344CB8AC3E}">
        <p14:creationId xmlns:p14="http://schemas.microsoft.com/office/powerpoint/2010/main" val="5324528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F1D1-F829-1B8B-7DB8-6E8D64339435}"/>
              </a:ext>
            </a:extLst>
          </p:cNvPr>
          <p:cNvSpPr>
            <a:spLocks noGrp="1"/>
          </p:cNvSpPr>
          <p:nvPr>
            <p:ph type="title"/>
          </p:nvPr>
        </p:nvSpPr>
        <p:spPr>
          <a:xfrm>
            <a:off x="1154954" y="973668"/>
            <a:ext cx="9340768" cy="706964"/>
          </a:xfrm>
        </p:spPr>
        <p:txBody>
          <a:bodyPr/>
          <a:lstStyle/>
          <a:p>
            <a:r>
              <a:rPr lang="en-US" dirty="0"/>
              <a:t>Additional Questions for Final Assignment</a:t>
            </a:r>
            <a:endParaRPr lang="en-IN" dirty="0"/>
          </a:p>
        </p:txBody>
      </p:sp>
      <p:sp>
        <p:nvSpPr>
          <p:cNvPr id="3" name="Content Placeholder 2">
            <a:extLst>
              <a:ext uri="{FF2B5EF4-FFF2-40B4-BE49-F238E27FC236}">
                <a16:creationId xmlns:a16="http://schemas.microsoft.com/office/drawing/2014/main" id="{3CE3D670-7364-7C4E-3344-D30BA6427CCB}"/>
              </a:ext>
            </a:extLst>
          </p:cNvPr>
          <p:cNvSpPr>
            <a:spLocks noGrp="1"/>
          </p:cNvSpPr>
          <p:nvPr>
            <p:ph idx="1"/>
          </p:nvPr>
        </p:nvSpPr>
        <p:spPr/>
        <p:txBody>
          <a:bodyPr/>
          <a:lstStyle/>
          <a:p>
            <a:pPr marL="0" indent="0">
              <a:buNone/>
            </a:pPr>
            <a:r>
              <a:rPr lang="en-US" b="1" u="sng" dirty="0"/>
              <a:t>Question 1:</a:t>
            </a:r>
          </a:p>
          <a:p>
            <a:pPr marL="0" indent="0">
              <a:buNone/>
            </a:pPr>
            <a:r>
              <a:rPr lang="en-US" b="0" i="0" dirty="0">
                <a:solidFill>
                  <a:srgbClr val="484848"/>
                </a:solidFill>
                <a:effectLst/>
                <a:highlight>
                  <a:srgbClr val="FFFFFF"/>
                </a:highlight>
              </a:rPr>
              <a:t>Get the count of cities that have hosted an IPL match.</a:t>
            </a:r>
          </a:p>
          <a:p>
            <a:pPr marL="0" indent="0">
              <a:buNone/>
            </a:pPr>
            <a:r>
              <a:rPr lang="en-US" b="1" u="sng" dirty="0"/>
              <a:t>Question 1 Solution:</a:t>
            </a:r>
          </a:p>
          <a:p>
            <a:pPr marL="0" indent="0">
              <a:buNone/>
            </a:pPr>
            <a:r>
              <a:rPr lang="en-US" dirty="0"/>
              <a:t>select count(distinct </a:t>
            </a:r>
            <a:r>
              <a:rPr lang="en-US" dirty="0" err="1"/>
              <a:t>match_city</a:t>
            </a:r>
            <a:r>
              <a:rPr lang="en-US" dirty="0"/>
              <a:t>) as </a:t>
            </a:r>
            <a:r>
              <a:rPr lang="en-US" dirty="0" err="1"/>
              <a:t>city_count</a:t>
            </a:r>
            <a:endParaRPr lang="en-US" dirty="0"/>
          </a:p>
          <a:p>
            <a:pPr marL="0" indent="0">
              <a:buNone/>
            </a:pPr>
            <a:r>
              <a:rPr lang="en-US" dirty="0"/>
              <a:t>from </a:t>
            </a:r>
            <a:r>
              <a:rPr lang="en-US" dirty="0" err="1"/>
              <a:t>ipl_matches</a:t>
            </a:r>
            <a:r>
              <a:rPr lang="en-US" dirty="0"/>
              <a:t>;</a:t>
            </a:r>
          </a:p>
          <a:p>
            <a:pPr marL="0" indent="0">
              <a:buNone/>
            </a:pPr>
            <a:r>
              <a:rPr lang="en-US" b="1" u="sng" dirty="0"/>
              <a:t>Question 1 Output:</a:t>
            </a:r>
          </a:p>
          <a:p>
            <a:pPr marL="0" indent="0">
              <a:buNone/>
            </a:pPr>
            <a:endParaRPr lang="en-US" dirty="0"/>
          </a:p>
          <a:p>
            <a:pPr marL="0" indent="0">
              <a:buNone/>
            </a:pPr>
            <a:endParaRPr lang="en-US" b="0" i="0" dirty="0">
              <a:solidFill>
                <a:srgbClr val="484848"/>
              </a:solidFill>
              <a:effectLst/>
              <a:highlight>
                <a:srgbClr val="FFFFFF"/>
              </a:highlight>
            </a:endParaRPr>
          </a:p>
          <a:p>
            <a:pPr marL="0" indent="0">
              <a:buNone/>
            </a:pPr>
            <a:endParaRPr lang="en-IN" b="1" u="sng" dirty="0"/>
          </a:p>
        </p:txBody>
      </p:sp>
      <p:graphicFrame>
        <p:nvGraphicFramePr>
          <p:cNvPr id="4" name="Object 3">
            <a:extLst>
              <a:ext uri="{FF2B5EF4-FFF2-40B4-BE49-F238E27FC236}">
                <a16:creationId xmlns:a16="http://schemas.microsoft.com/office/drawing/2014/main" id="{28F79CEA-838A-3363-288B-89088C1355FA}"/>
              </a:ext>
            </a:extLst>
          </p:cNvPr>
          <p:cNvGraphicFramePr>
            <a:graphicFrameLocks noChangeAspect="1"/>
          </p:cNvGraphicFramePr>
          <p:nvPr>
            <p:extLst>
              <p:ext uri="{D42A27DB-BD31-4B8C-83A1-F6EECF244321}">
                <p14:modId xmlns:p14="http://schemas.microsoft.com/office/powerpoint/2010/main" val="2590903541"/>
              </p:ext>
            </p:extLst>
          </p:nvPr>
        </p:nvGraphicFramePr>
        <p:xfrm>
          <a:off x="1257230" y="5158409"/>
          <a:ext cx="1908313" cy="861391"/>
        </p:xfrm>
        <a:graphic>
          <a:graphicData uri="http://schemas.openxmlformats.org/presentationml/2006/ole">
            <mc:AlternateContent xmlns:mc="http://schemas.openxmlformats.org/markup-compatibility/2006">
              <mc:Choice xmlns:v="urn:schemas-microsoft-com:vml" Requires="v">
                <p:oleObj name="Worksheet" r:id="rId2" imgW="615913" imgH="374825" progId="Excel.Sheet.12">
                  <p:embed/>
                </p:oleObj>
              </mc:Choice>
              <mc:Fallback>
                <p:oleObj name="Worksheet" r:id="rId2" imgW="615913" imgH="374825" progId="Excel.Sheet.12">
                  <p:embed/>
                  <p:pic>
                    <p:nvPicPr>
                      <p:cNvPr id="0" name=""/>
                      <p:cNvPicPr/>
                      <p:nvPr/>
                    </p:nvPicPr>
                    <p:blipFill>
                      <a:blip r:embed="rId3"/>
                      <a:stretch>
                        <a:fillRect/>
                      </a:stretch>
                    </p:blipFill>
                    <p:spPr>
                      <a:xfrm>
                        <a:off x="1257230" y="5158409"/>
                        <a:ext cx="1908313" cy="861391"/>
                      </a:xfrm>
                      <a:prstGeom prst="rect">
                        <a:avLst/>
                      </a:prstGeom>
                    </p:spPr>
                  </p:pic>
                </p:oleObj>
              </mc:Fallback>
            </mc:AlternateContent>
          </a:graphicData>
        </a:graphic>
      </p:graphicFrame>
    </p:spTree>
    <p:extLst>
      <p:ext uri="{BB962C8B-B14F-4D97-AF65-F5344CB8AC3E}">
        <p14:creationId xmlns:p14="http://schemas.microsoft.com/office/powerpoint/2010/main" val="3765502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4801314"/>
          </a:xfrm>
          <a:prstGeom prst="rect">
            <a:avLst/>
          </a:prstGeom>
          <a:noFill/>
        </p:spPr>
        <p:txBody>
          <a:bodyPr wrap="square" rtlCol="0">
            <a:spAutoFit/>
          </a:bodyPr>
          <a:lstStyle/>
          <a:p>
            <a:pPr marL="0" indent="0">
              <a:buNone/>
            </a:pPr>
            <a:r>
              <a:rPr lang="en-US" b="1" u="sng" dirty="0"/>
              <a:t>Question 2:</a:t>
            </a:r>
          </a:p>
          <a:p>
            <a:pPr marL="0" indent="0">
              <a:buNone/>
            </a:pPr>
            <a:r>
              <a:rPr lang="en-US" b="0" i="0" dirty="0">
                <a:solidFill>
                  <a:srgbClr val="484848"/>
                </a:solidFill>
                <a:effectLst/>
                <a:highlight>
                  <a:srgbClr val="FFFFFF"/>
                </a:highlight>
              </a:rPr>
              <a:t>Create table deliveries_v02 with all the columns of the table ‘deliveries’</a:t>
            </a:r>
          </a:p>
          <a:p>
            <a:pPr marL="0" indent="0">
              <a:buNone/>
            </a:pPr>
            <a:r>
              <a:rPr lang="en-US" b="0" i="0" dirty="0">
                <a:solidFill>
                  <a:srgbClr val="484848"/>
                </a:solidFill>
                <a:effectLst/>
                <a:highlight>
                  <a:srgbClr val="FFFFFF"/>
                </a:highlight>
              </a:rPr>
              <a:t>and an additional column </a:t>
            </a:r>
            <a:r>
              <a:rPr lang="en-US" b="0" i="0" dirty="0" err="1">
                <a:solidFill>
                  <a:srgbClr val="484848"/>
                </a:solidFill>
                <a:effectLst/>
                <a:highlight>
                  <a:srgbClr val="FFFFFF"/>
                </a:highlight>
              </a:rPr>
              <a:t>ball_result</a:t>
            </a:r>
            <a:r>
              <a:rPr lang="en-US" b="0" i="0" dirty="0">
                <a:solidFill>
                  <a:srgbClr val="484848"/>
                </a:solidFill>
                <a:effectLst/>
                <a:highlight>
                  <a:srgbClr val="FFFFFF"/>
                </a:highlight>
              </a:rPr>
              <a:t> containing values boundary, dot or other</a:t>
            </a:r>
          </a:p>
          <a:p>
            <a:pPr marL="0" indent="0">
              <a:buNone/>
            </a:pPr>
            <a:r>
              <a:rPr lang="en-US" b="0" i="0" dirty="0">
                <a:solidFill>
                  <a:srgbClr val="484848"/>
                </a:solidFill>
                <a:effectLst/>
                <a:highlight>
                  <a:srgbClr val="FFFFFF"/>
                </a:highlight>
              </a:rPr>
              <a:t>depending on the </a:t>
            </a:r>
            <a:r>
              <a:rPr lang="en-US" b="0" i="0" dirty="0" err="1">
                <a:solidFill>
                  <a:srgbClr val="484848"/>
                </a:solidFill>
                <a:effectLst/>
                <a:highlight>
                  <a:srgbClr val="FFFFFF"/>
                </a:highlight>
              </a:rPr>
              <a:t>total_run</a:t>
            </a:r>
            <a:r>
              <a:rPr lang="en-US" b="0" i="0" dirty="0">
                <a:solidFill>
                  <a:srgbClr val="484848"/>
                </a:solidFill>
                <a:effectLst/>
                <a:highlight>
                  <a:srgbClr val="FFFFFF"/>
                </a:highlight>
              </a:rPr>
              <a:t> (boundary for &gt;= 4, dot for 0 and other for any other number)</a:t>
            </a:r>
          </a:p>
          <a:p>
            <a:pPr marL="0" indent="0">
              <a:buNone/>
            </a:pPr>
            <a:endParaRPr lang="en-US" b="0" i="0" dirty="0">
              <a:solidFill>
                <a:srgbClr val="484848"/>
              </a:solidFill>
              <a:effectLst/>
              <a:highlight>
                <a:srgbClr val="FFFFFF"/>
              </a:highlight>
            </a:endParaRPr>
          </a:p>
          <a:p>
            <a:pPr marL="0" indent="0">
              <a:buNone/>
            </a:pPr>
            <a:r>
              <a:rPr lang="en-US" b="1" u="sng" dirty="0"/>
              <a:t>Question 2 Solution:</a:t>
            </a:r>
          </a:p>
          <a:p>
            <a:pPr marL="0" indent="0">
              <a:buNone/>
            </a:pPr>
            <a:r>
              <a:rPr lang="en-US" dirty="0"/>
              <a:t>create table deliveries_v02 as</a:t>
            </a:r>
          </a:p>
          <a:p>
            <a:pPr marL="0" indent="0">
              <a:buNone/>
            </a:pPr>
            <a:r>
              <a:rPr lang="en-US" dirty="0"/>
              <a:t>select *,</a:t>
            </a:r>
          </a:p>
          <a:p>
            <a:pPr marL="0" indent="0">
              <a:buNone/>
            </a:pPr>
            <a:r>
              <a:rPr lang="en-US" dirty="0"/>
              <a:t>       case</a:t>
            </a:r>
          </a:p>
          <a:p>
            <a:pPr marL="0" indent="0">
              <a:buNone/>
            </a:pPr>
            <a:r>
              <a:rPr lang="en-US" dirty="0"/>
              <a:t>           when </a:t>
            </a:r>
            <a:r>
              <a:rPr lang="en-US" dirty="0" err="1"/>
              <a:t>total_runs</a:t>
            </a:r>
            <a:r>
              <a:rPr lang="en-US" dirty="0"/>
              <a:t> &gt;= 4 then 'boundary'</a:t>
            </a:r>
          </a:p>
          <a:p>
            <a:pPr marL="0" indent="0">
              <a:buNone/>
            </a:pPr>
            <a:r>
              <a:rPr lang="en-US" dirty="0"/>
              <a:t>           when </a:t>
            </a:r>
            <a:r>
              <a:rPr lang="en-US" dirty="0" err="1"/>
              <a:t>total_runs</a:t>
            </a:r>
            <a:r>
              <a:rPr lang="en-US" dirty="0"/>
              <a:t> = 0 then 'dot'</a:t>
            </a:r>
          </a:p>
          <a:p>
            <a:pPr marL="0" indent="0">
              <a:buNone/>
            </a:pPr>
            <a:r>
              <a:rPr lang="en-US" dirty="0"/>
              <a:t>           else 'other'</a:t>
            </a:r>
          </a:p>
          <a:p>
            <a:pPr marL="0" indent="0">
              <a:buNone/>
            </a:pPr>
            <a:r>
              <a:rPr lang="en-US" dirty="0"/>
              <a:t>       end as </a:t>
            </a:r>
            <a:r>
              <a:rPr lang="en-US" dirty="0" err="1"/>
              <a:t>ball_result</a:t>
            </a:r>
            <a:endParaRPr lang="en-US" dirty="0"/>
          </a:p>
          <a:p>
            <a:pPr marL="0" indent="0">
              <a:buNone/>
            </a:pPr>
            <a:r>
              <a:rPr lang="en-US" dirty="0"/>
              <a:t>from </a:t>
            </a:r>
            <a:r>
              <a:rPr lang="en-US" dirty="0" err="1"/>
              <a:t>deliveries_in_matches</a:t>
            </a:r>
            <a:r>
              <a:rPr lang="en-US" dirty="0"/>
              <a:t>;</a:t>
            </a:r>
          </a:p>
          <a:p>
            <a:pPr marL="0" indent="0">
              <a:buNone/>
            </a:pPr>
            <a:endParaRPr lang="en-US" dirty="0"/>
          </a:p>
          <a:p>
            <a:pPr marL="0" indent="0">
              <a:buNone/>
            </a:pPr>
            <a:r>
              <a:rPr lang="en-US" b="1" u="sng" dirty="0"/>
              <a:t>Question 2 Output (Limit 5):</a:t>
            </a:r>
          </a:p>
          <a:p>
            <a:pPr marL="0" indent="0">
              <a:buNone/>
            </a:pPr>
            <a:endParaRPr lang="en-US" b="1" u="sng" dirty="0"/>
          </a:p>
        </p:txBody>
      </p:sp>
      <p:graphicFrame>
        <p:nvGraphicFramePr>
          <p:cNvPr id="4" name="Object 3">
            <a:extLst>
              <a:ext uri="{FF2B5EF4-FFF2-40B4-BE49-F238E27FC236}">
                <a16:creationId xmlns:a16="http://schemas.microsoft.com/office/drawing/2014/main" id="{F9E11D5B-E5A2-AD6E-CB55-EDBC4501666B}"/>
              </a:ext>
            </a:extLst>
          </p:cNvPr>
          <p:cNvGraphicFramePr>
            <a:graphicFrameLocks noChangeAspect="1"/>
          </p:cNvGraphicFramePr>
          <p:nvPr>
            <p:extLst>
              <p:ext uri="{D42A27DB-BD31-4B8C-83A1-F6EECF244321}">
                <p14:modId xmlns:p14="http://schemas.microsoft.com/office/powerpoint/2010/main" val="3026542082"/>
              </p:ext>
            </p:extLst>
          </p:nvPr>
        </p:nvGraphicFramePr>
        <p:xfrm>
          <a:off x="606425" y="5285571"/>
          <a:ext cx="10979150" cy="927100"/>
        </p:xfrm>
        <a:graphic>
          <a:graphicData uri="http://schemas.openxmlformats.org/presentationml/2006/ole">
            <mc:AlternateContent xmlns:mc="http://schemas.openxmlformats.org/markup-compatibility/2006">
              <mc:Choice xmlns:v="urn:schemas-microsoft-com:vml" Requires="v">
                <p:oleObj name="Worksheet" r:id="rId2" imgW="10979113" imgH="927012" progId="Excel.Sheet.12">
                  <p:embed/>
                </p:oleObj>
              </mc:Choice>
              <mc:Fallback>
                <p:oleObj name="Worksheet" r:id="rId2" imgW="10979113" imgH="927012" progId="Excel.Sheet.12">
                  <p:embed/>
                  <p:pic>
                    <p:nvPicPr>
                      <p:cNvPr id="0" name=""/>
                      <p:cNvPicPr/>
                      <p:nvPr/>
                    </p:nvPicPr>
                    <p:blipFill>
                      <a:blip r:embed="rId3"/>
                      <a:stretch>
                        <a:fillRect/>
                      </a:stretch>
                    </p:blipFill>
                    <p:spPr>
                      <a:xfrm>
                        <a:off x="606425" y="5285571"/>
                        <a:ext cx="10979150" cy="927100"/>
                      </a:xfrm>
                      <a:prstGeom prst="rect">
                        <a:avLst/>
                      </a:prstGeom>
                    </p:spPr>
                  </p:pic>
                </p:oleObj>
              </mc:Fallback>
            </mc:AlternateContent>
          </a:graphicData>
        </a:graphic>
      </p:graphicFrame>
    </p:spTree>
    <p:extLst>
      <p:ext uri="{BB962C8B-B14F-4D97-AF65-F5344CB8AC3E}">
        <p14:creationId xmlns:p14="http://schemas.microsoft.com/office/powerpoint/2010/main" val="33150242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3693319"/>
          </a:xfrm>
          <a:prstGeom prst="rect">
            <a:avLst/>
          </a:prstGeom>
          <a:noFill/>
        </p:spPr>
        <p:txBody>
          <a:bodyPr wrap="square" rtlCol="0">
            <a:spAutoFit/>
          </a:bodyPr>
          <a:lstStyle/>
          <a:p>
            <a:pPr marL="0" indent="0">
              <a:buNone/>
            </a:pPr>
            <a:r>
              <a:rPr lang="en-US" b="1" u="sng" dirty="0"/>
              <a:t>Question 3:</a:t>
            </a:r>
          </a:p>
          <a:p>
            <a:pPr marL="0" indent="0">
              <a:buNone/>
            </a:pPr>
            <a:r>
              <a:rPr lang="en-US" b="0" i="0" dirty="0">
                <a:solidFill>
                  <a:srgbClr val="484848"/>
                </a:solidFill>
                <a:effectLst/>
                <a:highlight>
                  <a:srgbClr val="FFFFFF"/>
                </a:highlight>
              </a:rPr>
              <a:t>Write a query to fetch the total number of boundaries and dot balls from the deliveries_v02 table.</a:t>
            </a:r>
          </a:p>
          <a:p>
            <a:pPr marL="0" indent="0">
              <a:buNone/>
            </a:pPr>
            <a:endParaRPr lang="en-US" b="0" i="0" dirty="0">
              <a:solidFill>
                <a:srgbClr val="484848"/>
              </a:solidFill>
              <a:effectLst/>
              <a:highlight>
                <a:srgbClr val="FFFFFF"/>
              </a:highlight>
            </a:endParaRPr>
          </a:p>
          <a:p>
            <a:pPr marL="0" indent="0">
              <a:buNone/>
            </a:pPr>
            <a:r>
              <a:rPr lang="en-US" b="1" u="sng" dirty="0"/>
              <a:t>Question 3 Solution:</a:t>
            </a:r>
          </a:p>
          <a:p>
            <a:pPr marL="0" indent="0">
              <a:buNone/>
            </a:pPr>
            <a:r>
              <a:rPr lang="en-US" dirty="0"/>
              <a:t>select</a:t>
            </a:r>
          </a:p>
          <a:p>
            <a:pPr marL="0" indent="0">
              <a:buNone/>
            </a:pPr>
            <a:r>
              <a:rPr lang="en-US" dirty="0"/>
              <a:t>    count(case when </a:t>
            </a:r>
            <a:r>
              <a:rPr lang="en-US" dirty="0" err="1"/>
              <a:t>ball_result</a:t>
            </a:r>
            <a:r>
              <a:rPr lang="en-US" dirty="0"/>
              <a:t> = 'boundary' then 1 end) as </a:t>
            </a:r>
            <a:r>
              <a:rPr lang="en-US" dirty="0" err="1"/>
              <a:t>total_boundaries</a:t>
            </a:r>
            <a:r>
              <a:rPr lang="en-US" dirty="0"/>
              <a:t>,</a:t>
            </a:r>
          </a:p>
          <a:p>
            <a:pPr marL="0" indent="0">
              <a:buNone/>
            </a:pPr>
            <a:r>
              <a:rPr lang="en-US" dirty="0"/>
              <a:t>    count(case when </a:t>
            </a:r>
            <a:r>
              <a:rPr lang="en-US" dirty="0" err="1"/>
              <a:t>ball_result</a:t>
            </a:r>
            <a:r>
              <a:rPr lang="en-US" dirty="0"/>
              <a:t> = 'dot' then 1 end) as </a:t>
            </a:r>
            <a:r>
              <a:rPr lang="en-US" dirty="0" err="1"/>
              <a:t>total_dot_balls</a:t>
            </a:r>
            <a:endParaRPr lang="en-US" dirty="0"/>
          </a:p>
          <a:p>
            <a:pPr marL="0" indent="0">
              <a:buNone/>
            </a:pPr>
            <a:r>
              <a:rPr lang="en-US" dirty="0"/>
              <a:t>from deliveries_v02;</a:t>
            </a:r>
          </a:p>
          <a:p>
            <a:pPr marL="0" indent="0">
              <a:buNone/>
            </a:pPr>
            <a:endParaRPr lang="en-US" dirty="0"/>
          </a:p>
          <a:p>
            <a:pPr marL="0" indent="0">
              <a:buNone/>
            </a:pPr>
            <a:r>
              <a:rPr lang="en-US" b="1" u="sng" dirty="0"/>
              <a:t>Question 3 Output:</a:t>
            </a:r>
          </a:p>
          <a:p>
            <a:pPr marL="0" indent="0">
              <a:buNone/>
            </a:pPr>
            <a:endParaRPr lang="en-US" b="1" u="sng" dirty="0"/>
          </a:p>
          <a:p>
            <a:pPr marL="0" indent="0">
              <a:buNone/>
            </a:pPr>
            <a:endParaRPr lang="en-US" b="1" u="sng" dirty="0"/>
          </a:p>
        </p:txBody>
      </p:sp>
      <p:graphicFrame>
        <p:nvGraphicFramePr>
          <p:cNvPr id="2" name="Object 1">
            <a:extLst>
              <a:ext uri="{FF2B5EF4-FFF2-40B4-BE49-F238E27FC236}">
                <a16:creationId xmlns:a16="http://schemas.microsoft.com/office/drawing/2014/main" id="{5E5C3F10-6548-DFB6-047C-3749EA78D49B}"/>
              </a:ext>
            </a:extLst>
          </p:cNvPr>
          <p:cNvGraphicFramePr>
            <a:graphicFrameLocks noChangeAspect="1"/>
          </p:cNvGraphicFramePr>
          <p:nvPr>
            <p:extLst>
              <p:ext uri="{D42A27DB-BD31-4B8C-83A1-F6EECF244321}">
                <p14:modId xmlns:p14="http://schemas.microsoft.com/office/powerpoint/2010/main" val="3059659712"/>
              </p:ext>
            </p:extLst>
          </p:nvPr>
        </p:nvGraphicFramePr>
        <p:xfrm>
          <a:off x="833120" y="3965712"/>
          <a:ext cx="3019950" cy="1063487"/>
        </p:xfrm>
        <a:graphic>
          <a:graphicData uri="http://schemas.openxmlformats.org/presentationml/2006/ole">
            <mc:AlternateContent xmlns:mc="http://schemas.openxmlformats.org/markup-compatibility/2006">
              <mc:Choice xmlns:v="urn:schemas-microsoft-com:vml" Requires="v">
                <p:oleObj name="Worksheet" r:id="rId2" imgW="2076586" imgH="374825" progId="Excel.Sheet.12">
                  <p:embed/>
                </p:oleObj>
              </mc:Choice>
              <mc:Fallback>
                <p:oleObj name="Worksheet" r:id="rId2" imgW="2076586" imgH="374825" progId="Excel.Sheet.12">
                  <p:embed/>
                  <p:pic>
                    <p:nvPicPr>
                      <p:cNvPr id="0" name=""/>
                      <p:cNvPicPr/>
                      <p:nvPr/>
                    </p:nvPicPr>
                    <p:blipFill>
                      <a:blip r:embed="rId3"/>
                      <a:stretch>
                        <a:fillRect/>
                      </a:stretch>
                    </p:blipFill>
                    <p:spPr>
                      <a:xfrm>
                        <a:off x="833120" y="3965712"/>
                        <a:ext cx="3019950" cy="1063487"/>
                      </a:xfrm>
                      <a:prstGeom prst="rect">
                        <a:avLst/>
                      </a:prstGeom>
                    </p:spPr>
                  </p:pic>
                </p:oleObj>
              </mc:Fallback>
            </mc:AlternateContent>
          </a:graphicData>
        </a:graphic>
      </p:graphicFrame>
    </p:spTree>
    <p:extLst>
      <p:ext uri="{BB962C8B-B14F-4D97-AF65-F5344CB8AC3E}">
        <p14:creationId xmlns:p14="http://schemas.microsoft.com/office/powerpoint/2010/main" val="38240041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4524315"/>
          </a:xfrm>
          <a:prstGeom prst="rect">
            <a:avLst/>
          </a:prstGeom>
          <a:noFill/>
        </p:spPr>
        <p:txBody>
          <a:bodyPr wrap="square" rtlCol="0">
            <a:spAutoFit/>
          </a:bodyPr>
          <a:lstStyle/>
          <a:p>
            <a:pPr marL="0" indent="0">
              <a:buNone/>
            </a:pPr>
            <a:r>
              <a:rPr lang="en-US" b="1" u="sng" dirty="0"/>
              <a:t>Question 4:</a:t>
            </a:r>
          </a:p>
          <a:p>
            <a:pPr marL="0" indent="0">
              <a:buNone/>
            </a:pPr>
            <a:r>
              <a:rPr lang="en-US" b="0" i="0" dirty="0">
                <a:solidFill>
                  <a:srgbClr val="484848"/>
                </a:solidFill>
                <a:effectLst/>
                <a:highlight>
                  <a:srgbClr val="FFFFFF"/>
                </a:highlight>
              </a:rPr>
              <a:t>Write a query to fetch the total number of boundaries scored by each team </a:t>
            </a:r>
          </a:p>
          <a:p>
            <a:pPr marL="0" indent="0">
              <a:buNone/>
            </a:pPr>
            <a:r>
              <a:rPr lang="en-US" b="0" i="0" dirty="0">
                <a:solidFill>
                  <a:srgbClr val="484848"/>
                </a:solidFill>
                <a:effectLst/>
                <a:highlight>
                  <a:srgbClr val="FFFFFF"/>
                </a:highlight>
              </a:rPr>
              <a:t>from the deliveries_v02 table and order it in descending order of the number of boundaries scored.</a:t>
            </a:r>
          </a:p>
          <a:p>
            <a:pPr marL="0" indent="0">
              <a:buNone/>
            </a:pPr>
            <a:endParaRPr lang="en-US" b="0" i="0" dirty="0">
              <a:solidFill>
                <a:srgbClr val="484848"/>
              </a:solidFill>
              <a:effectLst/>
              <a:highlight>
                <a:srgbClr val="FFFFFF"/>
              </a:highlight>
            </a:endParaRPr>
          </a:p>
          <a:p>
            <a:pPr marL="0" indent="0">
              <a:buNone/>
            </a:pPr>
            <a:r>
              <a:rPr lang="en-US" b="1" u="sng" dirty="0"/>
              <a:t>Question 4 Solution:</a:t>
            </a:r>
          </a:p>
          <a:p>
            <a:pPr marL="0" indent="0">
              <a:buNone/>
            </a:pPr>
            <a:r>
              <a:rPr lang="en-US" dirty="0"/>
              <a:t>select </a:t>
            </a:r>
            <a:r>
              <a:rPr lang="en-US" dirty="0" err="1"/>
              <a:t>batting_team</a:t>
            </a:r>
            <a:r>
              <a:rPr lang="en-US" dirty="0"/>
              <a:t>,</a:t>
            </a:r>
          </a:p>
          <a:p>
            <a:pPr marL="0" indent="0">
              <a:buNone/>
            </a:pPr>
            <a:r>
              <a:rPr lang="en-US" dirty="0"/>
              <a:t>       count(case when </a:t>
            </a:r>
            <a:r>
              <a:rPr lang="en-US" dirty="0" err="1"/>
              <a:t>ball_result</a:t>
            </a:r>
            <a:r>
              <a:rPr lang="en-US" dirty="0"/>
              <a:t> = 'boundary' then 1 end) as </a:t>
            </a:r>
            <a:r>
              <a:rPr lang="en-US" dirty="0" err="1"/>
              <a:t>total_boundaries</a:t>
            </a:r>
            <a:endParaRPr lang="en-US" dirty="0"/>
          </a:p>
          <a:p>
            <a:pPr marL="0" indent="0">
              <a:buNone/>
            </a:pPr>
            <a:r>
              <a:rPr lang="en-US" dirty="0"/>
              <a:t>from deliveries_v02</a:t>
            </a:r>
          </a:p>
          <a:p>
            <a:pPr marL="0" indent="0">
              <a:buNone/>
            </a:pPr>
            <a:r>
              <a:rPr lang="en-US" dirty="0"/>
              <a:t>group by </a:t>
            </a:r>
            <a:r>
              <a:rPr lang="en-US" dirty="0" err="1"/>
              <a:t>batting_team</a:t>
            </a:r>
            <a:endParaRPr lang="en-US" dirty="0"/>
          </a:p>
          <a:p>
            <a:pPr marL="0" indent="0">
              <a:buNone/>
            </a:pPr>
            <a:r>
              <a:rPr lang="en-US" dirty="0"/>
              <a:t>order by </a:t>
            </a:r>
            <a:r>
              <a:rPr lang="en-US" dirty="0" err="1"/>
              <a:t>total_boundaries</a:t>
            </a:r>
            <a:r>
              <a:rPr lang="en-US" dirty="0"/>
              <a:t> desc;</a:t>
            </a:r>
          </a:p>
          <a:p>
            <a:pPr marL="0" indent="0">
              <a:buNone/>
            </a:pPr>
            <a:endParaRPr lang="en-US" dirty="0"/>
          </a:p>
          <a:p>
            <a:pPr marL="0" indent="0">
              <a:buNone/>
            </a:pPr>
            <a:r>
              <a:rPr lang="en-US" b="1" u="sng" dirty="0"/>
              <a:t>Question 4 Output (limit 5):</a:t>
            </a:r>
          </a:p>
          <a:p>
            <a:pPr marL="0" indent="0">
              <a:buNone/>
            </a:pPr>
            <a:endParaRPr lang="en-US" b="1" u="sng" dirty="0"/>
          </a:p>
          <a:p>
            <a:pPr marL="0" indent="0">
              <a:buNone/>
            </a:pPr>
            <a:endParaRPr lang="en-US" b="1" u="sng" dirty="0"/>
          </a:p>
          <a:p>
            <a:pPr marL="0" indent="0">
              <a:buNone/>
            </a:pPr>
            <a:endParaRPr lang="en-US" b="1" u="sng" dirty="0"/>
          </a:p>
        </p:txBody>
      </p:sp>
      <p:graphicFrame>
        <p:nvGraphicFramePr>
          <p:cNvPr id="4" name="Object 3">
            <a:extLst>
              <a:ext uri="{FF2B5EF4-FFF2-40B4-BE49-F238E27FC236}">
                <a16:creationId xmlns:a16="http://schemas.microsoft.com/office/drawing/2014/main" id="{7AEEEB91-CBE0-98F2-2469-0E661C3CCD52}"/>
              </a:ext>
            </a:extLst>
          </p:cNvPr>
          <p:cNvGraphicFramePr>
            <a:graphicFrameLocks noChangeAspect="1"/>
          </p:cNvGraphicFramePr>
          <p:nvPr>
            <p:extLst>
              <p:ext uri="{D42A27DB-BD31-4B8C-83A1-F6EECF244321}">
                <p14:modId xmlns:p14="http://schemas.microsoft.com/office/powerpoint/2010/main" val="4156657499"/>
              </p:ext>
            </p:extLst>
          </p:nvPr>
        </p:nvGraphicFramePr>
        <p:xfrm>
          <a:off x="833120" y="4491866"/>
          <a:ext cx="3231984" cy="1665093"/>
        </p:xfrm>
        <a:graphic>
          <a:graphicData uri="http://schemas.openxmlformats.org/presentationml/2006/ole">
            <mc:AlternateContent xmlns:mc="http://schemas.openxmlformats.org/markup-compatibility/2006">
              <mc:Choice xmlns:v="urn:schemas-microsoft-com:vml" Requires="v">
                <p:oleObj name="Worksheet" r:id="rId2" imgW="2819548" imgH="1111075" progId="Excel.Sheet.12">
                  <p:embed/>
                </p:oleObj>
              </mc:Choice>
              <mc:Fallback>
                <p:oleObj name="Worksheet" r:id="rId2" imgW="2819548" imgH="1111075" progId="Excel.Sheet.12">
                  <p:embed/>
                  <p:pic>
                    <p:nvPicPr>
                      <p:cNvPr id="0" name=""/>
                      <p:cNvPicPr/>
                      <p:nvPr/>
                    </p:nvPicPr>
                    <p:blipFill>
                      <a:blip r:embed="rId3"/>
                      <a:stretch>
                        <a:fillRect/>
                      </a:stretch>
                    </p:blipFill>
                    <p:spPr>
                      <a:xfrm>
                        <a:off x="833120" y="4491866"/>
                        <a:ext cx="3231984" cy="1665093"/>
                      </a:xfrm>
                      <a:prstGeom prst="rect">
                        <a:avLst/>
                      </a:prstGeom>
                    </p:spPr>
                  </p:pic>
                </p:oleObj>
              </mc:Fallback>
            </mc:AlternateContent>
          </a:graphicData>
        </a:graphic>
      </p:graphicFrame>
    </p:spTree>
    <p:extLst>
      <p:ext uri="{BB962C8B-B14F-4D97-AF65-F5344CB8AC3E}">
        <p14:creationId xmlns:p14="http://schemas.microsoft.com/office/powerpoint/2010/main" val="1560782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4247317"/>
          </a:xfrm>
          <a:prstGeom prst="rect">
            <a:avLst/>
          </a:prstGeom>
          <a:noFill/>
        </p:spPr>
        <p:txBody>
          <a:bodyPr wrap="square" rtlCol="0">
            <a:spAutoFit/>
          </a:bodyPr>
          <a:lstStyle/>
          <a:p>
            <a:pPr marL="0" indent="0">
              <a:buNone/>
            </a:pPr>
            <a:r>
              <a:rPr lang="en-US" b="1" u="sng" dirty="0"/>
              <a:t>Question 5:</a:t>
            </a:r>
          </a:p>
          <a:p>
            <a:pPr marL="0" indent="0">
              <a:buNone/>
            </a:pPr>
            <a:r>
              <a:rPr lang="en-US" b="0" i="0" dirty="0">
                <a:solidFill>
                  <a:srgbClr val="484848"/>
                </a:solidFill>
                <a:effectLst/>
                <a:highlight>
                  <a:srgbClr val="FFFFFF"/>
                </a:highlight>
              </a:rPr>
              <a:t>Write a query to fetch the total number of dot balls bowled by each team and order it in descending order of the total number of dot balls bowled.</a:t>
            </a:r>
          </a:p>
          <a:p>
            <a:pPr marL="0" indent="0">
              <a:buNone/>
            </a:pPr>
            <a:endParaRPr lang="en-US" b="0" i="0" dirty="0">
              <a:solidFill>
                <a:srgbClr val="484848"/>
              </a:solidFill>
              <a:effectLst/>
              <a:highlight>
                <a:srgbClr val="FFFFFF"/>
              </a:highlight>
            </a:endParaRPr>
          </a:p>
          <a:p>
            <a:pPr marL="0" indent="0">
              <a:buNone/>
            </a:pPr>
            <a:r>
              <a:rPr lang="en-US" b="1" u="sng" dirty="0"/>
              <a:t>Question 5 Solution:</a:t>
            </a:r>
          </a:p>
          <a:p>
            <a:pPr marL="0" indent="0">
              <a:buNone/>
            </a:pPr>
            <a:r>
              <a:rPr lang="en-US" dirty="0"/>
              <a:t>select </a:t>
            </a:r>
            <a:r>
              <a:rPr lang="en-US" dirty="0" err="1"/>
              <a:t>bowling_team</a:t>
            </a:r>
            <a:r>
              <a:rPr lang="en-US" dirty="0"/>
              <a:t>,</a:t>
            </a:r>
          </a:p>
          <a:p>
            <a:pPr marL="0" indent="0">
              <a:buNone/>
            </a:pPr>
            <a:r>
              <a:rPr lang="en-US" dirty="0"/>
              <a:t>       count(case when </a:t>
            </a:r>
            <a:r>
              <a:rPr lang="en-US" dirty="0" err="1"/>
              <a:t>ball_result</a:t>
            </a:r>
            <a:r>
              <a:rPr lang="en-US" dirty="0"/>
              <a:t> = 'dot' then 1 end) as </a:t>
            </a:r>
            <a:r>
              <a:rPr lang="en-US" dirty="0" err="1"/>
              <a:t>total_dot_balls</a:t>
            </a:r>
            <a:endParaRPr lang="en-US" dirty="0"/>
          </a:p>
          <a:p>
            <a:pPr marL="0" indent="0">
              <a:buNone/>
            </a:pPr>
            <a:r>
              <a:rPr lang="en-US" dirty="0"/>
              <a:t>from deliveries_v02</a:t>
            </a:r>
          </a:p>
          <a:p>
            <a:pPr marL="0" indent="0">
              <a:buNone/>
            </a:pPr>
            <a:r>
              <a:rPr lang="en-US" dirty="0"/>
              <a:t>group by </a:t>
            </a:r>
            <a:r>
              <a:rPr lang="en-US" dirty="0" err="1"/>
              <a:t>bowling_team</a:t>
            </a:r>
            <a:endParaRPr lang="en-US" dirty="0"/>
          </a:p>
          <a:p>
            <a:pPr marL="0" indent="0">
              <a:buNone/>
            </a:pPr>
            <a:r>
              <a:rPr lang="en-US" dirty="0"/>
              <a:t>order by </a:t>
            </a:r>
            <a:r>
              <a:rPr lang="en-US" dirty="0" err="1"/>
              <a:t>total_dot_balls</a:t>
            </a:r>
            <a:r>
              <a:rPr lang="en-US" dirty="0"/>
              <a:t> desc;</a:t>
            </a:r>
          </a:p>
          <a:p>
            <a:pPr marL="0" indent="0">
              <a:buNone/>
            </a:pPr>
            <a:endParaRPr lang="en-US" dirty="0"/>
          </a:p>
          <a:p>
            <a:pPr marL="0" indent="0">
              <a:buNone/>
            </a:pPr>
            <a:r>
              <a:rPr lang="en-US" b="1" u="sng" dirty="0"/>
              <a:t>Question 5 Output (limit 5):</a:t>
            </a:r>
          </a:p>
          <a:p>
            <a:pPr marL="0" indent="0">
              <a:buNone/>
            </a:pPr>
            <a:endParaRPr lang="en-US" b="1" u="sng" dirty="0"/>
          </a:p>
          <a:p>
            <a:pPr marL="0" indent="0">
              <a:buNone/>
            </a:pPr>
            <a:endParaRPr lang="en-US" b="1" u="sng" dirty="0"/>
          </a:p>
          <a:p>
            <a:pPr marL="0" indent="0">
              <a:buNone/>
            </a:pPr>
            <a:endParaRPr lang="en-US" b="1" u="sng" dirty="0"/>
          </a:p>
        </p:txBody>
      </p:sp>
      <p:graphicFrame>
        <p:nvGraphicFramePr>
          <p:cNvPr id="2" name="Object 1">
            <a:extLst>
              <a:ext uri="{FF2B5EF4-FFF2-40B4-BE49-F238E27FC236}">
                <a16:creationId xmlns:a16="http://schemas.microsoft.com/office/drawing/2014/main" id="{376AC26E-4BDD-048C-925A-4924F99E99F5}"/>
              </a:ext>
            </a:extLst>
          </p:cNvPr>
          <p:cNvGraphicFramePr>
            <a:graphicFrameLocks noChangeAspect="1"/>
          </p:cNvGraphicFramePr>
          <p:nvPr>
            <p:extLst>
              <p:ext uri="{D42A27DB-BD31-4B8C-83A1-F6EECF244321}">
                <p14:modId xmlns:p14="http://schemas.microsoft.com/office/powerpoint/2010/main" val="205908273"/>
              </p:ext>
            </p:extLst>
          </p:nvPr>
        </p:nvGraphicFramePr>
        <p:xfrm>
          <a:off x="944879" y="4184306"/>
          <a:ext cx="3686755" cy="1739416"/>
        </p:xfrm>
        <a:graphic>
          <a:graphicData uri="http://schemas.openxmlformats.org/presentationml/2006/ole">
            <mc:AlternateContent xmlns:mc="http://schemas.openxmlformats.org/markup-compatibility/2006">
              <mc:Choice xmlns:v="urn:schemas-microsoft-com:vml" Requires="v">
                <p:oleObj name="Worksheet" r:id="rId2" imgW="2762336" imgH="1111075" progId="Excel.Sheet.12">
                  <p:embed/>
                </p:oleObj>
              </mc:Choice>
              <mc:Fallback>
                <p:oleObj name="Worksheet" r:id="rId2" imgW="2762336" imgH="1111075" progId="Excel.Sheet.12">
                  <p:embed/>
                  <p:pic>
                    <p:nvPicPr>
                      <p:cNvPr id="0" name=""/>
                      <p:cNvPicPr/>
                      <p:nvPr/>
                    </p:nvPicPr>
                    <p:blipFill>
                      <a:blip r:embed="rId3"/>
                      <a:stretch>
                        <a:fillRect/>
                      </a:stretch>
                    </p:blipFill>
                    <p:spPr>
                      <a:xfrm>
                        <a:off x="944879" y="4184306"/>
                        <a:ext cx="3686755" cy="1739416"/>
                      </a:xfrm>
                      <a:prstGeom prst="rect">
                        <a:avLst/>
                      </a:prstGeom>
                    </p:spPr>
                  </p:pic>
                </p:oleObj>
              </mc:Fallback>
            </mc:AlternateContent>
          </a:graphicData>
        </a:graphic>
      </p:graphicFrame>
    </p:spTree>
    <p:extLst>
      <p:ext uri="{BB962C8B-B14F-4D97-AF65-F5344CB8AC3E}">
        <p14:creationId xmlns:p14="http://schemas.microsoft.com/office/powerpoint/2010/main" val="3259915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3970318"/>
          </a:xfrm>
          <a:prstGeom prst="rect">
            <a:avLst/>
          </a:prstGeom>
          <a:noFill/>
        </p:spPr>
        <p:txBody>
          <a:bodyPr wrap="square" rtlCol="0">
            <a:spAutoFit/>
          </a:bodyPr>
          <a:lstStyle/>
          <a:p>
            <a:pPr marL="0" indent="0">
              <a:buNone/>
            </a:pPr>
            <a:r>
              <a:rPr lang="en-US" b="1" u="sng" dirty="0"/>
              <a:t>Question 6:</a:t>
            </a:r>
          </a:p>
          <a:p>
            <a:pPr marL="0" indent="0">
              <a:buNone/>
            </a:pPr>
            <a:r>
              <a:rPr lang="en-US" b="0" i="0" dirty="0">
                <a:solidFill>
                  <a:srgbClr val="484848"/>
                </a:solidFill>
                <a:effectLst/>
                <a:highlight>
                  <a:srgbClr val="FFFFFF"/>
                </a:highlight>
              </a:rPr>
              <a:t>Write a query to fetch the total number of dismissals by dismissal kinds where dismissal kind is not NA.</a:t>
            </a:r>
          </a:p>
          <a:p>
            <a:pPr marL="0" indent="0">
              <a:buNone/>
            </a:pPr>
            <a:endParaRPr lang="en-US" b="0" i="0" dirty="0">
              <a:solidFill>
                <a:srgbClr val="484848"/>
              </a:solidFill>
              <a:effectLst/>
              <a:highlight>
                <a:srgbClr val="FFFFFF"/>
              </a:highlight>
            </a:endParaRPr>
          </a:p>
          <a:p>
            <a:pPr marL="0" indent="0">
              <a:buNone/>
            </a:pPr>
            <a:r>
              <a:rPr lang="en-US" b="1" u="sng" dirty="0"/>
              <a:t>Question 6 Solution:</a:t>
            </a:r>
          </a:p>
          <a:p>
            <a:pPr marL="0" indent="0">
              <a:buNone/>
            </a:pPr>
            <a:r>
              <a:rPr lang="en-US" dirty="0"/>
              <a:t>select </a:t>
            </a:r>
            <a:r>
              <a:rPr lang="en-US" dirty="0" err="1"/>
              <a:t>dismissal_kind</a:t>
            </a:r>
            <a:r>
              <a:rPr lang="en-US" dirty="0"/>
              <a:t>,</a:t>
            </a:r>
          </a:p>
          <a:p>
            <a:pPr marL="0" indent="0">
              <a:buNone/>
            </a:pPr>
            <a:r>
              <a:rPr lang="en-US" dirty="0"/>
              <a:t>       count(*) as </a:t>
            </a:r>
            <a:r>
              <a:rPr lang="en-US" dirty="0" err="1"/>
              <a:t>total_dismissals</a:t>
            </a:r>
            <a:endParaRPr lang="en-US" dirty="0"/>
          </a:p>
          <a:p>
            <a:pPr marL="0" indent="0">
              <a:buNone/>
            </a:pPr>
            <a:r>
              <a:rPr lang="en-US" dirty="0"/>
              <a:t>from </a:t>
            </a:r>
            <a:r>
              <a:rPr lang="en-US" dirty="0" err="1"/>
              <a:t>deliveries_in_matches</a:t>
            </a:r>
            <a:endParaRPr lang="en-US" dirty="0"/>
          </a:p>
          <a:p>
            <a:pPr marL="0" indent="0">
              <a:buNone/>
            </a:pPr>
            <a:r>
              <a:rPr lang="en-US" dirty="0"/>
              <a:t>where </a:t>
            </a:r>
            <a:r>
              <a:rPr lang="en-US" dirty="0" err="1"/>
              <a:t>dismissal_kind</a:t>
            </a:r>
            <a:r>
              <a:rPr lang="en-US" dirty="0"/>
              <a:t> is not NULL and </a:t>
            </a:r>
            <a:r>
              <a:rPr lang="en-US" dirty="0" err="1"/>
              <a:t>dismissal_kind</a:t>
            </a:r>
            <a:r>
              <a:rPr lang="en-US" dirty="0"/>
              <a:t> != 'NA'</a:t>
            </a:r>
          </a:p>
          <a:p>
            <a:pPr marL="0" indent="0">
              <a:buNone/>
            </a:pPr>
            <a:r>
              <a:rPr lang="en-US" dirty="0"/>
              <a:t>group by </a:t>
            </a:r>
            <a:r>
              <a:rPr lang="en-US" dirty="0" err="1"/>
              <a:t>dismissal_kind</a:t>
            </a:r>
            <a:r>
              <a:rPr lang="en-US" dirty="0"/>
              <a:t>;</a:t>
            </a:r>
          </a:p>
          <a:p>
            <a:pPr marL="0" indent="0">
              <a:buNone/>
            </a:pPr>
            <a:endParaRPr lang="en-US" dirty="0"/>
          </a:p>
          <a:p>
            <a:pPr marL="0" indent="0">
              <a:buNone/>
            </a:pPr>
            <a:r>
              <a:rPr lang="en-US" b="1" u="sng" dirty="0"/>
              <a:t>Question 6 Output (limit 5):</a:t>
            </a:r>
          </a:p>
          <a:p>
            <a:pPr marL="0" indent="0">
              <a:buNone/>
            </a:pPr>
            <a:endParaRPr lang="en-US" b="1" u="sng" dirty="0"/>
          </a:p>
          <a:p>
            <a:pPr marL="0" indent="0">
              <a:buNone/>
            </a:pPr>
            <a:endParaRPr lang="en-US" b="1" u="sng" dirty="0"/>
          </a:p>
        </p:txBody>
      </p:sp>
      <p:graphicFrame>
        <p:nvGraphicFramePr>
          <p:cNvPr id="4" name="Object 3">
            <a:extLst>
              <a:ext uri="{FF2B5EF4-FFF2-40B4-BE49-F238E27FC236}">
                <a16:creationId xmlns:a16="http://schemas.microsoft.com/office/drawing/2014/main" id="{6332CC3F-073A-6F63-B7D0-588A7B5055FF}"/>
              </a:ext>
            </a:extLst>
          </p:cNvPr>
          <p:cNvGraphicFramePr>
            <a:graphicFrameLocks noChangeAspect="1"/>
          </p:cNvGraphicFramePr>
          <p:nvPr>
            <p:extLst>
              <p:ext uri="{D42A27DB-BD31-4B8C-83A1-F6EECF244321}">
                <p14:modId xmlns:p14="http://schemas.microsoft.com/office/powerpoint/2010/main" val="2378657941"/>
              </p:ext>
            </p:extLst>
          </p:nvPr>
        </p:nvGraphicFramePr>
        <p:xfrm>
          <a:off x="833120" y="4223510"/>
          <a:ext cx="2824480" cy="1441794"/>
        </p:xfrm>
        <a:graphic>
          <a:graphicData uri="http://schemas.openxmlformats.org/presentationml/2006/ole">
            <mc:AlternateContent xmlns:mc="http://schemas.openxmlformats.org/markup-compatibility/2006">
              <mc:Choice xmlns:v="urn:schemas-microsoft-com:vml" Requires="v">
                <p:oleObj name="Worksheet" r:id="rId2" imgW="2247826" imgH="1111075" progId="Excel.Sheet.12">
                  <p:embed/>
                </p:oleObj>
              </mc:Choice>
              <mc:Fallback>
                <p:oleObj name="Worksheet" r:id="rId2" imgW="2247826" imgH="1111075" progId="Excel.Sheet.12">
                  <p:embed/>
                  <p:pic>
                    <p:nvPicPr>
                      <p:cNvPr id="0" name=""/>
                      <p:cNvPicPr/>
                      <p:nvPr/>
                    </p:nvPicPr>
                    <p:blipFill>
                      <a:blip r:embed="rId3"/>
                      <a:stretch>
                        <a:fillRect/>
                      </a:stretch>
                    </p:blipFill>
                    <p:spPr>
                      <a:xfrm>
                        <a:off x="833120" y="4223510"/>
                        <a:ext cx="2824480" cy="1441794"/>
                      </a:xfrm>
                      <a:prstGeom prst="rect">
                        <a:avLst/>
                      </a:prstGeom>
                    </p:spPr>
                  </p:pic>
                </p:oleObj>
              </mc:Fallback>
            </mc:AlternateContent>
          </a:graphicData>
        </a:graphic>
      </p:graphicFrame>
    </p:spTree>
    <p:extLst>
      <p:ext uri="{BB962C8B-B14F-4D97-AF65-F5344CB8AC3E}">
        <p14:creationId xmlns:p14="http://schemas.microsoft.com/office/powerpoint/2010/main" val="287734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73B3-77AB-DCDD-337D-CA396E939916}"/>
              </a:ext>
            </a:extLst>
          </p:cNvPr>
          <p:cNvSpPr>
            <a:spLocks noGrp="1"/>
          </p:cNvSpPr>
          <p:nvPr>
            <p:ph type="title"/>
          </p:nvPr>
        </p:nvSpPr>
        <p:spPr/>
        <p:txBody>
          <a:bodyPr/>
          <a:lstStyle/>
          <a:p>
            <a:r>
              <a:rPr lang="en-US" dirty="0"/>
              <a:t>Creating Tables for our data</a:t>
            </a:r>
            <a:endParaRPr lang="en-IN" dirty="0"/>
          </a:p>
        </p:txBody>
      </p:sp>
      <p:cxnSp>
        <p:nvCxnSpPr>
          <p:cNvPr id="5" name="Straight Connector 4">
            <a:extLst>
              <a:ext uri="{FF2B5EF4-FFF2-40B4-BE49-F238E27FC236}">
                <a16:creationId xmlns:a16="http://schemas.microsoft.com/office/drawing/2014/main" id="{05BA91B9-10D4-14AD-4DD0-98131B6BADC9}"/>
              </a:ext>
            </a:extLst>
          </p:cNvPr>
          <p:cNvCxnSpPr/>
          <p:nvPr/>
        </p:nvCxnSpPr>
        <p:spPr>
          <a:xfrm>
            <a:off x="6172200" y="2395330"/>
            <a:ext cx="0" cy="4214192"/>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B6331FE-9942-CB22-6703-370B21F98261}"/>
              </a:ext>
            </a:extLst>
          </p:cNvPr>
          <p:cNvSpPr txBox="1"/>
          <p:nvPr/>
        </p:nvSpPr>
        <p:spPr>
          <a:xfrm>
            <a:off x="6559824" y="2395330"/>
            <a:ext cx="4750905" cy="369332"/>
          </a:xfrm>
          <a:prstGeom prst="rect">
            <a:avLst/>
          </a:prstGeom>
          <a:noFill/>
        </p:spPr>
        <p:txBody>
          <a:bodyPr wrap="square" rtlCol="0">
            <a:spAutoFit/>
          </a:bodyPr>
          <a:lstStyle/>
          <a:p>
            <a:pPr algn="ctr"/>
            <a:r>
              <a:rPr lang="en-US" b="1" u="sng" dirty="0"/>
              <a:t>Table for balls delivered </a:t>
            </a:r>
            <a:endParaRPr lang="en-IN" b="1" u="sng" dirty="0"/>
          </a:p>
        </p:txBody>
      </p:sp>
      <p:sp>
        <p:nvSpPr>
          <p:cNvPr id="8" name="TextBox 7">
            <a:extLst>
              <a:ext uri="{FF2B5EF4-FFF2-40B4-BE49-F238E27FC236}">
                <a16:creationId xmlns:a16="http://schemas.microsoft.com/office/drawing/2014/main" id="{EA43B98C-C29E-9B84-41F8-F89D74BFD094}"/>
              </a:ext>
            </a:extLst>
          </p:cNvPr>
          <p:cNvSpPr txBox="1"/>
          <p:nvPr/>
        </p:nvSpPr>
        <p:spPr>
          <a:xfrm>
            <a:off x="6738728" y="2764662"/>
            <a:ext cx="4393095" cy="3970318"/>
          </a:xfrm>
          <a:prstGeom prst="rect">
            <a:avLst/>
          </a:prstGeom>
          <a:noFill/>
        </p:spPr>
        <p:txBody>
          <a:bodyPr wrap="square" rtlCol="0">
            <a:spAutoFit/>
          </a:bodyPr>
          <a:lstStyle/>
          <a:p>
            <a:r>
              <a:rPr lang="en-IN" dirty="0"/>
              <a:t>create table </a:t>
            </a:r>
            <a:r>
              <a:rPr lang="en-IN" dirty="0" err="1"/>
              <a:t>deliveries_in_matches</a:t>
            </a:r>
            <a:r>
              <a:rPr lang="en-IN" dirty="0"/>
              <a:t> (</a:t>
            </a:r>
          </a:p>
          <a:p>
            <a:r>
              <a:rPr lang="en-IN" dirty="0"/>
              <a:t>  </a:t>
            </a:r>
            <a:r>
              <a:rPr lang="en-IN" dirty="0" err="1"/>
              <a:t>match_id</a:t>
            </a:r>
            <a:r>
              <a:rPr lang="en-IN" dirty="0"/>
              <a:t> integer,  inning integer, </a:t>
            </a:r>
          </a:p>
          <a:p>
            <a:r>
              <a:rPr lang="en-IN" dirty="0"/>
              <a:t>  over integer,   ball integer, </a:t>
            </a:r>
          </a:p>
          <a:p>
            <a:r>
              <a:rPr lang="en-IN" dirty="0"/>
              <a:t>  batsman varchar,  </a:t>
            </a:r>
            <a:r>
              <a:rPr lang="en-IN" dirty="0" err="1"/>
              <a:t>non_striker</a:t>
            </a:r>
            <a:r>
              <a:rPr lang="en-IN" dirty="0"/>
              <a:t> varchar,  bowler varchar, </a:t>
            </a:r>
          </a:p>
          <a:p>
            <a:r>
              <a:rPr lang="en-IN" dirty="0"/>
              <a:t>  </a:t>
            </a:r>
            <a:r>
              <a:rPr lang="en-IN" dirty="0" err="1"/>
              <a:t>batsman_runs</a:t>
            </a:r>
            <a:r>
              <a:rPr lang="en-IN" dirty="0"/>
              <a:t> integer, </a:t>
            </a:r>
          </a:p>
          <a:p>
            <a:r>
              <a:rPr lang="en-IN" dirty="0"/>
              <a:t>  </a:t>
            </a:r>
            <a:r>
              <a:rPr lang="en-IN" dirty="0" err="1"/>
              <a:t>extra_runs</a:t>
            </a:r>
            <a:r>
              <a:rPr lang="en-IN" dirty="0"/>
              <a:t> integer,  </a:t>
            </a:r>
            <a:r>
              <a:rPr lang="en-IN" dirty="0" err="1"/>
              <a:t>total_runs</a:t>
            </a:r>
            <a:r>
              <a:rPr lang="en-IN" dirty="0"/>
              <a:t> integer,  </a:t>
            </a:r>
            <a:r>
              <a:rPr lang="en-IN" dirty="0" err="1"/>
              <a:t>is_wicket</a:t>
            </a:r>
            <a:r>
              <a:rPr lang="en-IN" dirty="0"/>
              <a:t> integer,</a:t>
            </a:r>
          </a:p>
          <a:p>
            <a:r>
              <a:rPr lang="en-IN" dirty="0"/>
              <a:t>  </a:t>
            </a:r>
            <a:r>
              <a:rPr lang="en-IN" dirty="0" err="1"/>
              <a:t>dismissal_kind</a:t>
            </a:r>
            <a:r>
              <a:rPr lang="en-IN" dirty="0"/>
              <a:t> varchar, </a:t>
            </a:r>
          </a:p>
          <a:p>
            <a:r>
              <a:rPr lang="en-IN" dirty="0"/>
              <a:t>  </a:t>
            </a:r>
            <a:r>
              <a:rPr lang="en-IN" dirty="0" err="1"/>
              <a:t>player_dismissed</a:t>
            </a:r>
            <a:r>
              <a:rPr lang="en-IN" dirty="0"/>
              <a:t> varchar,</a:t>
            </a:r>
          </a:p>
          <a:p>
            <a:r>
              <a:rPr lang="en-IN" dirty="0"/>
              <a:t>  fielder varchar,  extras varchar,</a:t>
            </a:r>
          </a:p>
          <a:p>
            <a:r>
              <a:rPr lang="en-IN" dirty="0"/>
              <a:t>  </a:t>
            </a:r>
            <a:r>
              <a:rPr lang="en-IN" dirty="0" err="1"/>
              <a:t>batting_team</a:t>
            </a:r>
            <a:r>
              <a:rPr lang="en-IN" dirty="0"/>
              <a:t> varchar, </a:t>
            </a:r>
          </a:p>
          <a:p>
            <a:r>
              <a:rPr lang="en-IN" dirty="0"/>
              <a:t>  </a:t>
            </a:r>
            <a:r>
              <a:rPr lang="en-IN" dirty="0" err="1"/>
              <a:t>bowling_team</a:t>
            </a:r>
            <a:r>
              <a:rPr lang="en-IN" dirty="0"/>
              <a:t> varchar</a:t>
            </a:r>
          </a:p>
          <a:p>
            <a:r>
              <a:rPr lang="en-IN" dirty="0"/>
              <a:t>)</a:t>
            </a:r>
          </a:p>
        </p:txBody>
      </p:sp>
      <p:sp>
        <p:nvSpPr>
          <p:cNvPr id="10" name="TextBox 9">
            <a:extLst>
              <a:ext uri="{FF2B5EF4-FFF2-40B4-BE49-F238E27FC236}">
                <a16:creationId xmlns:a16="http://schemas.microsoft.com/office/drawing/2014/main" id="{73432217-BF17-A8BF-6B06-CF2195418DB7}"/>
              </a:ext>
            </a:extLst>
          </p:cNvPr>
          <p:cNvSpPr txBox="1"/>
          <p:nvPr/>
        </p:nvSpPr>
        <p:spPr>
          <a:xfrm>
            <a:off x="745429" y="2395330"/>
            <a:ext cx="4860236" cy="369332"/>
          </a:xfrm>
          <a:prstGeom prst="rect">
            <a:avLst/>
          </a:prstGeom>
          <a:noFill/>
        </p:spPr>
        <p:txBody>
          <a:bodyPr wrap="square" rtlCol="0">
            <a:spAutoFit/>
          </a:bodyPr>
          <a:lstStyle/>
          <a:p>
            <a:pPr algn="ctr"/>
            <a:r>
              <a:rPr lang="en-US" b="1" u="sng" dirty="0"/>
              <a:t>Tables for matches played</a:t>
            </a:r>
            <a:endParaRPr lang="en-IN" b="1" u="sng" dirty="0"/>
          </a:p>
        </p:txBody>
      </p:sp>
      <p:sp>
        <p:nvSpPr>
          <p:cNvPr id="11" name="TextBox 10">
            <a:extLst>
              <a:ext uri="{FF2B5EF4-FFF2-40B4-BE49-F238E27FC236}">
                <a16:creationId xmlns:a16="http://schemas.microsoft.com/office/drawing/2014/main" id="{1B90B0A8-8BB5-ADB6-8229-7EF853C9AE84}"/>
              </a:ext>
            </a:extLst>
          </p:cNvPr>
          <p:cNvSpPr txBox="1"/>
          <p:nvPr/>
        </p:nvSpPr>
        <p:spPr>
          <a:xfrm>
            <a:off x="964095" y="2764662"/>
            <a:ext cx="4641570" cy="3970318"/>
          </a:xfrm>
          <a:prstGeom prst="rect">
            <a:avLst/>
          </a:prstGeom>
          <a:noFill/>
        </p:spPr>
        <p:txBody>
          <a:bodyPr wrap="square" rtlCol="0">
            <a:spAutoFit/>
          </a:bodyPr>
          <a:lstStyle/>
          <a:p>
            <a:r>
              <a:rPr lang="en-IN" dirty="0"/>
              <a:t>create table </a:t>
            </a:r>
            <a:r>
              <a:rPr lang="en-IN" dirty="0" err="1"/>
              <a:t>ipl_matches</a:t>
            </a:r>
            <a:r>
              <a:rPr lang="en-IN" dirty="0"/>
              <a:t>( </a:t>
            </a:r>
            <a:r>
              <a:rPr lang="en-IN" dirty="0" err="1"/>
              <a:t>match_id</a:t>
            </a:r>
            <a:r>
              <a:rPr lang="en-IN" dirty="0"/>
              <a:t> integer, </a:t>
            </a:r>
            <a:r>
              <a:rPr lang="en-IN" dirty="0" err="1"/>
              <a:t>match_city</a:t>
            </a:r>
            <a:r>
              <a:rPr lang="en-IN" dirty="0"/>
              <a:t> varchar, </a:t>
            </a:r>
            <a:r>
              <a:rPr lang="en-IN" dirty="0" err="1"/>
              <a:t>match_date</a:t>
            </a:r>
            <a:r>
              <a:rPr lang="en-IN" dirty="0"/>
              <a:t> date, </a:t>
            </a:r>
            <a:r>
              <a:rPr lang="en-IN" dirty="0" err="1"/>
              <a:t>player_of_the_match</a:t>
            </a:r>
            <a:r>
              <a:rPr lang="en-IN" dirty="0"/>
              <a:t> varchar, </a:t>
            </a:r>
            <a:r>
              <a:rPr lang="en-IN" dirty="0" err="1"/>
              <a:t>match_venue</a:t>
            </a:r>
            <a:r>
              <a:rPr lang="en-IN" dirty="0"/>
              <a:t> varchar,</a:t>
            </a:r>
          </a:p>
          <a:p>
            <a:r>
              <a:rPr lang="en-IN" dirty="0" err="1"/>
              <a:t>match_neutral_venue</a:t>
            </a:r>
            <a:r>
              <a:rPr lang="en-IN" dirty="0"/>
              <a:t> integer, team1 varchar,  team2 varchar, </a:t>
            </a:r>
            <a:r>
              <a:rPr lang="en-IN" dirty="0" err="1"/>
              <a:t>toss_winner</a:t>
            </a:r>
            <a:r>
              <a:rPr lang="en-IN" dirty="0"/>
              <a:t> varchar,  </a:t>
            </a:r>
            <a:r>
              <a:rPr lang="en-IN" dirty="0" err="1"/>
              <a:t>toss_decision</a:t>
            </a:r>
            <a:r>
              <a:rPr lang="en-IN" dirty="0"/>
              <a:t> varchar, winner varchar, result varchar, </a:t>
            </a:r>
            <a:r>
              <a:rPr lang="en-IN" dirty="0" err="1"/>
              <a:t>win_by_runs</a:t>
            </a:r>
            <a:r>
              <a:rPr lang="en-IN" dirty="0"/>
              <a:t> integer,  </a:t>
            </a:r>
            <a:r>
              <a:rPr lang="en-IN" dirty="0" err="1"/>
              <a:t>win_by_wickets</a:t>
            </a:r>
            <a:r>
              <a:rPr lang="en-IN" dirty="0"/>
              <a:t> integer, </a:t>
            </a:r>
            <a:r>
              <a:rPr lang="en-IN" dirty="0" err="1"/>
              <a:t>match_tied</a:t>
            </a:r>
            <a:r>
              <a:rPr lang="en-IN" dirty="0"/>
              <a:t> integer, </a:t>
            </a:r>
            <a:r>
              <a:rPr lang="en-IN" dirty="0" err="1"/>
              <a:t>result_margin</a:t>
            </a:r>
            <a:r>
              <a:rPr lang="en-IN" dirty="0"/>
              <a:t> integer, </a:t>
            </a:r>
            <a:r>
              <a:rPr lang="en-IN" dirty="0" err="1"/>
              <a:t>eliminator_match</a:t>
            </a:r>
            <a:r>
              <a:rPr lang="en-IN" dirty="0"/>
              <a:t> varchar,</a:t>
            </a:r>
          </a:p>
          <a:p>
            <a:r>
              <a:rPr lang="en-IN" dirty="0"/>
              <a:t>method varchar, </a:t>
            </a:r>
            <a:r>
              <a:rPr lang="en-IN" dirty="0" err="1"/>
              <a:t>dl_applied</a:t>
            </a:r>
            <a:r>
              <a:rPr lang="en-IN" dirty="0"/>
              <a:t> integer, </a:t>
            </a:r>
          </a:p>
          <a:p>
            <a:r>
              <a:rPr lang="en-IN" dirty="0"/>
              <a:t> umpire1 varchar,  umpire2 varchar )</a:t>
            </a:r>
          </a:p>
        </p:txBody>
      </p:sp>
    </p:spTree>
    <p:extLst>
      <p:ext uri="{BB962C8B-B14F-4D97-AF65-F5344CB8AC3E}">
        <p14:creationId xmlns:p14="http://schemas.microsoft.com/office/powerpoint/2010/main" val="40915999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4524315"/>
          </a:xfrm>
          <a:prstGeom prst="rect">
            <a:avLst/>
          </a:prstGeom>
          <a:noFill/>
        </p:spPr>
        <p:txBody>
          <a:bodyPr wrap="square" rtlCol="0">
            <a:spAutoFit/>
          </a:bodyPr>
          <a:lstStyle/>
          <a:p>
            <a:pPr marL="0" indent="0">
              <a:buNone/>
            </a:pPr>
            <a:r>
              <a:rPr lang="en-US" b="1" u="sng" dirty="0"/>
              <a:t>Question 7:</a:t>
            </a:r>
          </a:p>
          <a:p>
            <a:pPr marL="0" indent="0">
              <a:buNone/>
            </a:pPr>
            <a:r>
              <a:rPr lang="en-US" b="0" i="0" dirty="0">
                <a:solidFill>
                  <a:srgbClr val="484848"/>
                </a:solidFill>
                <a:effectLst/>
                <a:highlight>
                  <a:srgbClr val="FFFFFF"/>
                </a:highlight>
              </a:rPr>
              <a:t>Write a query to get the top 5 bowlers who conceded maximum extra runs from the deliveries table.</a:t>
            </a:r>
          </a:p>
          <a:p>
            <a:pPr marL="0" indent="0">
              <a:buNone/>
            </a:pPr>
            <a:endParaRPr lang="en-US" b="0" i="0" dirty="0">
              <a:solidFill>
                <a:srgbClr val="484848"/>
              </a:solidFill>
              <a:effectLst/>
              <a:highlight>
                <a:srgbClr val="FFFFFF"/>
              </a:highlight>
            </a:endParaRPr>
          </a:p>
          <a:p>
            <a:pPr marL="0" indent="0">
              <a:buNone/>
            </a:pPr>
            <a:r>
              <a:rPr lang="en-US" b="1" u="sng" dirty="0"/>
              <a:t>Question 7 Solution:</a:t>
            </a:r>
          </a:p>
          <a:p>
            <a:pPr marL="0" indent="0">
              <a:buNone/>
            </a:pPr>
            <a:r>
              <a:rPr lang="en-US" dirty="0"/>
              <a:t>select bowler,</a:t>
            </a:r>
          </a:p>
          <a:p>
            <a:pPr marL="0" indent="0">
              <a:buNone/>
            </a:pPr>
            <a:r>
              <a:rPr lang="en-US" dirty="0"/>
              <a:t>       sum(</a:t>
            </a:r>
            <a:r>
              <a:rPr lang="en-US" dirty="0" err="1"/>
              <a:t>extra_runs</a:t>
            </a:r>
            <a:r>
              <a:rPr lang="en-US" dirty="0"/>
              <a:t>) as </a:t>
            </a:r>
            <a:r>
              <a:rPr lang="en-US" dirty="0" err="1"/>
              <a:t>total_extra_runs</a:t>
            </a:r>
            <a:endParaRPr lang="en-US" dirty="0"/>
          </a:p>
          <a:p>
            <a:pPr marL="0" indent="0">
              <a:buNone/>
            </a:pPr>
            <a:r>
              <a:rPr lang="en-US" dirty="0"/>
              <a:t>from </a:t>
            </a:r>
            <a:r>
              <a:rPr lang="en-US" dirty="0" err="1"/>
              <a:t>deliveries_in_matches</a:t>
            </a:r>
            <a:endParaRPr lang="en-US" dirty="0"/>
          </a:p>
          <a:p>
            <a:pPr marL="0" indent="0">
              <a:buNone/>
            </a:pPr>
            <a:r>
              <a:rPr lang="en-US" dirty="0"/>
              <a:t>group by bowler</a:t>
            </a:r>
          </a:p>
          <a:p>
            <a:pPr marL="0" indent="0">
              <a:buNone/>
            </a:pPr>
            <a:r>
              <a:rPr lang="en-US" dirty="0"/>
              <a:t>order by </a:t>
            </a:r>
            <a:r>
              <a:rPr lang="en-US" dirty="0" err="1"/>
              <a:t>total_extra_runs</a:t>
            </a:r>
            <a:r>
              <a:rPr lang="en-US" dirty="0"/>
              <a:t> desc</a:t>
            </a:r>
          </a:p>
          <a:p>
            <a:pPr marL="0" indent="0">
              <a:buNone/>
            </a:pPr>
            <a:r>
              <a:rPr lang="en-US" dirty="0"/>
              <a:t>limit 5;</a:t>
            </a:r>
          </a:p>
          <a:p>
            <a:pPr marL="0" indent="0">
              <a:buNone/>
            </a:pPr>
            <a:endParaRPr lang="en-US" dirty="0"/>
          </a:p>
          <a:p>
            <a:pPr marL="0" indent="0">
              <a:buNone/>
            </a:pPr>
            <a:r>
              <a:rPr lang="en-US" b="1" u="sng" dirty="0"/>
              <a:t>Question 7 Output :</a:t>
            </a:r>
          </a:p>
          <a:p>
            <a:pPr marL="0" indent="0">
              <a:buNone/>
            </a:pPr>
            <a:endParaRPr lang="en-US" b="1" u="sng" dirty="0"/>
          </a:p>
          <a:p>
            <a:pPr marL="0" indent="0">
              <a:buNone/>
            </a:pPr>
            <a:endParaRPr lang="en-US" b="1" u="sng" dirty="0"/>
          </a:p>
          <a:p>
            <a:pPr marL="0" indent="0">
              <a:buNone/>
            </a:pPr>
            <a:endParaRPr lang="en-US" b="1" u="sng" dirty="0"/>
          </a:p>
        </p:txBody>
      </p:sp>
      <p:graphicFrame>
        <p:nvGraphicFramePr>
          <p:cNvPr id="2" name="Object 1">
            <a:extLst>
              <a:ext uri="{FF2B5EF4-FFF2-40B4-BE49-F238E27FC236}">
                <a16:creationId xmlns:a16="http://schemas.microsoft.com/office/drawing/2014/main" id="{8DEFBA81-BC29-84E3-3B40-9C890FC0B66F}"/>
              </a:ext>
            </a:extLst>
          </p:cNvPr>
          <p:cNvGraphicFramePr>
            <a:graphicFrameLocks noChangeAspect="1"/>
          </p:cNvGraphicFramePr>
          <p:nvPr>
            <p:extLst>
              <p:ext uri="{D42A27DB-BD31-4B8C-83A1-F6EECF244321}">
                <p14:modId xmlns:p14="http://schemas.microsoft.com/office/powerpoint/2010/main" val="1632040901"/>
              </p:ext>
            </p:extLst>
          </p:nvPr>
        </p:nvGraphicFramePr>
        <p:xfrm>
          <a:off x="938213" y="4503738"/>
          <a:ext cx="2182812" cy="1414462"/>
        </p:xfrm>
        <a:graphic>
          <a:graphicData uri="http://schemas.openxmlformats.org/presentationml/2006/ole">
            <mc:AlternateContent xmlns:mc="http://schemas.openxmlformats.org/markup-compatibility/2006">
              <mc:Choice xmlns:v="urn:schemas-microsoft-com:vml" Requires="v">
                <p:oleObj name="Worksheet" r:id="rId2" imgW="1740023" imgH="1111075" progId="Excel.Sheet.12">
                  <p:embed/>
                </p:oleObj>
              </mc:Choice>
              <mc:Fallback>
                <p:oleObj name="Worksheet" r:id="rId2" imgW="1740023" imgH="1111075" progId="Excel.Sheet.12">
                  <p:embed/>
                  <p:pic>
                    <p:nvPicPr>
                      <p:cNvPr id="0" name=""/>
                      <p:cNvPicPr/>
                      <p:nvPr/>
                    </p:nvPicPr>
                    <p:blipFill>
                      <a:blip r:embed="rId3"/>
                      <a:stretch>
                        <a:fillRect/>
                      </a:stretch>
                    </p:blipFill>
                    <p:spPr>
                      <a:xfrm>
                        <a:off x="938213" y="4503738"/>
                        <a:ext cx="2182812" cy="1414462"/>
                      </a:xfrm>
                      <a:prstGeom prst="rect">
                        <a:avLst/>
                      </a:prstGeom>
                    </p:spPr>
                  </p:pic>
                </p:oleObj>
              </mc:Fallback>
            </mc:AlternateContent>
          </a:graphicData>
        </a:graphic>
      </p:graphicFrame>
    </p:spTree>
    <p:extLst>
      <p:ext uri="{BB962C8B-B14F-4D97-AF65-F5344CB8AC3E}">
        <p14:creationId xmlns:p14="http://schemas.microsoft.com/office/powerpoint/2010/main" val="20546650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4247317"/>
          </a:xfrm>
          <a:prstGeom prst="rect">
            <a:avLst/>
          </a:prstGeom>
          <a:noFill/>
        </p:spPr>
        <p:txBody>
          <a:bodyPr wrap="square" rtlCol="0">
            <a:spAutoFit/>
          </a:bodyPr>
          <a:lstStyle/>
          <a:p>
            <a:pPr marL="0" indent="0">
              <a:buNone/>
            </a:pPr>
            <a:r>
              <a:rPr lang="en-US" b="1" u="sng" dirty="0"/>
              <a:t>Question 8:</a:t>
            </a:r>
          </a:p>
          <a:p>
            <a:pPr marL="0" indent="0">
              <a:buNone/>
            </a:pPr>
            <a:r>
              <a:rPr lang="en-US" b="0" i="0" dirty="0">
                <a:solidFill>
                  <a:srgbClr val="484848"/>
                </a:solidFill>
                <a:effectLst/>
                <a:highlight>
                  <a:srgbClr val="FFFFFF"/>
                </a:highlight>
              </a:rPr>
              <a:t>Write a query to create a table named deliveries_v03 with all the columns of </a:t>
            </a:r>
          </a:p>
          <a:p>
            <a:pPr marL="0" indent="0">
              <a:buNone/>
            </a:pPr>
            <a:r>
              <a:rPr lang="en-US" b="0" i="0" dirty="0">
                <a:solidFill>
                  <a:srgbClr val="484848"/>
                </a:solidFill>
                <a:effectLst/>
                <a:highlight>
                  <a:srgbClr val="FFFFFF"/>
                </a:highlight>
              </a:rPr>
              <a:t>deliveries_v02 table and two additional columns (venue and </a:t>
            </a:r>
            <a:r>
              <a:rPr lang="en-US" b="0" i="0" dirty="0" err="1">
                <a:solidFill>
                  <a:srgbClr val="484848"/>
                </a:solidFill>
                <a:effectLst/>
                <a:highlight>
                  <a:srgbClr val="FFFFFF"/>
                </a:highlight>
              </a:rPr>
              <a:t>match_date</a:t>
            </a:r>
            <a:r>
              <a:rPr lang="en-US" b="0" i="0" dirty="0">
                <a:solidFill>
                  <a:srgbClr val="484848"/>
                </a:solidFill>
                <a:effectLst/>
                <a:highlight>
                  <a:srgbClr val="FFFFFF"/>
                </a:highlight>
              </a:rPr>
              <a:t>) from table </a:t>
            </a:r>
            <a:r>
              <a:rPr lang="en-US" b="0" i="0" dirty="0" err="1">
                <a:solidFill>
                  <a:srgbClr val="484848"/>
                </a:solidFill>
                <a:effectLst/>
                <a:highlight>
                  <a:srgbClr val="FFFFFF"/>
                </a:highlight>
              </a:rPr>
              <a:t>ipl_matches</a:t>
            </a:r>
            <a:r>
              <a:rPr lang="en-US" b="0" i="0" dirty="0">
                <a:solidFill>
                  <a:srgbClr val="484848"/>
                </a:solidFill>
                <a:effectLst/>
                <a:highlight>
                  <a:srgbClr val="FFFFFF"/>
                </a:highlight>
              </a:rPr>
              <a:t>.</a:t>
            </a:r>
          </a:p>
          <a:p>
            <a:pPr marL="0" indent="0">
              <a:buNone/>
            </a:pPr>
            <a:endParaRPr lang="en-US" b="0" i="0" dirty="0">
              <a:solidFill>
                <a:srgbClr val="484848"/>
              </a:solidFill>
              <a:effectLst/>
              <a:highlight>
                <a:srgbClr val="FFFFFF"/>
              </a:highlight>
            </a:endParaRPr>
          </a:p>
          <a:p>
            <a:pPr marL="0" indent="0">
              <a:buNone/>
            </a:pPr>
            <a:r>
              <a:rPr lang="en-US" b="1" u="sng" dirty="0"/>
              <a:t>Question 8 Solution:</a:t>
            </a:r>
          </a:p>
          <a:p>
            <a:pPr marL="0" indent="0">
              <a:buNone/>
            </a:pPr>
            <a:r>
              <a:rPr lang="en-US" dirty="0"/>
              <a:t>create table deliveries_v03 as</a:t>
            </a:r>
          </a:p>
          <a:p>
            <a:pPr marL="0" indent="0">
              <a:buNone/>
            </a:pPr>
            <a:r>
              <a:rPr lang="en-US" dirty="0"/>
              <a:t>select d2.*, </a:t>
            </a:r>
            <a:r>
              <a:rPr lang="en-US" dirty="0" err="1"/>
              <a:t>m.match_venue</a:t>
            </a:r>
            <a:r>
              <a:rPr lang="en-US" dirty="0"/>
              <a:t>, </a:t>
            </a:r>
            <a:r>
              <a:rPr lang="en-US" dirty="0" err="1"/>
              <a:t>m.match_date</a:t>
            </a:r>
            <a:r>
              <a:rPr lang="en-US" dirty="0"/>
              <a:t> as </a:t>
            </a:r>
            <a:r>
              <a:rPr lang="en-US" dirty="0" err="1"/>
              <a:t>match_date</a:t>
            </a:r>
            <a:endParaRPr lang="en-US" dirty="0"/>
          </a:p>
          <a:p>
            <a:pPr marL="0" indent="0">
              <a:buNone/>
            </a:pPr>
            <a:r>
              <a:rPr lang="en-US" dirty="0"/>
              <a:t>from deliveries_v02 as d2</a:t>
            </a:r>
          </a:p>
          <a:p>
            <a:pPr marL="0" indent="0">
              <a:buNone/>
            </a:pPr>
            <a:r>
              <a:rPr lang="en-US" dirty="0"/>
              <a:t>join </a:t>
            </a:r>
            <a:r>
              <a:rPr lang="en-US" dirty="0" err="1"/>
              <a:t>ipl_matches</a:t>
            </a:r>
            <a:r>
              <a:rPr lang="en-US" dirty="0"/>
              <a:t> as m on d2.match_id = </a:t>
            </a:r>
            <a:r>
              <a:rPr lang="en-US" dirty="0" err="1"/>
              <a:t>m.match_id</a:t>
            </a:r>
            <a:r>
              <a:rPr lang="en-US" dirty="0"/>
              <a:t>;</a:t>
            </a:r>
          </a:p>
          <a:p>
            <a:pPr marL="0" indent="0">
              <a:buNone/>
            </a:pPr>
            <a:endParaRPr lang="en-US" dirty="0"/>
          </a:p>
          <a:p>
            <a:pPr marL="0" indent="0">
              <a:buNone/>
            </a:pPr>
            <a:r>
              <a:rPr lang="en-US" b="1" u="sng" dirty="0"/>
              <a:t>Question 8 Output :</a:t>
            </a:r>
          </a:p>
          <a:p>
            <a:pPr marL="0" indent="0">
              <a:buNone/>
            </a:pPr>
            <a:endParaRPr lang="en-US" b="1" u="sng" dirty="0"/>
          </a:p>
          <a:p>
            <a:pPr marL="0" indent="0">
              <a:buNone/>
            </a:pPr>
            <a:endParaRPr lang="en-US" b="1" u="sng" dirty="0"/>
          </a:p>
          <a:p>
            <a:pPr marL="0" indent="0">
              <a:buNone/>
            </a:pPr>
            <a:endParaRPr lang="en-US" b="1" u="sng" dirty="0"/>
          </a:p>
        </p:txBody>
      </p:sp>
      <p:graphicFrame>
        <p:nvGraphicFramePr>
          <p:cNvPr id="4" name="Object 3">
            <a:extLst>
              <a:ext uri="{FF2B5EF4-FFF2-40B4-BE49-F238E27FC236}">
                <a16:creationId xmlns:a16="http://schemas.microsoft.com/office/drawing/2014/main" id="{38CD7848-4691-2DC0-6E15-57C29820638B}"/>
              </a:ext>
            </a:extLst>
          </p:cNvPr>
          <p:cNvGraphicFramePr>
            <a:graphicFrameLocks noChangeAspect="1"/>
          </p:cNvGraphicFramePr>
          <p:nvPr>
            <p:extLst>
              <p:ext uri="{D42A27DB-BD31-4B8C-83A1-F6EECF244321}">
                <p14:modId xmlns:p14="http://schemas.microsoft.com/office/powerpoint/2010/main" val="3619526863"/>
              </p:ext>
            </p:extLst>
          </p:nvPr>
        </p:nvGraphicFramePr>
        <p:xfrm>
          <a:off x="833120" y="4253585"/>
          <a:ext cx="10994445" cy="1111250"/>
        </p:xfrm>
        <a:graphic>
          <a:graphicData uri="http://schemas.openxmlformats.org/presentationml/2006/ole">
            <mc:AlternateContent xmlns:mc="http://schemas.openxmlformats.org/markup-compatibility/2006">
              <mc:Choice xmlns:v="urn:schemas-microsoft-com:vml" Requires="v">
                <p:oleObj name="Worksheet" r:id="rId2" imgW="12623652" imgH="1111075" progId="Excel.Sheet.12">
                  <p:embed/>
                </p:oleObj>
              </mc:Choice>
              <mc:Fallback>
                <p:oleObj name="Worksheet" r:id="rId2" imgW="12623652" imgH="1111075" progId="Excel.Sheet.12">
                  <p:embed/>
                  <p:pic>
                    <p:nvPicPr>
                      <p:cNvPr id="0" name=""/>
                      <p:cNvPicPr/>
                      <p:nvPr/>
                    </p:nvPicPr>
                    <p:blipFill>
                      <a:blip r:embed="rId3"/>
                      <a:stretch>
                        <a:fillRect/>
                      </a:stretch>
                    </p:blipFill>
                    <p:spPr>
                      <a:xfrm>
                        <a:off x="833120" y="4253585"/>
                        <a:ext cx="10994445" cy="1111250"/>
                      </a:xfrm>
                      <a:prstGeom prst="rect">
                        <a:avLst/>
                      </a:prstGeom>
                    </p:spPr>
                  </p:pic>
                </p:oleObj>
              </mc:Fallback>
            </mc:AlternateContent>
          </a:graphicData>
        </a:graphic>
      </p:graphicFrame>
    </p:spTree>
    <p:extLst>
      <p:ext uri="{BB962C8B-B14F-4D97-AF65-F5344CB8AC3E}">
        <p14:creationId xmlns:p14="http://schemas.microsoft.com/office/powerpoint/2010/main" val="16306470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4524315"/>
          </a:xfrm>
          <a:prstGeom prst="rect">
            <a:avLst/>
          </a:prstGeom>
          <a:noFill/>
        </p:spPr>
        <p:txBody>
          <a:bodyPr wrap="square" rtlCol="0">
            <a:spAutoFit/>
          </a:bodyPr>
          <a:lstStyle/>
          <a:p>
            <a:pPr marL="0" indent="0">
              <a:buNone/>
            </a:pPr>
            <a:r>
              <a:rPr lang="en-US" b="1" u="sng" dirty="0"/>
              <a:t>Question 9:</a:t>
            </a:r>
          </a:p>
          <a:p>
            <a:pPr marL="0" indent="0">
              <a:buNone/>
            </a:pPr>
            <a:r>
              <a:rPr lang="en-US" b="0" i="0" dirty="0">
                <a:solidFill>
                  <a:srgbClr val="484848"/>
                </a:solidFill>
                <a:effectLst/>
                <a:highlight>
                  <a:srgbClr val="FFFFFF"/>
                </a:highlight>
              </a:rPr>
              <a:t>Write a query to fetch the total runs scored for each venue and order it in the descending order of total runs scored.</a:t>
            </a:r>
          </a:p>
          <a:p>
            <a:pPr marL="0" indent="0">
              <a:buNone/>
            </a:pPr>
            <a:endParaRPr lang="en-US" b="0" i="0" dirty="0">
              <a:solidFill>
                <a:srgbClr val="484848"/>
              </a:solidFill>
              <a:effectLst/>
              <a:highlight>
                <a:srgbClr val="FFFFFF"/>
              </a:highlight>
            </a:endParaRPr>
          </a:p>
          <a:p>
            <a:pPr marL="0" indent="0">
              <a:buNone/>
            </a:pPr>
            <a:r>
              <a:rPr lang="en-US" b="1" u="sng" dirty="0"/>
              <a:t>Question 9 Solution:</a:t>
            </a:r>
          </a:p>
          <a:p>
            <a:pPr marL="0" indent="0">
              <a:buNone/>
            </a:pPr>
            <a:r>
              <a:rPr lang="en-US" dirty="0"/>
              <a:t>select </a:t>
            </a:r>
            <a:r>
              <a:rPr lang="en-US" dirty="0" err="1"/>
              <a:t>match_venue</a:t>
            </a:r>
            <a:r>
              <a:rPr lang="en-US" dirty="0"/>
              <a:t>,</a:t>
            </a:r>
          </a:p>
          <a:p>
            <a:pPr marL="0" indent="0">
              <a:buNone/>
            </a:pPr>
            <a:r>
              <a:rPr lang="en-US" dirty="0"/>
              <a:t>       sum(</a:t>
            </a:r>
            <a:r>
              <a:rPr lang="en-US" dirty="0" err="1"/>
              <a:t>total_runs</a:t>
            </a:r>
            <a:r>
              <a:rPr lang="en-US" dirty="0"/>
              <a:t>) as </a:t>
            </a:r>
            <a:r>
              <a:rPr lang="en-US" dirty="0" err="1"/>
              <a:t>total_runs_scored</a:t>
            </a:r>
            <a:endParaRPr lang="en-US" dirty="0"/>
          </a:p>
          <a:p>
            <a:pPr marL="0" indent="0">
              <a:buNone/>
            </a:pPr>
            <a:r>
              <a:rPr lang="en-US" dirty="0"/>
              <a:t>from deliveries_v03</a:t>
            </a:r>
          </a:p>
          <a:p>
            <a:pPr marL="0" indent="0">
              <a:buNone/>
            </a:pPr>
            <a:r>
              <a:rPr lang="en-US" dirty="0"/>
              <a:t>group by </a:t>
            </a:r>
            <a:r>
              <a:rPr lang="en-US" dirty="0" err="1"/>
              <a:t>match_venue</a:t>
            </a:r>
            <a:endParaRPr lang="en-US" dirty="0"/>
          </a:p>
          <a:p>
            <a:pPr marL="0" indent="0">
              <a:buNone/>
            </a:pPr>
            <a:r>
              <a:rPr lang="en-US" dirty="0"/>
              <a:t>order by </a:t>
            </a:r>
            <a:r>
              <a:rPr lang="en-US" dirty="0" err="1"/>
              <a:t>total_runs_scored</a:t>
            </a:r>
            <a:r>
              <a:rPr lang="en-US" dirty="0"/>
              <a:t> desc;</a:t>
            </a:r>
          </a:p>
          <a:p>
            <a:pPr marL="0" indent="0">
              <a:buNone/>
            </a:pPr>
            <a:endParaRPr lang="en-US" dirty="0"/>
          </a:p>
          <a:p>
            <a:pPr marL="0" indent="0">
              <a:buNone/>
            </a:pPr>
            <a:r>
              <a:rPr lang="en-US" b="1" u="sng" dirty="0"/>
              <a:t>Question 9 Output (limit 5):</a:t>
            </a:r>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p:txBody>
      </p:sp>
      <p:graphicFrame>
        <p:nvGraphicFramePr>
          <p:cNvPr id="2" name="Object 1">
            <a:extLst>
              <a:ext uri="{FF2B5EF4-FFF2-40B4-BE49-F238E27FC236}">
                <a16:creationId xmlns:a16="http://schemas.microsoft.com/office/drawing/2014/main" id="{BE209BCD-4893-A47F-3167-63C88FB6448E}"/>
              </a:ext>
            </a:extLst>
          </p:cNvPr>
          <p:cNvGraphicFramePr>
            <a:graphicFrameLocks noChangeAspect="1"/>
          </p:cNvGraphicFramePr>
          <p:nvPr>
            <p:extLst>
              <p:ext uri="{D42A27DB-BD31-4B8C-83A1-F6EECF244321}">
                <p14:modId xmlns:p14="http://schemas.microsoft.com/office/powerpoint/2010/main" val="143831693"/>
              </p:ext>
            </p:extLst>
          </p:nvPr>
        </p:nvGraphicFramePr>
        <p:xfrm>
          <a:off x="833119" y="4223509"/>
          <a:ext cx="4911697" cy="1521307"/>
        </p:xfrm>
        <a:graphic>
          <a:graphicData uri="http://schemas.openxmlformats.org/presentationml/2006/ole">
            <mc:AlternateContent xmlns:mc="http://schemas.openxmlformats.org/markup-compatibility/2006">
              <mc:Choice xmlns:v="urn:schemas-microsoft-com:vml" Requires="v">
                <p:oleObj name="Worksheet" r:id="rId2" imgW="4483026" imgH="1111075" progId="Excel.Sheet.12">
                  <p:embed/>
                </p:oleObj>
              </mc:Choice>
              <mc:Fallback>
                <p:oleObj name="Worksheet" r:id="rId2" imgW="4483026" imgH="1111075" progId="Excel.Sheet.12">
                  <p:embed/>
                  <p:pic>
                    <p:nvPicPr>
                      <p:cNvPr id="0" name=""/>
                      <p:cNvPicPr/>
                      <p:nvPr/>
                    </p:nvPicPr>
                    <p:blipFill>
                      <a:blip r:embed="rId3"/>
                      <a:stretch>
                        <a:fillRect/>
                      </a:stretch>
                    </p:blipFill>
                    <p:spPr>
                      <a:xfrm>
                        <a:off x="833119" y="4223509"/>
                        <a:ext cx="4911697" cy="1521307"/>
                      </a:xfrm>
                      <a:prstGeom prst="rect">
                        <a:avLst/>
                      </a:prstGeom>
                    </p:spPr>
                  </p:pic>
                </p:oleObj>
              </mc:Fallback>
            </mc:AlternateContent>
          </a:graphicData>
        </a:graphic>
      </p:graphicFrame>
    </p:spTree>
    <p:extLst>
      <p:ext uri="{BB962C8B-B14F-4D97-AF65-F5344CB8AC3E}">
        <p14:creationId xmlns:p14="http://schemas.microsoft.com/office/powerpoint/2010/main" val="23167851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4524315"/>
          </a:xfrm>
          <a:prstGeom prst="rect">
            <a:avLst/>
          </a:prstGeom>
          <a:noFill/>
        </p:spPr>
        <p:txBody>
          <a:bodyPr wrap="square" rtlCol="0">
            <a:spAutoFit/>
          </a:bodyPr>
          <a:lstStyle/>
          <a:p>
            <a:pPr marL="0" indent="0">
              <a:buNone/>
            </a:pPr>
            <a:r>
              <a:rPr lang="en-US" b="1" u="sng" dirty="0"/>
              <a:t>Question 10:</a:t>
            </a:r>
          </a:p>
          <a:p>
            <a:pPr marL="0" indent="0">
              <a:buNone/>
            </a:pPr>
            <a:r>
              <a:rPr lang="en-US" b="0" i="0" dirty="0">
                <a:solidFill>
                  <a:srgbClr val="484848"/>
                </a:solidFill>
                <a:effectLst/>
                <a:highlight>
                  <a:srgbClr val="FFFFFF"/>
                </a:highlight>
              </a:rPr>
              <a:t>Write a query to fetch the year-wise total runs scored at Eden Gardens and order it in the descending order of total runs scored.</a:t>
            </a:r>
          </a:p>
          <a:p>
            <a:pPr marL="0" indent="0">
              <a:buNone/>
            </a:pPr>
            <a:endParaRPr lang="en-US" b="0" i="0" dirty="0">
              <a:solidFill>
                <a:srgbClr val="484848"/>
              </a:solidFill>
              <a:effectLst/>
              <a:highlight>
                <a:srgbClr val="FFFFFF"/>
              </a:highlight>
            </a:endParaRPr>
          </a:p>
          <a:p>
            <a:pPr marL="0" indent="0">
              <a:buNone/>
            </a:pPr>
            <a:r>
              <a:rPr lang="en-US" b="1" u="sng" dirty="0"/>
              <a:t>Question 10 Solution:</a:t>
            </a:r>
          </a:p>
          <a:p>
            <a:pPr marL="0" indent="0">
              <a:buNone/>
            </a:pPr>
            <a:r>
              <a:rPr lang="en-US" dirty="0"/>
              <a:t>select extract(year from </a:t>
            </a:r>
            <a:r>
              <a:rPr lang="en-US" dirty="0" err="1"/>
              <a:t>match_date</a:t>
            </a:r>
            <a:r>
              <a:rPr lang="en-US" dirty="0"/>
              <a:t>) as year,</a:t>
            </a:r>
          </a:p>
          <a:p>
            <a:pPr marL="0" indent="0">
              <a:buNone/>
            </a:pPr>
            <a:r>
              <a:rPr lang="en-US" dirty="0"/>
              <a:t>       sum(</a:t>
            </a:r>
            <a:r>
              <a:rPr lang="en-US" dirty="0" err="1"/>
              <a:t>total_runs</a:t>
            </a:r>
            <a:r>
              <a:rPr lang="en-US" dirty="0"/>
              <a:t>) as </a:t>
            </a:r>
            <a:r>
              <a:rPr lang="en-US" dirty="0" err="1"/>
              <a:t>total_runs_scored</a:t>
            </a:r>
            <a:endParaRPr lang="en-US" dirty="0"/>
          </a:p>
          <a:p>
            <a:pPr marL="0" indent="0">
              <a:buNone/>
            </a:pPr>
            <a:r>
              <a:rPr lang="en-US" dirty="0"/>
              <a:t>from deliveries_v03</a:t>
            </a:r>
          </a:p>
          <a:p>
            <a:pPr marL="0" indent="0">
              <a:buNone/>
            </a:pPr>
            <a:r>
              <a:rPr lang="en-US" dirty="0"/>
              <a:t>where </a:t>
            </a:r>
            <a:r>
              <a:rPr lang="en-US" dirty="0" err="1"/>
              <a:t>match_venue</a:t>
            </a:r>
            <a:r>
              <a:rPr lang="en-US" dirty="0"/>
              <a:t> = 'Eden Gardens'</a:t>
            </a:r>
          </a:p>
          <a:p>
            <a:pPr marL="0" indent="0">
              <a:buNone/>
            </a:pPr>
            <a:r>
              <a:rPr lang="en-US" dirty="0"/>
              <a:t>group by year</a:t>
            </a:r>
          </a:p>
          <a:p>
            <a:pPr marL="0" indent="0">
              <a:buNone/>
            </a:pPr>
            <a:r>
              <a:rPr lang="en-US" dirty="0"/>
              <a:t>order by </a:t>
            </a:r>
            <a:r>
              <a:rPr lang="en-US" dirty="0" err="1"/>
              <a:t>total_runs_scored</a:t>
            </a:r>
            <a:r>
              <a:rPr lang="en-US" dirty="0"/>
              <a:t> desc;</a:t>
            </a:r>
          </a:p>
          <a:p>
            <a:pPr marL="0" indent="0">
              <a:buNone/>
            </a:pPr>
            <a:endParaRPr lang="en-US" dirty="0"/>
          </a:p>
          <a:p>
            <a:pPr marL="0" indent="0">
              <a:buNone/>
            </a:pPr>
            <a:r>
              <a:rPr lang="en-US" b="1" u="sng" dirty="0"/>
              <a:t>Question 10 Output :</a:t>
            </a:r>
          </a:p>
          <a:p>
            <a:pPr marL="0" indent="0">
              <a:buNone/>
            </a:pPr>
            <a:endParaRPr lang="en-US" b="1" u="sng" dirty="0"/>
          </a:p>
          <a:p>
            <a:pPr marL="0" indent="0">
              <a:buNone/>
            </a:pPr>
            <a:endParaRPr lang="en-US" b="1" u="sng" dirty="0"/>
          </a:p>
          <a:p>
            <a:pPr marL="0" indent="0">
              <a:buNone/>
            </a:pPr>
            <a:endParaRPr lang="en-US" b="1" u="sng" dirty="0"/>
          </a:p>
        </p:txBody>
      </p:sp>
      <p:graphicFrame>
        <p:nvGraphicFramePr>
          <p:cNvPr id="2" name="Object 1">
            <a:extLst>
              <a:ext uri="{FF2B5EF4-FFF2-40B4-BE49-F238E27FC236}">
                <a16:creationId xmlns:a16="http://schemas.microsoft.com/office/drawing/2014/main" id="{032E5EEA-DFA1-2B61-D8B0-CE41C84EDCEA}"/>
              </a:ext>
            </a:extLst>
          </p:cNvPr>
          <p:cNvGraphicFramePr>
            <a:graphicFrameLocks noChangeAspect="1"/>
          </p:cNvGraphicFramePr>
          <p:nvPr>
            <p:extLst>
              <p:ext uri="{D42A27DB-BD31-4B8C-83A1-F6EECF244321}">
                <p14:modId xmlns:p14="http://schemas.microsoft.com/office/powerpoint/2010/main" val="2269685541"/>
              </p:ext>
            </p:extLst>
          </p:nvPr>
        </p:nvGraphicFramePr>
        <p:xfrm>
          <a:off x="968070" y="4376738"/>
          <a:ext cx="2003729" cy="2216150"/>
        </p:xfrm>
        <a:graphic>
          <a:graphicData uri="http://schemas.openxmlformats.org/presentationml/2006/ole">
            <mc:AlternateContent xmlns:mc="http://schemas.openxmlformats.org/markup-compatibility/2006">
              <mc:Choice xmlns:v="urn:schemas-microsoft-com:vml" Requires="v">
                <p:oleObj name="Worksheet" r:id="rId2" imgW="1485925" imgH="2216238" progId="Excel.Sheet.12">
                  <p:embed/>
                </p:oleObj>
              </mc:Choice>
              <mc:Fallback>
                <p:oleObj name="Worksheet" r:id="rId2" imgW="1485925" imgH="2216238" progId="Excel.Sheet.12">
                  <p:embed/>
                  <p:pic>
                    <p:nvPicPr>
                      <p:cNvPr id="0" name=""/>
                      <p:cNvPicPr/>
                      <p:nvPr/>
                    </p:nvPicPr>
                    <p:blipFill>
                      <a:blip r:embed="rId3"/>
                      <a:stretch>
                        <a:fillRect/>
                      </a:stretch>
                    </p:blipFill>
                    <p:spPr>
                      <a:xfrm>
                        <a:off x="968070" y="4376738"/>
                        <a:ext cx="2003729" cy="2216150"/>
                      </a:xfrm>
                      <a:prstGeom prst="rect">
                        <a:avLst/>
                      </a:prstGeom>
                    </p:spPr>
                  </p:pic>
                </p:oleObj>
              </mc:Fallback>
            </mc:AlternateContent>
          </a:graphicData>
        </a:graphic>
      </p:graphicFrame>
    </p:spTree>
    <p:extLst>
      <p:ext uri="{BB962C8B-B14F-4D97-AF65-F5344CB8AC3E}">
        <p14:creationId xmlns:p14="http://schemas.microsoft.com/office/powerpoint/2010/main" val="1117634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C94AAA3-0BA3-A7C7-8BD1-A29FF5304F63}"/>
              </a:ext>
            </a:extLst>
          </p:cNvPr>
          <p:cNvGraphicFramePr>
            <a:graphicFrameLocks noGrp="1"/>
          </p:cNvGraphicFramePr>
          <p:nvPr>
            <p:extLst>
              <p:ext uri="{D42A27DB-BD31-4B8C-83A1-F6EECF244321}">
                <p14:modId xmlns:p14="http://schemas.microsoft.com/office/powerpoint/2010/main" val="3531476276"/>
              </p:ext>
            </p:extLst>
          </p:nvPr>
        </p:nvGraphicFramePr>
        <p:xfrm>
          <a:off x="0" y="0"/>
          <a:ext cx="12192000" cy="6857999"/>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956796570"/>
                    </a:ext>
                  </a:extLst>
                </a:gridCol>
              </a:tblGrid>
              <a:tr h="6857999">
                <a:tc>
                  <a: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sz="5400" dirty="0"/>
                        <a:t>THANK-YOU</a:t>
                      </a:r>
                      <a:endParaRPr lang="en-IN" sz="5400" dirty="0"/>
                    </a:p>
                  </a:txBody>
                  <a:tcPr/>
                </a:tc>
                <a:extLst>
                  <a:ext uri="{0D108BD9-81ED-4DB2-BD59-A6C34878D82A}">
                    <a16:rowId xmlns:a16="http://schemas.microsoft.com/office/drawing/2014/main" val="2120653268"/>
                  </a:ext>
                </a:extLst>
              </a:tr>
            </a:tbl>
          </a:graphicData>
        </a:graphic>
      </p:graphicFrame>
      <p:sp>
        <p:nvSpPr>
          <p:cNvPr id="5" name="Rectangle 4">
            <a:extLst>
              <a:ext uri="{FF2B5EF4-FFF2-40B4-BE49-F238E27FC236}">
                <a16:creationId xmlns:a16="http://schemas.microsoft.com/office/drawing/2014/main" id="{65DD79FE-3D6B-4457-4E31-AB8FC298293E}"/>
              </a:ext>
            </a:extLst>
          </p:cNvPr>
          <p:cNvSpPr/>
          <p:nvPr/>
        </p:nvSpPr>
        <p:spPr>
          <a:xfrm>
            <a:off x="308113" y="248478"/>
            <a:ext cx="11569148" cy="633122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t>THANKYOU</a:t>
            </a:r>
            <a:endParaRPr lang="en-IN" sz="6000" dirty="0"/>
          </a:p>
        </p:txBody>
      </p:sp>
    </p:spTree>
    <p:extLst>
      <p:ext uri="{BB962C8B-B14F-4D97-AF65-F5344CB8AC3E}">
        <p14:creationId xmlns:p14="http://schemas.microsoft.com/office/powerpoint/2010/main" val="1759073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FA57-379D-FE4E-2143-6CF1A081EA5D}"/>
              </a:ext>
            </a:extLst>
          </p:cNvPr>
          <p:cNvSpPr>
            <a:spLocks noGrp="1"/>
          </p:cNvSpPr>
          <p:nvPr>
            <p:ph type="title"/>
          </p:nvPr>
        </p:nvSpPr>
        <p:spPr/>
        <p:txBody>
          <a:bodyPr/>
          <a:lstStyle/>
          <a:p>
            <a:r>
              <a:rPr lang="en-US" dirty="0"/>
              <a:t>Inserting the data in tables</a:t>
            </a:r>
            <a:endParaRPr lang="en-IN" dirty="0"/>
          </a:p>
        </p:txBody>
      </p:sp>
      <p:sp>
        <p:nvSpPr>
          <p:cNvPr id="3" name="Content Placeholder 2">
            <a:extLst>
              <a:ext uri="{FF2B5EF4-FFF2-40B4-BE49-F238E27FC236}">
                <a16:creationId xmlns:a16="http://schemas.microsoft.com/office/drawing/2014/main" id="{C60E6A91-F82D-EB9E-D7B7-6DBC7B5EE2AC}"/>
              </a:ext>
            </a:extLst>
          </p:cNvPr>
          <p:cNvSpPr>
            <a:spLocks noGrp="1"/>
          </p:cNvSpPr>
          <p:nvPr>
            <p:ph idx="1"/>
          </p:nvPr>
        </p:nvSpPr>
        <p:spPr/>
        <p:txBody>
          <a:bodyPr/>
          <a:lstStyle/>
          <a:p>
            <a:r>
              <a:rPr lang="en-US" dirty="0"/>
              <a:t>For “</a:t>
            </a:r>
            <a:r>
              <a:rPr lang="en-US" dirty="0" err="1"/>
              <a:t>ipl_matches</a:t>
            </a:r>
            <a:r>
              <a:rPr lang="en-US" dirty="0"/>
              <a:t>” table: </a:t>
            </a:r>
          </a:p>
          <a:p>
            <a:pPr marL="0" indent="0">
              <a:buNone/>
            </a:pPr>
            <a:r>
              <a:rPr lang="en-US" dirty="0"/>
              <a:t>copy </a:t>
            </a:r>
            <a:r>
              <a:rPr lang="en-US" dirty="0" err="1"/>
              <a:t>ipl_matches</a:t>
            </a:r>
            <a:r>
              <a:rPr lang="en-US" dirty="0"/>
              <a:t> from 'C:\Program Files\PostgreSQL\16\data\final project data\ipl_matches.csv' delimiter ',' csv header;</a:t>
            </a:r>
            <a:endParaRPr lang="en-IN" dirty="0"/>
          </a:p>
          <a:p>
            <a:endParaRPr lang="en-US" dirty="0"/>
          </a:p>
          <a:p>
            <a:r>
              <a:rPr lang="en-US" dirty="0"/>
              <a:t>For “</a:t>
            </a:r>
            <a:r>
              <a:rPr lang="en-US" dirty="0" err="1"/>
              <a:t>deliveries_in_matches</a:t>
            </a:r>
            <a:r>
              <a:rPr lang="en-US" dirty="0"/>
              <a:t>” table: </a:t>
            </a:r>
          </a:p>
          <a:p>
            <a:pPr marL="0" indent="0">
              <a:buNone/>
            </a:pPr>
            <a:r>
              <a:rPr lang="en-US" dirty="0"/>
              <a:t>copy </a:t>
            </a:r>
            <a:r>
              <a:rPr lang="en-US" dirty="0" err="1"/>
              <a:t>deliveries_in_matches</a:t>
            </a:r>
            <a:r>
              <a:rPr lang="en-US" dirty="0"/>
              <a:t> from 'C:\Program Files\PostgreSQL\16\data\final project data\IPL_Ball.csv' delimiter ',' csv header;</a:t>
            </a:r>
          </a:p>
        </p:txBody>
      </p:sp>
    </p:spTree>
    <p:extLst>
      <p:ext uri="{BB962C8B-B14F-4D97-AF65-F5344CB8AC3E}">
        <p14:creationId xmlns:p14="http://schemas.microsoft.com/office/powerpoint/2010/main" val="331869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F1D1-F829-1B8B-7DB8-6E8D64339435}"/>
              </a:ext>
            </a:extLst>
          </p:cNvPr>
          <p:cNvSpPr>
            <a:spLocks noGrp="1"/>
          </p:cNvSpPr>
          <p:nvPr>
            <p:ph type="title"/>
          </p:nvPr>
        </p:nvSpPr>
        <p:spPr/>
        <p:txBody>
          <a:bodyPr/>
          <a:lstStyle/>
          <a:p>
            <a:r>
              <a:rPr lang="en-US" dirty="0"/>
              <a:t>Task 1</a:t>
            </a:r>
            <a:endParaRPr lang="en-IN" dirty="0"/>
          </a:p>
        </p:txBody>
      </p:sp>
      <p:sp>
        <p:nvSpPr>
          <p:cNvPr id="3" name="Content Placeholder 2">
            <a:extLst>
              <a:ext uri="{FF2B5EF4-FFF2-40B4-BE49-F238E27FC236}">
                <a16:creationId xmlns:a16="http://schemas.microsoft.com/office/drawing/2014/main" id="{3CE3D670-7364-7C4E-3344-D30BA6427CCB}"/>
              </a:ext>
            </a:extLst>
          </p:cNvPr>
          <p:cNvSpPr>
            <a:spLocks noGrp="1"/>
          </p:cNvSpPr>
          <p:nvPr>
            <p:ph idx="1"/>
          </p:nvPr>
        </p:nvSpPr>
        <p:spPr/>
        <p:txBody>
          <a:bodyPr/>
          <a:lstStyle/>
          <a:p>
            <a:pPr marL="0" indent="0">
              <a:buNone/>
            </a:pPr>
            <a:r>
              <a:rPr lang="en-US" dirty="0"/>
              <a:t>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a:t>
            </a:r>
            <a:endParaRPr lang="en-IN" dirty="0"/>
          </a:p>
        </p:txBody>
      </p:sp>
    </p:spTree>
    <p:extLst>
      <p:ext uri="{BB962C8B-B14F-4D97-AF65-F5344CB8AC3E}">
        <p14:creationId xmlns:p14="http://schemas.microsoft.com/office/powerpoint/2010/main" val="213349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D272-8753-C487-F77F-4FA7D9D5B5DC}"/>
              </a:ext>
            </a:extLst>
          </p:cNvPr>
          <p:cNvSpPr>
            <a:spLocks noGrp="1"/>
          </p:cNvSpPr>
          <p:nvPr>
            <p:ph type="title"/>
          </p:nvPr>
        </p:nvSpPr>
        <p:spPr/>
        <p:txBody>
          <a:bodyPr/>
          <a:lstStyle/>
          <a:p>
            <a:r>
              <a:rPr lang="en-US" dirty="0"/>
              <a:t>Task 1 Solution</a:t>
            </a:r>
            <a:endParaRPr lang="en-IN" dirty="0"/>
          </a:p>
        </p:txBody>
      </p:sp>
      <p:sp>
        <p:nvSpPr>
          <p:cNvPr id="3" name="Content Placeholder 2">
            <a:extLst>
              <a:ext uri="{FF2B5EF4-FFF2-40B4-BE49-F238E27FC236}">
                <a16:creationId xmlns:a16="http://schemas.microsoft.com/office/drawing/2014/main" id="{EEE3A420-2B3C-EB85-67AE-7A72F0118AE9}"/>
              </a:ext>
            </a:extLst>
          </p:cNvPr>
          <p:cNvSpPr>
            <a:spLocks noGrp="1"/>
          </p:cNvSpPr>
          <p:nvPr>
            <p:ph idx="1"/>
          </p:nvPr>
        </p:nvSpPr>
        <p:spPr/>
        <p:txBody>
          <a:bodyPr/>
          <a:lstStyle/>
          <a:p>
            <a:pPr marL="0" indent="0">
              <a:buNone/>
            </a:pPr>
            <a:r>
              <a:rPr lang="en-US" b="1" u="sng" dirty="0"/>
              <a:t>STEPS TAKEN TO SOLVE THE TASK</a:t>
            </a:r>
          </a:p>
          <a:p>
            <a:pPr marL="0" indent="0">
              <a:buNone/>
            </a:pPr>
            <a:r>
              <a:rPr lang="en-US" dirty="0"/>
              <a:t>STEP 1: Strike rate = (</a:t>
            </a:r>
            <a:r>
              <a:rPr lang="en-US" dirty="0" err="1"/>
              <a:t>total_runs</a:t>
            </a:r>
            <a:r>
              <a:rPr lang="en-US" dirty="0"/>
              <a:t> * 100.0 / </a:t>
            </a:r>
            <a:r>
              <a:rPr lang="en-US" dirty="0" err="1"/>
              <a:t>total_balls</a:t>
            </a:r>
            <a:r>
              <a:rPr lang="en-US" dirty="0"/>
              <a:t>).</a:t>
            </a:r>
          </a:p>
          <a:p>
            <a:pPr marL="0" indent="0">
              <a:buNone/>
            </a:pPr>
            <a:r>
              <a:rPr lang="en-US" dirty="0"/>
              <a:t>STEP 2: Used HAVING COUNT(*) &gt;= 500 to filter batsmen who have faced at least 500 balls.</a:t>
            </a:r>
          </a:p>
          <a:p>
            <a:pPr marL="0" indent="0">
              <a:buNone/>
            </a:pPr>
            <a:r>
              <a:rPr lang="en-US" dirty="0"/>
              <a:t>STEP 3: Order the results by strike rate in descending order and limit the results to the top 10 players.</a:t>
            </a:r>
            <a:endParaRPr lang="en-IN" dirty="0"/>
          </a:p>
        </p:txBody>
      </p:sp>
    </p:spTree>
    <p:extLst>
      <p:ext uri="{BB962C8B-B14F-4D97-AF65-F5344CB8AC3E}">
        <p14:creationId xmlns:p14="http://schemas.microsoft.com/office/powerpoint/2010/main" val="3235376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60745-EFE0-83B8-97C2-943CA26A869A}"/>
              </a:ext>
            </a:extLst>
          </p:cNvPr>
          <p:cNvSpPr txBox="1"/>
          <p:nvPr/>
        </p:nvSpPr>
        <p:spPr>
          <a:xfrm>
            <a:off x="833120" y="701040"/>
            <a:ext cx="10414000" cy="5909310"/>
          </a:xfrm>
          <a:prstGeom prst="rect">
            <a:avLst/>
          </a:prstGeom>
          <a:noFill/>
        </p:spPr>
        <p:txBody>
          <a:bodyPr wrap="square" rtlCol="0">
            <a:spAutoFit/>
          </a:bodyPr>
          <a:lstStyle/>
          <a:p>
            <a:pPr marL="0" indent="0">
              <a:buNone/>
            </a:pPr>
            <a:r>
              <a:rPr lang="en-US" b="1" u="sng" dirty="0"/>
              <a:t>SQL QUERY TO SOLVE THE TASK</a:t>
            </a:r>
          </a:p>
          <a:p>
            <a:pPr marL="0" indent="0">
              <a:buNone/>
            </a:pPr>
            <a:endParaRPr lang="en-US" b="1" u="sng" dirty="0"/>
          </a:p>
          <a:p>
            <a:pPr marL="0" indent="0">
              <a:buNone/>
            </a:pPr>
            <a:r>
              <a:rPr lang="en-US" dirty="0"/>
              <a:t>with </a:t>
            </a:r>
            <a:r>
              <a:rPr lang="en-US" dirty="0" err="1"/>
              <a:t>player_strike_rate</a:t>
            </a:r>
            <a:r>
              <a:rPr lang="en-US" dirty="0"/>
              <a:t> as (</a:t>
            </a:r>
          </a:p>
          <a:p>
            <a:pPr marL="0" indent="0">
              <a:buNone/>
            </a:pPr>
            <a:r>
              <a:rPr lang="en-US" dirty="0"/>
              <a:t>select</a:t>
            </a:r>
          </a:p>
          <a:p>
            <a:pPr marL="0" indent="0">
              <a:buNone/>
            </a:pPr>
            <a:r>
              <a:rPr lang="en-US" dirty="0"/>
              <a:t>        batsman,</a:t>
            </a:r>
          </a:p>
          <a:p>
            <a:pPr marL="0" indent="0">
              <a:buNone/>
            </a:pPr>
            <a:r>
              <a:rPr lang="en-US" dirty="0"/>
              <a:t>        sum(</a:t>
            </a:r>
            <a:r>
              <a:rPr lang="en-US" dirty="0" err="1"/>
              <a:t>batsman_runs</a:t>
            </a:r>
            <a:r>
              <a:rPr lang="en-US" dirty="0"/>
              <a:t>) as </a:t>
            </a:r>
            <a:r>
              <a:rPr lang="en-US" dirty="0" err="1"/>
              <a:t>total_runs</a:t>
            </a:r>
            <a:r>
              <a:rPr lang="en-US" dirty="0"/>
              <a:t>,</a:t>
            </a:r>
          </a:p>
          <a:p>
            <a:pPr marL="0" indent="0">
              <a:buNone/>
            </a:pPr>
            <a:r>
              <a:rPr lang="en-US" dirty="0"/>
              <a:t>        count(*) as </a:t>
            </a:r>
            <a:r>
              <a:rPr lang="en-US" dirty="0" err="1"/>
              <a:t>total_balls</a:t>
            </a:r>
            <a:r>
              <a:rPr lang="en-US" dirty="0"/>
              <a:t>,</a:t>
            </a:r>
          </a:p>
          <a:p>
            <a:pPr marL="0" indent="0">
              <a:buNone/>
            </a:pPr>
            <a:r>
              <a:rPr lang="en-US" dirty="0"/>
              <a:t>        (sum(</a:t>
            </a:r>
            <a:r>
              <a:rPr lang="en-US" dirty="0" err="1"/>
              <a:t>batsman_runs</a:t>
            </a:r>
            <a:r>
              <a:rPr lang="en-US" dirty="0"/>
              <a:t>) * 100.0 / count(*)) as </a:t>
            </a:r>
            <a:r>
              <a:rPr lang="en-US" dirty="0" err="1"/>
              <a:t>strike_rate</a:t>
            </a:r>
            <a:endParaRPr lang="en-US" dirty="0"/>
          </a:p>
          <a:p>
            <a:pPr marL="0" indent="0">
              <a:buNone/>
            </a:pPr>
            <a:r>
              <a:rPr lang="en-US" dirty="0"/>
              <a:t>        from </a:t>
            </a:r>
            <a:r>
              <a:rPr lang="en-US" dirty="0" err="1"/>
              <a:t>deliveries_in_matches</a:t>
            </a:r>
            <a:endParaRPr lang="en-US" dirty="0"/>
          </a:p>
          <a:p>
            <a:pPr marL="0" indent="0">
              <a:buNone/>
            </a:pPr>
            <a:r>
              <a:rPr lang="en-US" dirty="0"/>
              <a:t>        group by batsman</a:t>
            </a:r>
          </a:p>
          <a:p>
            <a:pPr marL="0" indent="0">
              <a:buNone/>
            </a:pPr>
            <a:r>
              <a:rPr lang="en-US" dirty="0"/>
              <a:t>    having count(*) &gt;= 500</a:t>
            </a:r>
          </a:p>
          <a:p>
            <a:pPr marL="0" indent="0">
              <a:buNone/>
            </a:pPr>
            <a:r>
              <a:rPr lang="en-US" dirty="0"/>
              <a:t> )</a:t>
            </a:r>
          </a:p>
          <a:p>
            <a:pPr marL="0" indent="0">
              <a:buNone/>
            </a:pPr>
            <a:r>
              <a:rPr lang="en-US" dirty="0"/>
              <a:t>select  </a:t>
            </a:r>
          </a:p>
          <a:p>
            <a:pPr marL="0" indent="0">
              <a:buNone/>
            </a:pPr>
            <a:r>
              <a:rPr lang="en-US" dirty="0"/>
              <a:t>   batsman,</a:t>
            </a:r>
          </a:p>
          <a:p>
            <a:pPr marL="0" indent="0">
              <a:buNone/>
            </a:pPr>
            <a:r>
              <a:rPr lang="en-US" dirty="0"/>
              <a:t>   </a:t>
            </a:r>
            <a:r>
              <a:rPr lang="en-US" dirty="0" err="1"/>
              <a:t>total_runs</a:t>
            </a:r>
            <a:r>
              <a:rPr lang="en-US" dirty="0"/>
              <a:t>,</a:t>
            </a:r>
          </a:p>
          <a:p>
            <a:pPr marL="0" indent="0">
              <a:buNone/>
            </a:pPr>
            <a:r>
              <a:rPr lang="en-US" dirty="0"/>
              <a:t>   </a:t>
            </a:r>
            <a:r>
              <a:rPr lang="en-US" dirty="0" err="1"/>
              <a:t>total_balls</a:t>
            </a:r>
            <a:r>
              <a:rPr lang="en-US" dirty="0"/>
              <a:t>,</a:t>
            </a:r>
          </a:p>
          <a:p>
            <a:pPr marL="0" indent="0">
              <a:buNone/>
            </a:pPr>
            <a:r>
              <a:rPr lang="en-US" dirty="0"/>
              <a:t>   </a:t>
            </a:r>
            <a:r>
              <a:rPr lang="en-US" dirty="0" err="1"/>
              <a:t>strike_rate</a:t>
            </a:r>
            <a:r>
              <a:rPr lang="en-US" dirty="0"/>
              <a:t> from </a:t>
            </a:r>
            <a:r>
              <a:rPr lang="en-US" dirty="0" err="1"/>
              <a:t>player_strike_rate</a:t>
            </a:r>
            <a:endParaRPr lang="en-US" dirty="0"/>
          </a:p>
          <a:p>
            <a:pPr marL="0" indent="0">
              <a:buNone/>
            </a:pPr>
            <a:r>
              <a:rPr lang="en-US" dirty="0"/>
              <a:t>   order by </a:t>
            </a:r>
            <a:r>
              <a:rPr lang="en-US" dirty="0" err="1"/>
              <a:t>strike_rate</a:t>
            </a:r>
            <a:r>
              <a:rPr lang="en-US" dirty="0"/>
              <a:t> desc</a:t>
            </a:r>
          </a:p>
          <a:p>
            <a:pPr marL="0" indent="0">
              <a:buNone/>
            </a:pPr>
            <a:r>
              <a:rPr lang="en-US" dirty="0"/>
              <a:t> limit 10;</a:t>
            </a:r>
            <a:endParaRPr lang="en-IN" dirty="0"/>
          </a:p>
          <a:p>
            <a:pPr marL="0" indent="0">
              <a:buNone/>
            </a:pPr>
            <a:endParaRPr lang="en-US" u="sng" dirty="0"/>
          </a:p>
          <a:p>
            <a:endParaRPr lang="en-IN" dirty="0"/>
          </a:p>
        </p:txBody>
      </p:sp>
    </p:spTree>
    <p:extLst>
      <p:ext uri="{BB962C8B-B14F-4D97-AF65-F5344CB8AC3E}">
        <p14:creationId xmlns:p14="http://schemas.microsoft.com/office/powerpoint/2010/main" val="81953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250</TotalTime>
  <Words>3629</Words>
  <Application>Microsoft Office PowerPoint</Application>
  <PresentationFormat>Widescreen</PresentationFormat>
  <Paragraphs>434</Paragraphs>
  <Slides>54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0" baseType="lpstr">
      <vt:lpstr>Arial</vt:lpstr>
      <vt:lpstr>Calibri</vt:lpstr>
      <vt:lpstr>Century Gothic</vt:lpstr>
      <vt:lpstr>Wingdings 3</vt:lpstr>
      <vt:lpstr>Ion Boardroom</vt:lpstr>
      <vt:lpstr>Microsoft Excel Worksheet</vt:lpstr>
      <vt:lpstr>IPL Auction Strategy</vt:lpstr>
      <vt:lpstr>Project Aim</vt:lpstr>
      <vt:lpstr>About Data</vt:lpstr>
      <vt:lpstr>Prerequisites to begin the tasks</vt:lpstr>
      <vt:lpstr>Creating Tables for our data</vt:lpstr>
      <vt:lpstr>Inserting the data in tables</vt:lpstr>
      <vt:lpstr>Task 1</vt:lpstr>
      <vt:lpstr>Task 1 Solution</vt:lpstr>
      <vt:lpstr>PowerPoint Presentation</vt:lpstr>
      <vt:lpstr>Output of Task 1</vt:lpstr>
      <vt:lpstr>Task 2</vt:lpstr>
      <vt:lpstr>Prerequisites to begin the task 2</vt:lpstr>
      <vt:lpstr>Task 2 Solution</vt:lpstr>
      <vt:lpstr>PowerPoint Presentation</vt:lpstr>
      <vt:lpstr>PowerPoint Presentation</vt:lpstr>
      <vt:lpstr>Output of Task 2</vt:lpstr>
      <vt:lpstr>Task 3</vt:lpstr>
      <vt:lpstr>Task 3 Solution</vt:lpstr>
      <vt:lpstr>PowerPoint Presentation</vt:lpstr>
      <vt:lpstr>PowerPoint Presentation</vt:lpstr>
      <vt:lpstr>Output of Task 3</vt:lpstr>
      <vt:lpstr>Task 4</vt:lpstr>
      <vt:lpstr>Task 4 Solution</vt:lpstr>
      <vt:lpstr>PowerPoint Presentation</vt:lpstr>
      <vt:lpstr>Output of Task 4</vt:lpstr>
      <vt:lpstr>Task 5</vt:lpstr>
      <vt:lpstr>Task 5 Solution</vt:lpstr>
      <vt:lpstr>PowerPoint Presentation</vt:lpstr>
      <vt:lpstr>Output of Task 5</vt:lpstr>
      <vt:lpstr>Task 6</vt:lpstr>
      <vt:lpstr>Task 6 Solution</vt:lpstr>
      <vt:lpstr>PowerPoint Presentation</vt:lpstr>
      <vt:lpstr>PowerPoint Presentation</vt:lpstr>
      <vt:lpstr>PowerPoint Presentation</vt:lpstr>
      <vt:lpstr>PowerPoint Presentation</vt:lpstr>
      <vt:lpstr>Output of Task 6</vt:lpstr>
      <vt:lpstr>Task 7</vt:lpstr>
      <vt:lpstr>PowerPoint Presentation</vt:lpstr>
      <vt:lpstr>PowerPoint Presentation</vt:lpstr>
      <vt:lpstr>PowerPoint Presentation</vt:lpstr>
      <vt:lpstr>PowerPoint Presentation</vt:lpstr>
      <vt:lpstr>PowerPoint Presentation</vt:lpstr>
      <vt:lpstr>PowerPoint Presentation</vt:lpstr>
      <vt:lpstr>Additional Questions for Final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Auction Strategy</dc:title>
  <dc:creator>Arslan Naqvi</dc:creator>
  <cp:lastModifiedBy>Arslan Naqvi</cp:lastModifiedBy>
  <cp:revision>19</cp:revision>
  <dcterms:created xsi:type="dcterms:W3CDTF">2024-05-24T07:54:52Z</dcterms:created>
  <dcterms:modified xsi:type="dcterms:W3CDTF">2024-05-28T11:57:00Z</dcterms:modified>
</cp:coreProperties>
</file>