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690" r:id="rId2"/>
    <p:sldMasterId id="2147483702" r:id="rId3"/>
  </p:sldMasterIdLst>
  <p:notesMasterIdLst>
    <p:notesMasterId r:id="rId43"/>
  </p:notesMasterIdLst>
  <p:sldIdLst>
    <p:sldId id="303" r:id="rId4"/>
    <p:sldId id="259" r:id="rId5"/>
    <p:sldId id="262" r:id="rId6"/>
    <p:sldId id="263" r:id="rId7"/>
    <p:sldId id="264" r:id="rId8"/>
    <p:sldId id="267" r:id="rId9"/>
    <p:sldId id="266" r:id="rId10"/>
    <p:sldId id="268" r:id="rId11"/>
    <p:sldId id="270" r:id="rId12"/>
    <p:sldId id="271" r:id="rId13"/>
    <p:sldId id="272" r:id="rId14"/>
    <p:sldId id="287" r:id="rId15"/>
    <p:sldId id="288" r:id="rId16"/>
    <p:sldId id="289" r:id="rId17"/>
    <p:sldId id="273" r:id="rId18"/>
    <p:sldId id="282" r:id="rId19"/>
    <p:sldId id="283" r:id="rId20"/>
    <p:sldId id="284" r:id="rId21"/>
    <p:sldId id="285" r:id="rId22"/>
    <p:sldId id="286" r:id="rId23"/>
    <p:sldId id="277" r:id="rId24"/>
    <p:sldId id="281" r:id="rId25"/>
    <p:sldId id="276" r:id="rId26"/>
    <p:sldId id="279" r:id="rId27"/>
    <p:sldId id="280" r:id="rId28"/>
    <p:sldId id="275" r:id="rId29"/>
    <p:sldId id="304" r:id="rId30"/>
    <p:sldId id="305" r:id="rId31"/>
    <p:sldId id="306" r:id="rId32"/>
    <p:sldId id="307" r:id="rId33"/>
    <p:sldId id="308" r:id="rId34"/>
    <p:sldId id="309" r:id="rId35"/>
    <p:sldId id="310" r:id="rId36"/>
    <p:sldId id="311" r:id="rId37"/>
    <p:sldId id="312" r:id="rId38"/>
    <p:sldId id="313" r:id="rId39"/>
    <p:sldId id="302" r:id="rId40"/>
    <p:sldId id="301" r:id="rId41"/>
    <p:sldId id="30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98A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511C46-3919-4552-B77B-1D9A5120FFDD}" type="datetimeFigureOut">
              <a:rPr lang="en-IN" smtClean="0"/>
              <a:t>27-05-2025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4FEA4-DA3B-4F9D-A780-75786D9E5064}" type="slidenum">
              <a:rPr lang="en-IN" smtClean="0"/>
              <a:t>‹#›</a:t>
            </a:fld>
            <a:endParaRPr lang="en-IN"/>
          </a:p>
        </p:txBody>
      </p:sp>
    </p:spTree>
    <p:extLst>
      <p:ext uri="{BB962C8B-B14F-4D97-AF65-F5344CB8AC3E}">
        <p14:creationId xmlns:p14="http://schemas.microsoft.com/office/powerpoint/2010/main" val="1807315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1EDF-AE54-437D-B651-AD4B5B7C00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39F1ADE-7B76-46B0-B066-87468EF69AEE}"/>
              </a:ext>
            </a:extLst>
          </p:cNvPr>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090E68-2099-4B18-B0C7-37DEE8B8F381}"/>
              </a:ext>
            </a:extLst>
          </p:cNvPr>
          <p:cNvSpPr>
            <a:spLocks noGrp="1"/>
          </p:cNvSpPr>
          <p:nvPr>
            <p:ph type="dt" sz="half" idx="10"/>
          </p:nvPr>
        </p:nvSpPr>
        <p:spPr/>
        <p:txBody>
          <a:bodyPr/>
          <a:lstStyle/>
          <a:p>
            <a:pPr defTabSz="914377"/>
            <a:fld id="{66C08516-023D-4166-B2F8-AD7BDB7209C0}" type="datetimeFigureOut">
              <a:rPr lang="en-IN" smtClean="0">
                <a:solidFill>
                  <a:prstClr val="black">
                    <a:tint val="75000"/>
                  </a:prstClr>
                </a:solidFill>
                <a:cs typeface="Arial"/>
                <a:sym typeface="Arial"/>
              </a:rPr>
              <a:pPr defTabSz="914377"/>
              <a:t>27-05-2025</a:t>
            </a:fld>
            <a:endParaRPr lang="en-IN">
              <a:solidFill>
                <a:prstClr val="black">
                  <a:tint val="75000"/>
                </a:prstClr>
              </a:solidFill>
              <a:cs typeface="Arial"/>
              <a:sym typeface="Arial"/>
            </a:endParaRPr>
          </a:p>
        </p:txBody>
      </p:sp>
      <p:sp>
        <p:nvSpPr>
          <p:cNvPr id="5" name="Footer Placeholder 4">
            <a:extLst>
              <a:ext uri="{FF2B5EF4-FFF2-40B4-BE49-F238E27FC236}">
                <a16:creationId xmlns:a16="http://schemas.microsoft.com/office/drawing/2014/main" id="{5EBC6E58-F540-4C97-AF53-0E682564EE60}"/>
              </a:ext>
            </a:extLst>
          </p:cNvPr>
          <p:cNvSpPr>
            <a:spLocks noGrp="1"/>
          </p:cNvSpPr>
          <p:nvPr>
            <p:ph type="ftr" sz="quarter" idx="11"/>
          </p:nvPr>
        </p:nvSpPr>
        <p:spPr/>
        <p:txBody>
          <a:bodyPr/>
          <a:lstStyle/>
          <a:p>
            <a:pPr defTabSz="914377"/>
            <a:endParaRPr lang="en-IN">
              <a:solidFill>
                <a:prstClr val="black">
                  <a:tint val="75000"/>
                </a:prstClr>
              </a:solidFill>
              <a:cs typeface="Arial"/>
              <a:sym typeface="Arial"/>
            </a:endParaRPr>
          </a:p>
        </p:txBody>
      </p:sp>
      <p:sp>
        <p:nvSpPr>
          <p:cNvPr id="6" name="Slide Number Placeholder 5">
            <a:extLst>
              <a:ext uri="{FF2B5EF4-FFF2-40B4-BE49-F238E27FC236}">
                <a16:creationId xmlns:a16="http://schemas.microsoft.com/office/drawing/2014/main" id="{FF03C671-645A-4081-A58A-CB136966A59E}"/>
              </a:ext>
            </a:extLst>
          </p:cNvPr>
          <p:cNvSpPr>
            <a:spLocks noGrp="1"/>
          </p:cNvSpPr>
          <p:nvPr>
            <p:ph type="sldNum" sz="quarter" idx="12"/>
          </p:nvPr>
        </p:nvSpPr>
        <p:spPr/>
        <p:txBody>
          <a:bodyPr/>
          <a:lstStyle/>
          <a:p>
            <a:pPr defTabSz="914377"/>
            <a:fld id="{6BE1F8B7-8E1A-4CD8-94FC-E8EA5EBB2B62}" type="slidenum">
              <a:rPr lang="en-IN" smtClean="0">
                <a:solidFill>
                  <a:prstClr val="black">
                    <a:tint val="75000"/>
                  </a:prstClr>
                </a:solidFill>
                <a:cs typeface="Arial"/>
                <a:sym typeface="Arial"/>
              </a:rPr>
              <a:pPr defTabSz="914377"/>
              <a:t>‹#›</a:t>
            </a:fld>
            <a:endParaRPr lang="en-IN">
              <a:solidFill>
                <a:prstClr val="black">
                  <a:tint val="75000"/>
                </a:prstClr>
              </a:solidFill>
              <a:cs typeface="Arial"/>
              <a:sym typeface="Arial"/>
            </a:endParaRPr>
          </a:p>
        </p:txBody>
      </p:sp>
    </p:spTree>
    <p:extLst>
      <p:ext uri="{BB962C8B-B14F-4D97-AF65-F5344CB8AC3E}">
        <p14:creationId xmlns:p14="http://schemas.microsoft.com/office/powerpoint/2010/main" val="893415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D59BD-CB33-4E43-979A-40C92013A1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2A0A95-6580-4B08-A5EE-E4EFA75E34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781F6E-B0B9-4077-B424-A4C7A68D5193}"/>
              </a:ext>
            </a:extLst>
          </p:cNvPr>
          <p:cNvSpPr>
            <a:spLocks noGrp="1"/>
          </p:cNvSpPr>
          <p:nvPr>
            <p:ph type="dt" sz="half" idx="10"/>
          </p:nvPr>
        </p:nvSpPr>
        <p:spPr/>
        <p:txBody>
          <a:bodyPr/>
          <a:lstStyle/>
          <a:p>
            <a:pPr defTabSz="914377"/>
            <a:fld id="{66C08516-023D-4166-B2F8-AD7BDB7209C0}" type="datetimeFigureOut">
              <a:rPr lang="en-IN" smtClean="0">
                <a:solidFill>
                  <a:prstClr val="black">
                    <a:tint val="75000"/>
                  </a:prstClr>
                </a:solidFill>
                <a:cs typeface="Arial"/>
                <a:sym typeface="Arial"/>
              </a:rPr>
              <a:pPr defTabSz="914377"/>
              <a:t>27-05-2025</a:t>
            </a:fld>
            <a:endParaRPr lang="en-IN">
              <a:solidFill>
                <a:prstClr val="black">
                  <a:tint val="75000"/>
                </a:prstClr>
              </a:solidFill>
              <a:cs typeface="Arial"/>
              <a:sym typeface="Arial"/>
            </a:endParaRPr>
          </a:p>
        </p:txBody>
      </p:sp>
      <p:sp>
        <p:nvSpPr>
          <p:cNvPr id="5" name="Footer Placeholder 4">
            <a:extLst>
              <a:ext uri="{FF2B5EF4-FFF2-40B4-BE49-F238E27FC236}">
                <a16:creationId xmlns:a16="http://schemas.microsoft.com/office/drawing/2014/main" id="{1761EBE8-129A-4D2C-A597-35E7E2DE5176}"/>
              </a:ext>
            </a:extLst>
          </p:cNvPr>
          <p:cNvSpPr>
            <a:spLocks noGrp="1"/>
          </p:cNvSpPr>
          <p:nvPr>
            <p:ph type="ftr" sz="quarter" idx="11"/>
          </p:nvPr>
        </p:nvSpPr>
        <p:spPr/>
        <p:txBody>
          <a:bodyPr/>
          <a:lstStyle/>
          <a:p>
            <a:pPr defTabSz="914377"/>
            <a:endParaRPr lang="en-IN">
              <a:solidFill>
                <a:prstClr val="black">
                  <a:tint val="75000"/>
                </a:prstClr>
              </a:solidFill>
              <a:cs typeface="Arial"/>
              <a:sym typeface="Arial"/>
            </a:endParaRPr>
          </a:p>
        </p:txBody>
      </p:sp>
      <p:sp>
        <p:nvSpPr>
          <p:cNvPr id="6" name="Slide Number Placeholder 5">
            <a:extLst>
              <a:ext uri="{FF2B5EF4-FFF2-40B4-BE49-F238E27FC236}">
                <a16:creationId xmlns:a16="http://schemas.microsoft.com/office/drawing/2014/main" id="{975839C1-C9D6-42C8-92F9-1A6EDCF7D229}"/>
              </a:ext>
            </a:extLst>
          </p:cNvPr>
          <p:cNvSpPr>
            <a:spLocks noGrp="1"/>
          </p:cNvSpPr>
          <p:nvPr>
            <p:ph type="sldNum" sz="quarter" idx="12"/>
          </p:nvPr>
        </p:nvSpPr>
        <p:spPr/>
        <p:txBody>
          <a:bodyPr/>
          <a:lstStyle/>
          <a:p>
            <a:pPr defTabSz="914377"/>
            <a:fld id="{6BE1F8B7-8E1A-4CD8-94FC-E8EA5EBB2B62}" type="slidenum">
              <a:rPr lang="en-IN" smtClean="0">
                <a:solidFill>
                  <a:prstClr val="black">
                    <a:tint val="75000"/>
                  </a:prstClr>
                </a:solidFill>
                <a:cs typeface="Arial"/>
                <a:sym typeface="Arial"/>
              </a:rPr>
              <a:pPr defTabSz="914377"/>
              <a:t>‹#›</a:t>
            </a:fld>
            <a:endParaRPr lang="en-IN">
              <a:solidFill>
                <a:prstClr val="black">
                  <a:tint val="75000"/>
                </a:prstClr>
              </a:solidFill>
              <a:cs typeface="Arial"/>
              <a:sym typeface="Arial"/>
            </a:endParaRPr>
          </a:p>
        </p:txBody>
      </p:sp>
    </p:spTree>
    <p:extLst>
      <p:ext uri="{BB962C8B-B14F-4D97-AF65-F5344CB8AC3E}">
        <p14:creationId xmlns:p14="http://schemas.microsoft.com/office/powerpoint/2010/main" val="373033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BE8D03-0075-4130-A4FF-7F8DAE422892}"/>
              </a:ext>
            </a:extLst>
          </p:cNvPr>
          <p:cNvSpPr>
            <a:spLocks noGrp="1"/>
          </p:cNvSpPr>
          <p:nvPr>
            <p:ph type="title" orient="vert"/>
          </p:nvPr>
        </p:nvSpPr>
        <p:spPr>
          <a:xfrm>
            <a:off x="8724901" y="365126"/>
            <a:ext cx="2628900" cy="581183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9880AF-6D48-4DEE-930C-862577B65146}"/>
              </a:ext>
            </a:extLst>
          </p:cNvPr>
          <p:cNvSpPr>
            <a:spLocks noGrp="1"/>
          </p:cNvSpPr>
          <p:nvPr>
            <p:ph type="body" orient="vert" idx="1"/>
          </p:nvPr>
        </p:nvSpPr>
        <p:spPr>
          <a:xfrm>
            <a:off x="838201" y="365126"/>
            <a:ext cx="7734300" cy="58118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2D302B-388A-41F2-B997-FE70DE4B5601}"/>
              </a:ext>
            </a:extLst>
          </p:cNvPr>
          <p:cNvSpPr>
            <a:spLocks noGrp="1"/>
          </p:cNvSpPr>
          <p:nvPr>
            <p:ph type="dt" sz="half" idx="10"/>
          </p:nvPr>
        </p:nvSpPr>
        <p:spPr/>
        <p:txBody>
          <a:bodyPr/>
          <a:lstStyle/>
          <a:p>
            <a:pPr defTabSz="914377"/>
            <a:fld id="{66C08516-023D-4166-B2F8-AD7BDB7209C0}" type="datetimeFigureOut">
              <a:rPr lang="en-IN" smtClean="0">
                <a:solidFill>
                  <a:prstClr val="black">
                    <a:tint val="75000"/>
                  </a:prstClr>
                </a:solidFill>
                <a:cs typeface="Arial"/>
                <a:sym typeface="Arial"/>
              </a:rPr>
              <a:pPr defTabSz="914377"/>
              <a:t>27-05-2025</a:t>
            </a:fld>
            <a:endParaRPr lang="en-IN">
              <a:solidFill>
                <a:prstClr val="black">
                  <a:tint val="75000"/>
                </a:prstClr>
              </a:solidFill>
              <a:cs typeface="Arial"/>
              <a:sym typeface="Arial"/>
            </a:endParaRPr>
          </a:p>
        </p:txBody>
      </p:sp>
      <p:sp>
        <p:nvSpPr>
          <p:cNvPr id="5" name="Footer Placeholder 4">
            <a:extLst>
              <a:ext uri="{FF2B5EF4-FFF2-40B4-BE49-F238E27FC236}">
                <a16:creationId xmlns:a16="http://schemas.microsoft.com/office/drawing/2014/main" id="{A9174029-B0C7-425B-ABFE-1CF14EF396EE}"/>
              </a:ext>
            </a:extLst>
          </p:cNvPr>
          <p:cNvSpPr>
            <a:spLocks noGrp="1"/>
          </p:cNvSpPr>
          <p:nvPr>
            <p:ph type="ftr" sz="quarter" idx="11"/>
          </p:nvPr>
        </p:nvSpPr>
        <p:spPr/>
        <p:txBody>
          <a:bodyPr/>
          <a:lstStyle/>
          <a:p>
            <a:pPr defTabSz="914377"/>
            <a:endParaRPr lang="en-IN">
              <a:solidFill>
                <a:prstClr val="black">
                  <a:tint val="75000"/>
                </a:prstClr>
              </a:solidFill>
              <a:cs typeface="Arial"/>
              <a:sym typeface="Arial"/>
            </a:endParaRPr>
          </a:p>
        </p:txBody>
      </p:sp>
      <p:sp>
        <p:nvSpPr>
          <p:cNvPr id="6" name="Slide Number Placeholder 5">
            <a:extLst>
              <a:ext uri="{FF2B5EF4-FFF2-40B4-BE49-F238E27FC236}">
                <a16:creationId xmlns:a16="http://schemas.microsoft.com/office/drawing/2014/main" id="{E6F57156-7CD5-4680-A86E-9AE71AA118EC}"/>
              </a:ext>
            </a:extLst>
          </p:cNvPr>
          <p:cNvSpPr>
            <a:spLocks noGrp="1"/>
          </p:cNvSpPr>
          <p:nvPr>
            <p:ph type="sldNum" sz="quarter" idx="12"/>
          </p:nvPr>
        </p:nvSpPr>
        <p:spPr/>
        <p:txBody>
          <a:bodyPr/>
          <a:lstStyle/>
          <a:p>
            <a:pPr defTabSz="914377"/>
            <a:fld id="{6BE1F8B7-8E1A-4CD8-94FC-E8EA5EBB2B62}" type="slidenum">
              <a:rPr lang="en-IN" smtClean="0">
                <a:solidFill>
                  <a:prstClr val="black">
                    <a:tint val="75000"/>
                  </a:prstClr>
                </a:solidFill>
                <a:cs typeface="Arial"/>
                <a:sym typeface="Arial"/>
              </a:rPr>
              <a:pPr defTabSz="914377"/>
              <a:t>‹#›</a:t>
            </a:fld>
            <a:endParaRPr lang="en-IN">
              <a:solidFill>
                <a:prstClr val="black">
                  <a:tint val="75000"/>
                </a:prstClr>
              </a:solidFill>
              <a:cs typeface="Arial"/>
              <a:sym typeface="Arial"/>
            </a:endParaRPr>
          </a:p>
        </p:txBody>
      </p:sp>
    </p:spTree>
    <p:extLst>
      <p:ext uri="{BB962C8B-B14F-4D97-AF65-F5344CB8AC3E}">
        <p14:creationId xmlns:p14="http://schemas.microsoft.com/office/powerpoint/2010/main" val="1376363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45736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59841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54710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32677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50517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20332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642207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15332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8D3C-FE3A-48FC-8F96-7B2FE12ABC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D07C90-0D6E-4745-BC31-918F296858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5A87FB-B23D-4CD4-9C2D-6B20FA64A217}"/>
              </a:ext>
            </a:extLst>
          </p:cNvPr>
          <p:cNvSpPr>
            <a:spLocks noGrp="1"/>
          </p:cNvSpPr>
          <p:nvPr>
            <p:ph type="dt" sz="half" idx="10"/>
          </p:nvPr>
        </p:nvSpPr>
        <p:spPr/>
        <p:txBody>
          <a:bodyPr/>
          <a:lstStyle/>
          <a:p>
            <a:pPr defTabSz="914377"/>
            <a:fld id="{66C08516-023D-4166-B2F8-AD7BDB7209C0}" type="datetimeFigureOut">
              <a:rPr lang="en-IN" smtClean="0">
                <a:solidFill>
                  <a:prstClr val="black">
                    <a:tint val="75000"/>
                  </a:prstClr>
                </a:solidFill>
                <a:cs typeface="Arial"/>
                <a:sym typeface="Arial"/>
              </a:rPr>
              <a:pPr defTabSz="914377"/>
              <a:t>27-05-2025</a:t>
            </a:fld>
            <a:endParaRPr lang="en-IN">
              <a:solidFill>
                <a:prstClr val="black">
                  <a:tint val="75000"/>
                </a:prstClr>
              </a:solidFill>
              <a:cs typeface="Arial"/>
              <a:sym typeface="Arial"/>
            </a:endParaRPr>
          </a:p>
        </p:txBody>
      </p:sp>
      <p:sp>
        <p:nvSpPr>
          <p:cNvPr id="5" name="Footer Placeholder 4">
            <a:extLst>
              <a:ext uri="{FF2B5EF4-FFF2-40B4-BE49-F238E27FC236}">
                <a16:creationId xmlns:a16="http://schemas.microsoft.com/office/drawing/2014/main" id="{3274CF40-784A-448D-A771-46C06E7135AD}"/>
              </a:ext>
            </a:extLst>
          </p:cNvPr>
          <p:cNvSpPr>
            <a:spLocks noGrp="1"/>
          </p:cNvSpPr>
          <p:nvPr>
            <p:ph type="ftr" sz="quarter" idx="11"/>
          </p:nvPr>
        </p:nvSpPr>
        <p:spPr/>
        <p:txBody>
          <a:bodyPr/>
          <a:lstStyle/>
          <a:p>
            <a:pPr defTabSz="914377"/>
            <a:endParaRPr lang="en-IN">
              <a:solidFill>
                <a:prstClr val="black">
                  <a:tint val="75000"/>
                </a:prstClr>
              </a:solidFill>
              <a:cs typeface="Arial"/>
              <a:sym typeface="Arial"/>
            </a:endParaRPr>
          </a:p>
        </p:txBody>
      </p:sp>
      <p:sp>
        <p:nvSpPr>
          <p:cNvPr id="6" name="Slide Number Placeholder 5">
            <a:extLst>
              <a:ext uri="{FF2B5EF4-FFF2-40B4-BE49-F238E27FC236}">
                <a16:creationId xmlns:a16="http://schemas.microsoft.com/office/drawing/2014/main" id="{A68D12FF-FC0D-45F6-B96B-0162F28AAB3E}"/>
              </a:ext>
            </a:extLst>
          </p:cNvPr>
          <p:cNvSpPr>
            <a:spLocks noGrp="1"/>
          </p:cNvSpPr>
          <p:nvPr>
            <p:ph type="sldNum" sz="quarter" idx="12"/>
          </p:nvPr>
        </p:nvSpPr>
        <p:spPr/>
        <p:txBody>
          <a:bodyPr/>
          <a:lstStyle/>
          <a:p>
            <a:pPr defTabSz="914377"/>
            <a:fld id="{6BE1F8B7-8E1A-4CD8-94FC-E8EA5EBB2B62}" type="slidenum">
              <a:rPr lang="en-IN" smtClean="0">
                <a:solidFill>
                  <a:prstClr val="black">
                    <a:tint val="75000"/>
                  </a:prstClr>
                </a:solidFill>
                <a:cs typeface="Arial"/>
                <a:sym typeface="Arial"/>
              </a:rPr>
              <a:pPr defTabSz="914377"/>
              <a:t>‹#›</a:t>
            </a:fld>
            <a:endParaRPr lang="en-IN">
              <a:solidFill>
                <a:prstClr val="black">
                  <a:tint val="75000"/>
                </a:prstClr>
              </a:solidFill>
              <a:cs typeface="Arial"/>
              <a:sym typeface="Arial"/>
            </a:endParaRPr>
          </a:p>
        </p:txBody>
      </p:sp>
    </p:spTree>
    <p:extLst>
      <p:ext uri="{BB962C8B-B14F-4D97-AF65-F5344CB8AC3E}">
        <p14:creationId xmlns:p14="http://schemas.microsoft.com/office/powerpoint/2010/main" val="15863688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34262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2363943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323460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990708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752342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4973690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626114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5058117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329598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32266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73854-98B7-40B6-A3F5-FAAE53C86D6F}"/>
              </a:ext>
            </a:extLst>
          </p:cNvPr>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1AC76E-3A5B-45E6-A499-961EB8218770}"/>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D64419-3E0D-4B27-8D3F-BCD308E0CCE1}"/>
              </a:ext>
            </a:extLst>
          </p:cNvPr>
          <p:cNvSpPr>
            <a:spLocks noGrp="1"/>
          </p:cNvSpPr>
          <p:nvPr>
            <p:ph type="dt" sz="half" idx="10"/>
          </p:nvPr>
        </p:nvSpPr>
        <p:spPr/>
        <p:txBody>
          <a:bodyPr/>
          <a:lstStyle/>
          <a:p>
            <a:pPr defTabSz="914377"/>
            <a:fld id="{66C08516-023D-4166-B2F8-AD7BDB7209C0}" type="datetimeFigureOut">
              <a:rPr lang="en-IN" smtClean="0">
                <a:solidFill>
                  <a:prstClr val="black">
                    <a:tint val="75000"/>
                  </a:prstClr>
                </a:solidFill>
                <a:cs typeface="Arial"/>
                <a:sym typeface="Arial"/>
              </a:rPr>
              <a:pPr defTabSz="914377"/>
              <a:t>27-05-2025</a:t>
            </a:fld>
            <a:endParaRPr lang="en-IN">
              <a:solidFill>
                <a:prstClr val="black">
                  <a:tint val="75000"/>
                </a:prstClr>
              </a:solidFill>
              <a:cs typeface="Arial"/>
              <a:sym typeface="Arial"/>
            </a:endParaRPr>
          </a:p>
        </p:txBody>
      </p:sp>
      <p:sp>
        <p:nvSpPr>
          <p:cNvPr id="5" name="Footer Placeholder 4">
            <a:extLst>
              <a:ext uri="{FF2B5EF4-FFF2-40B4-BE49-F238E27FC236}">
                <a16:creationId xmlns:a16="http://schemas.microsoft.com/office/drawing/2014/main" id="{76CE7DC2-5DB2-4E3B-8494-9B59E128E5F6}"/>
              </a:ext>
            </a:extLst>
          </p:cNvPr>
          <p:cNvSpPr>
            <a:spLocks noGrp="1"/>
          </p:cNvSpPr>
          <p:nvPr>
            <p:ph type="ftr" sz="quarter" idx="11"/>
          </p:nvPr>
        </p:nvSpPr>
        <p:spPr/>
        <p:txBody>
          <a:bodyPr/>
          <a:lstStyle/>
          <a:p>
            <a:pPr defTabSz="914377"/>
            <a:endParaRPr lang="en-IN">
              <a:solidFill>
                <a:prstClr val="black">
                  <a:tint val="75000"/>
                </a:prstClr>
              </a:solidFill>
              <a:cs typeface="Arial"/>
              <a:sym typeface="Arial"/>
            </a:endParaRPr>
          </a:p>
        </p:txBody>
      </p:sp>
      <p:sp>
        <p:nvSpPr>
          <p:cNvPr id="6" name="Slide Number Placeholder 5">
            <a:extLst>
              <a:ext uri="{FF2B5EF4-FFF2-40B4-BE49-F238E27FC236}">
                <a16:creationId xmlns:a16="http://schemas.microsoft.com/office/drawing/2014/main" id="{D6062EA3-9215-418F-A106-35DE31365937}"/>
              </a:ext>
            </a:extLst>
          </p:cNvPr>
          <p:cNvSpPr>
            <a:spLocks noGrp="1"/>
          </p:cNvSpPr>
          <p:nvPr>
            <p:ph type="sldNum" sz="quarter" idx="12"/>
          </p:nvPr>
        </p:nvSpPr>
        <p:spPr/>
        <p:txBody>
          <a:bodyPr/>
          <a:lstStyle/>
          <a:p>
            <a:pPr defTabSz="914377"/>
            <a:fld id="{6BE1F8B7-8E1A-4CD8-94FC-E8EA5EBB2B62}" type="slidenum">
              <a:rPr lang="en-IN" smtClean="0">
                <a:solidFill>
                  <a:prstClr val="black">
                    <a:tint val="75000"/>
                  </a:prstClr>
                </a:solidFill>
                <a:cs typeface="Arial"/>
                <a:sym typeface="Arial"/>
              </a:rPr>
              <a:pPr defTabSz="914377"/>
              <a:t>‹#›</a:t>
            </a:fld>
            <a:endParaRPr lang="en-IN">
              <a:solidFill>
                <a:prstClr val="black">
                  <a:tint val="75000"/>
                </a:prstClr>
              </a:solidFill>
              <a:cs typeface="Arial"/>
              <a:sym typeface="Arial"/>
            </a:endParaRPr>
          </a:p>
        </p:txBody>
      </p:sp>
    </p:spTree>
    <p:extLst>
      <p:ext uri="{BB962C8B-B14F-4D97-AF65-F5344CB8AC3E}">
        <p14:creationId xmlns:p14="http://schemas.microsoft.com/office/powerpoint/2010/main" val="300536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365035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6531911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153887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03054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CC00-BD3E-46C2-82FE-E5381F8376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00B616-2A6D-4E00-9B47-D35CC6D04DA0}"/>
              </a:ext>
            </a:extLst>
          </p:cNvPr>
          <p:cNvSpPr>
            <a:spLocks noGrp="1"/>
          </p:cNvSpPr>
          <p:nvPr>
            <p:ph sz="half" idx="1"/>
          </p:nvPr>
        </p:nvSpPr>
        <p:spPr>
          <a:xfrm>
            <a:off x="838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CA0A820-F13D-4140-BB38-6B537C969A33}"/>
              </a:ext>
            </a:extLst>
          </p:cNvPr>
          <p:cNvSpPr>
            <a:spLocks noGrp="1"/>
          </p:cNvSpPr>
          <p:nvPr>
            <p:ph sz="half" idx="2"/>
          </p:nvPr>
        </p:nvSpPr>
        <p:spPr>
          <a:xfrm>
            <a:off x="6172200" y="1825625"/>
            <a:ext cx="5181600" cy="43513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F8531B-E719-44DE-8167-AB491FFC9D1D}"/>
              </a:ext>
            </a:extLst>
          </p:cNvPr>
          <p:cNvSpPr>
            <a:spLocks noGrp="1"/>
          </p:cNvSpPr>
          <p:nvPr>
            <p:ph type="dt" sz="half" idx="10"/>
          </p:nvPr>
        </p:nvSpPr>
        <p:spPr/>
        <p:txBody>
          <a:bodyPr/>
          <a:lstStyle/>
          <a:p>
            <a:pPr defTabSz="914377"/>
            <a:fld id="{66C08516-023D-4166-B2F8-AD7BDB7209C0}" type="datetimeFigureOut">
              <a:rPr lang="en-IN" smtClean="0">
                <a:solidFill>
                  <a:prstClr val="black">
                    <a:tint val="75000"/>
                  </a:prstClr>
                </a:solidFill>
                <a:cs typeface="Arial"/>
                <a:sym typeface="Arial"/>
              </a:rPr>
              <a:pPr defTabSz="914377"/>
              <a:t>27-05-2025</a:t>
            </a:fld>
            <a:endParaRPr lang="en-IN">
              <a:solidFill>
                <a:prstClr val="black">
                  <a:tint val="75000"/>
                </a:prstClr>
              </a:solidFill>
              <a:cs typeface="Arial"/>
              <a:sym typeface="Arial"/>
            </a:endParaRPr>
          </a:p>
        </p:txBody>
      </p:sp>
      <p:sp>
        <p:nvSpPr>
          <p:cNvPr id="6" name="Footer Placeholder 5">
            <a:extLst>
              <a:ext uri="{FF2B5EF4-FFF2-40B4-BE49-F238E27FC236}">
                <a16:creationId xmlns:a16="http://schemas.microsoft.com/office/drawing/2014/main" id="{25F391C5-E819-47F1-8954-F93631572D5E}"/>
              </a:ext>
            </a:extLst>
          </p:cNvPr>
          <p:cNvSpPr>
            <a:spLocks noGrp="1"/>
          </p:cNvSpPr>
          <p:nvPr>
            <p:ph type="ftr" sz="quarter" idx="11"/>
          </p:nvPr>
        </p:nvSpPr>
        <p:spPr/>
        <p:txBody>
          <a:bodyPr/>
          <a:lstStyle/>
          <a:p>
            <a:pPr defTabSz="914377"/>
            <a:endParaRPr lang="en-IN">
              <a:solidFill>
                <a:prstClr val="black">
                  <a:tint val="75000"/>
                </a:prstClr>
              </a:solidFill>
              <a:cs typeface="Arial"/>
              <a:sym typeface="Arial"/>
            </a:endParaRPr>
          </a:p>
        </p:txBody>
      </p:sp>
      <p:sp>
        <p:nvSpPr>
          <p:cNvPr id="7" name="Slide Number Placeholder 6">
            <a:extLst>
              <a:ext uri="{FF2B5EF4-FFF2-40B4-BE49-F238E27FC236}">
                <a16:creationId xmlns:a16="http://schemas.microsoft.com/office/drawing/2014/main" id="{9AE1359C-B602-41C7-B1A7-187A2F79EC68}"/>
              </a:ext>
            </a:extLst>
          </p:cNvPr>
          <p:cNvSpPr>
            <a:spLocks noGrp="1"/>
          </p:cNvSpPr>
          <p:nvPr>
            <p:ph type="sldNum" sz="quarter" idx="12"/>
          </p:nvPr>
        </p:nvSpPr>
        <p:spPr/>
        <p:txBody>
          <a:bodyPr/>
          <a:lstStyle/>
          <a:p>
            <a:pPr defTabSz="914377"/>
            <a:fld id="{6BE1F8B7-8E1A-4CD8-94FC-E8EA5EBB2B62}" type="slidenum">
              <a:rPr lang="en-IN" smtClean="0">
                <a:solidFill>
                  <a:prstClr val="black">
                    <a:tint val="75000"/>
                  </a:prstClr>
                </a:solidFill>
                <a:cs typeface="Arial"/>
                <a:sym typeface="Arial"/>
              </a:rPr>
              <a:pPr defTabSz="914377"/>
              <a:t>‹#›</a:t>
            </a:fld>
            <a:endParaRPr lang="en-IN">
              <a:solidFill>
                <a:prstClr val="black">
                  <a:tint val="75000"/>
                </a:prstClr>
              </a:solidFill>
              <a:cs typeface="Arial"/>
              <a:sym typeface="Arial"/>
            </a:endParaRPr>
          </a:p>
        </p:txBody>
      </p:sp>
    </p:spTree>
    <p:extLst>
      <p:ext uri="{BB962C8B-B14F-4D97-AF65-F5344CB8AC3E}">
        <p14:creationId xmlns:p14="http://schemas.microsoft.com/office/powerpoint/2010/main" val="1405762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C8C2-415E-4E16-9270-D2A34E8B02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C8F0AD3-0024-4C94-A93A-571AD181E751}"/>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F44E06-0702-445D-A79A-D39737744316}"/>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6591D57-6CA7-4716-B710-40944576BB9F}"/>
              </a:ext>
            </a:extLst>
          </p:cNvPr>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6943F6-4000-433E-994E-0CEB145DA01E}"/>
              </a:ext>
            </a:extLst>
          </p:cNvPr>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59812A2-0D4F-44E5-B7E5-5ED3C02FD726}"/>
              </a:ext>
            </a:extLst>
          </p:cNvPr>
          <p:cNvSpPr>
            <a:spLocks noGrp="1"/>
          </p:cNvSpPr>
          <p:nvPr>
            <p:ph type="dt" sz="half" idx="10"/>
          </p:nvPr>
        </p:nvSpPr>
        <p:spPr/>
        <p:txBody>
          <a:bodyPr/>
          <a:lstStyle/>
          <a:p>
            <a:pPr defTabSz="914377"/>
            <a:fld id="{66C08516-023D-4166-B2F8-AD7BDB7209C0}" type="datetimeFigureOut">
              <a:rPr lang="en-IN" smtClean="0">
                <a:solidFill>
                  <a:prstClr val="black">
                    <a:tint val="75000"/>
                  </a:prstClr>
                </a:solidFill>
                <a:cs typeface="Arial"/>
                <a:sym typeface="Arial"/>
              </a:rPr>
              <a:pPr defTabSz="914377"/>
              <a:t>27-05-2025</a:t>
            </a:fld>
            <a:endParaRPr lang="en-IN">
              <a:solidFill>
                <a:prstClr val="black">
                  <a:tint val="75000"/>
                </a:prstClr>
              </a:solidFill>
              <a:cs typeface="Arial"/>
              <a:sym typeface="Arial"/>
            </a:endParaRPr>
          </a:p>
        </p:txBody>
      </p:sp>
      <p:sp>
        <p:nvSpPr>
          <p:cNvPr id="8" name="Footer Placeholder 7">
            <a:extLst>
              <a:ext uri="{FF2B5EF4-FFF2-40B4-BE49-F238E27FC236}">
                <a16:creationId xmlns:a16="http://schemas.microsoft.com/office/drawing/2014/main" id="{D8652CD9-B0CB-4028-BC35-741D31ADC84C}"/>
              </a:ext>
            </a:extLst>
          </p:cNvPr>
          <p:cNvSpPr>
            <a:spLocks noGrp="1"/>
          </p:cNvSpPr>
          <p:nvPr>
            <p:ph type="ftr" sz="quarter" idx="11"/>
          </p:nvPr>
        </p:nvSpPr>
        <p:spPr/>
        <p:txBody>
          <a:bodyPr/>
          <a:lstStyle/>
          <a:p>
            <a:pPr defTabSz="914377"/>
            <a:endParaRPr lang="en-IN">
              <a:solidFill>
                <a:prstClr val="black">
                  <a:tint val="75000"/>
                </a:prstClr>
              </a:solidFill>
              <a:cs typeface="Arial"/>
              <a:sym typeface="Arial"/>
            </a:endParaRPr>
          </a:p>
        </p:txBody>
      </p:sp>
      <p:sp>
        <p:nvSpPr>
          <p:cNvPr id="9" name="Slide Number Placeholder 8">
            <a:extLst>
              <a:ext uri="{FF2B5EF4-FFF2-40B4-BE49-F238E27FC236}">
                <a16:creationId xmlns:a16="http://schemas.microsoft.com/office/drawing/2014/main" id="{60EAEC26-EA09-4D2C-9BEC-5303C69AF9E5}"/>
              </a:ext>
            </a:extLst>
          </p:cNvPr>
          <p:cNvSpPr>
            <a:spLocks noGrp="1"/>
          </p:cNvSpPr>
          <p:nvPr>
            <p:ph type="sldNum" sz="quarter" idx="12"/>
          </p:nvPr>
        </p:nvSpPr>
        <p:spPr/>
        <p:txBody>
          <a:bodyPr/>
          <a:lstStyle/>
          <a:p>
            <a:pPr defTabSz="914377"/>
            <a:fld id="{6BE1F8B7-8E1A-4CD8-94FC-E8EA5EBB2B62}" type="slidenum">
              <a:rPr lang="en-IN" smtClean="0">
                <a:solidFill>
                  <a:prstClr val="black">
                    <a:tint val="75000"/>
                  </a:prstClr>
                </a:solidFill>
                <a:cs typeface="Arial"/>
                <a:sym typeface="Arial"/>
              </a:rPr>
              <a:pPr defTabSz="914377"/>
              <a:t>‹#›</a:t>
            </a:fld>
            <a:endParaRPr lang="en-IN">
              <a:solidFill>
                <a:prstClr val="black">
                  <a:tint val="75000"/>
                </a:prstClr>
              </a:solidFill>
              <a:cs typeface="Arial"/>
              <a:sym typeface="Arial"/>
            </a:endParaRPr>
          </a:p>
        </p:txBody>
      </p:sp>
    </p:spTree>
    <p:extLst>
      <p:ext uri="{BB962C8B-B14F-4D97-AF65-F5344CB8AC3E}">
        <p14:creationId xmlns:p14="http://schemas.microsoft.com/office/powerpoint/2010/main" val="76721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ECF4-284B-467D-8911-FE97667FC1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053E57-9750-4137-9EF0-CD54CAD8D499}"/>
              </a:ext>
            </a:extLst>
          </p:cNvPr>
          <p:cNvSpPr>
            <a:spLocks noGrp="1"/>
          </p:cNvSpPr>
          <p:nvPr>
            <p:ph type="dt" sz="half" idx="10"/>
          </p:nvPr>
        </p:nvSpPr>
        <p:spPr/>
        <p:txBody>
          <a:bodyPr/>
          <a:lstStyle/>
          <a:p>
            <a:pPr defTabSz="914377"/>
            <a:fld id="{66C08516-023D-4166-B2F8-AD7BDB7209C0}" type="datetimeFigureOut">
              <a:rPr lang="en-IN" smtClean="0">
                <a:solidFill>
                  <a:prstClr val="black">
                    <a:tint val="75000"/>
                  </a:prstClr>
                </a:solidFill>
                <a:cs typeface="Arial"/>
                <a:sym typeface="Arial"/>
              </a:rPr>
              <a:pPr defTabSz="914377"/>
              <a:t>27-05-2025</a:t>
            </a:fld>
            <a:endParaRPr lang="en-IN">
              <a:solidFill>
                <a:prstClr val="black">
                  <a:tint val="75000"/>
                </a:prstClr>
              </a:solidFill>
              <a:cs typeface="Arial"/>
              <a:sym typeface="Arial"/>
            </a:endParaRPr>
          </a:p>
        </p:txBody>
      </p:sp>
      <p:sp>
        <p:nvSpPr>
          <p:cNvPr id="4" name="Footer Placeholder 3">
            <a:extLst>
              <a:ext uri="{FF2B5EF4-FFF2-40B4-BE49-F238E27FC236}">
                <a16:creationId xmlns:a16="http://schemas.microsoft.com/office/drawing/2014/main" id="{49309550-783B-4D1C-B9F5-F6D6567202AC}"/>
              </a:ext>
            </a:extLst>
          </p:cNvPr>
          <p:cNvSpPr>
            <a:spLocks noGrp="1"/>
          </p:cNvSpPr>
          <p:nvPr>
            <p:ph type="ftr" sz="quarter" idx="11"/>
          </p:nvPr>
        </p:nvSpPr>
        <p:spPr/>
        <p:txBody>
          <a:bodyPr/>
          <a:lstStyle/>
          <a:p>
            <a:pPr defTabSz="914377"/>
            <a:endParaRPr lang="en-IN">
              <a:solidFill>
                <a:prstClr val="black">
                  <a:tint val="75000"/>
                </a:prstClr>
              </a:solidFill>
              <a:cs typeface="Arial"/>
              <a:sym typeface="Arial"/>
            </a:endParaRPr>
          </a:p>
        </p:txBody>
      </p:sp>
      <p:sp>
        <p:nvSpPr>
          <p:cNvPr id="5" name="Slide Number Placeholder 4">
            <a:extLst>
              <a:ext uri="{FF2B5EF4-FFF2-40B4-BE49-F238E27FC236}">
                <a16:creationId xmlns:a16="http://schemas.microsoft.com/office/drawing/2014/main" id="{EEDFEF35-2AD7-4061-8CFF-9DB3EFCD2995}"/>
              </a:ext>
            </a:extLst>
          </p:cNvPr>
          <p:cNvSpPr>
            <a:spLocks noGrp="1"/>
          </p:cNvSpPr>
          <p:nvPr>
            <p:ph type="sldNum" sz="quarter" idx="12"/>
          </p:nvPr>
        </p:nvSpPr>
        <p:spPr/>
        <p:txBody>
          <a:bodyPr/>
          <a:lstStyle/>
          <a:p>
            <a:pPr defTabSz="914377"/>
            <a:fld id="{6BE1F8B7-8E1A-4CD8-94FC-E8EA5EBB2B62}" type="slidenum">
              <a:rPr lang="en-IN" smtClean="0">
                <a:solidFill>
                  <a:prstClr val="black">
                    <a:tint val="75000"/>
                  </a:prstClr>
                </a:solidFill>
                <a:cs typeface="Arial"/>
                <a:sym typeface="Arial"/>
              </a:rPr>
              <a:pPr defTabSz="914377"/>
              <a:t>‹#›</a:t>
            </a:fld>
            <a:endParaRPr lang="en-IN">
              <a:solidFill>
                <a:prstClr val="black">
                  <a:tint val="75000"/>
                </a:prstClr>
              </a:solidFill>
              <a:cs typeface="Arial"/>
              <a:sym typeface="Arial"/>
            </a:endParaRPr>
          </a:p>
        </p:txBody>
      </p:sp>
    </p:spTree>
    <p:extLst>
      <p:ext uri="{BB962C8B-B14F-4D97-AF65-F5344CB8AC3E}">
        <p14:creationId xmlns:p14="http://schemas.microsoft.com/office/powerpoint/2010/main" val="84981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8DD204-46C6-42DB-B120-F80541CCAE80}"/>
              </a:ext>
            </a:extLst>
          </p:cNvPr>
          <p:cNvSpPr>
            <a:spLocks noGrp="1"/>
          </p:cNvSpPr>
          <p:nvPr>
            <p:ph type="dt" sz="half" idx="10"/>
          </p:nvPr>
        </p:nvSpPr>
        <p:spPr/>
        <p:txBody>
          <a:bodyPr/>
          <a:lstStyle/>
          <a:p>
            <a:pPr defTabSz="914377"/>
            <a:fld id="{66C08516-023D-4166-B2F8-AD7BDB7209C0}" type="datetimeFigureOut">
              <a:rPr lang="en-IN" smtClean="0">
                <a:solidFill>
                  <a:prstClr val="black">
                    <a:tint val="75000"/>
                  </a:prstClr>
                </a:solidFill>
                <a:cs typeface="Arial"/>
                <a:sym typeface="Arial"/>
              </a:rPr>
              <a:pPr defTabSz="914377"/>
              <a:t>27-05-2025</a:t>
            </a:fld>
            <a:endParaRPr lang="en-IN">
              <a:solidFill>
                <a:prstClr val="black">
                  <a:tint val="75000"/>
                </a:prstClr>
              </a:solidFill>
              <a:cs typeface="Arial"/>
              <a:sym typeface="Arial"/>
            </a:endParaRPr>
          </a:p>
        </p:txBody>
      </p:sp>
      <p:sp>
        <p:nvSpPr>
          <p:cNvPr id="3" name="Footer Placeholder 2">
            <a:extLst>
              <a:ext uri="{FF2B5EF4-FFF2-40B4-BE49-F238E27FC236}">
                <a16:creationId xmlns:a16="http://schemas.microsoft.com/office/drawing/2014/main" id="{F5442351-FEEC-4F1B-A18A-CEC4A999C1EF}"/>
              </a:ext>
            </a:extLst>
          </p:cNvPr>
          <p:cNvSpPr>
            <a:spLocks noGrp="1"/>
          </p:cNvSpPr>
          <p:nvPr>
            <p:ph type="ftr" sz="quarter" idx="11"/>
          </p:nvPr>
        </p:nvSpPr>
        <p:spPr/>
        <p:txBody>
          <a:bodyPr/>
          <a:lstStyle/>
          <a:p>
            <a:pPr defTabSz="914377"/>
            <a:endParaRPr lang="en-IN">
              <a:solidFill>
                <a:prstClr val="black">
                  <a:tint val="75000"/>
                </a:prstClr>
              </a:solidFill>
              <a:cs typeface="Arial"/>
              <a:sym typeface="Arial"/>
            </a:endParaRPr>
          </a:p>
        </p:txBody>
      </p:sp>
      <p:sp>
        <p:nvSpPr>
          <p:cNvPr id="4" name="Slide Number Placeholder 3">
            <a:extLst>
              <a:ext uri="{FF2B5EF4-FFF2-40B4-BE49-F238E27FC236}">
                <a16:creationId xmlns:a16="http://schemas.microsoft.com/office/drawing/2014/main" id="{9829F9FF-9C8C-46DC-9BD2-EE6DF770EA4B}"/>
              </a:ext>
            </a:extLst>
          </p:cNvPr>
          <p:cNvSpPr>
            <a:spLocks noGrp="1"/>
          </p:cNvSpPr>
          <p:nvPr>
            <p:ph type="sldNum" sz="quarter" idx="12"/>
          </p:nvPr>
        </p:nvSpPr>
        <p:spPr/>
        <p:txBody>
          <a:bodyPr/>
          <a:lstStyle/>
          <a:p>
            <a:pPr defTabSz="914377"/>
            <a:fld id="{6BE1F8B7-8E1A-4CD8-94FC-E8EA5EBB2B62}" type="slidenum">
              <a:rPr lang="en-IN" smtClean="0">
                <a:solidFill>
                  <a:prstClr val="black">
                    <a:tint val="75000"/>
                  </a:prstClr>
                </a:solidFill>
                <a:cs typeface="Arial"/>
                <a:sym typeface="Arial"/>
              </a:rPr>
              <a:pPr defTabSz="914377"/>
              <a:t>‹#›</a:t>
            </a:fld>
            <a:endParaRPr lang="en-IN">
              <a:solidFill>
                <a:prstClr val="black">
                  <a:tint val="75000"/>
                </a:prstClr>
              </a:solidFill>
              <a:cs typeface="Arial"/>
              <a:sym typeface="Arial"/>
            </a:endParaRPr>
          </a:p>
        </p:txBody>
      </p:sp>
    </p:spTree>
    <p:extLst>
      <p:ext uri="{BB962C8B-B14F-4D97-AF65-F5344CB8AC3E}">
        <p14:creationId xmlns:p14="http://schemas.microsoft.com/office/powerpoint/2010/main" val="361426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D0ABD-686A-44A4-838F-288C88228E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2BF0B6F-0ADA-4ECF-BB88-B6CDCEA23ACD}"/>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644568-DE8D-4955-97AE-3D80B91CF8AF}"/>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799D7-9F1E-481E-B065-323C3D7B1E85}"/>
              </a:ext>
            </a:extLst>
          </p:cNvPr>
          <p:cNvSpPr>
            <a:spLocks noGrp="1"/>
          </p:cNvSpPr>
          <p:nvPr>
            <p:ph type="dt" sz="half" idx="10"/>
          </p:nvPr>
        </p:nvSpPr>
        <p:spPr/>
        <p:txBody>
          <a:bodyPr/>
          <a:lstStyle/>
          <a:p>
            <a:pPr defTabSz="914377"/>
            <a:fld id="{66C08516-023D-4166-B2F8-AD7BDB7209C0}" type="datetimeFigureOut">
              <a:rPr lang="en-IN" smtClean="0">
                <a:solidFill>
                  <a:prstClr val="black">
                    <a:tint val="75000"/>
                  </a:prstClr>
                </a:solidFill>
                <a:cs typeface="Arial"/>
                <a:sym typeface="Arial"/>
              </a:rPr>
              <a:pPr defTabSz="914377"/>
              <a:t>27-05-2025</a:t>
            </a:fld>
            <a:endParaRPr lang="en-IN">
              <a:solidFill>
                <a:prstClr val="black">
                  <a:tint val="75000"/>
                </a:prstClr>
              </a:solidFill>
              <a:cs typeface="Arial"/>
              <a:sym typeface="Arial"/>
            </a:endParaRPr>
          </a:p>
        </p:txBody>
      </p:sp>
      <p:sp>
        <p:nvSpPr>
          <p:cNvPr id="6" name="Footer Placeholder 5">
            <a:extLst>
              <a:ext uri="{FF2B5EF4-FFF2-40B4-BE49-F238E27FC236}">
                <a16:creationId xmlns:a16="http://schemas.microsoft.com/office/drawing/2014/main" id="{0F2FBDB7-E62B-49E9-A265-109E1D699738}"/>
              </a:ext>
            </a:extLst>
          </p:cNvPr>
          <p:cNvSpPr>
            <a:spLocks noGrp="1"/>
          </p:cNvSpPr>
          <p:nvPr>
            <p:ph type="ftr" sz="quarter" idx="11"/>
          </p:nvPr>
        </p:nvSpPr>
        <p:spPr/>
        <p:txBody>
          <a:bodyPr/>
          <a:lstStyle/>
          <a:p>
            <a:pPr defTabSz="914377"/>
            <a:endParaRPr lang="en-IN">
              <a:solidFill>
                <a:prstClr val="black">
                  <a:tint val="75000"/>
                </a:prstClr>
              </a:solidFill>
              <a:cs typeface="Arial"/>
              <a:sym typeface="Arial"/>
            </a:endParaRPr>
          </a:p>
        </p:txBody>
      </p:sp>
      <p:sp>
        <p:nvSpPr>
          <p:cNvPr id="7" name="Slide Number Placeholder 6">
            <a:extLst>
              <a:ext uri="{FF2B5EF4-FFF2-40B4-BE49-F238E27FC236}">
                <a16:creationId xmlns:a16="http://schemas.microsoft.com/office/drawing/2014/main" id="{6F39351B-6921-4437-8E51-9E0013E5553D}"/>
              </a:ext>
            </a:extLst>
          </p:cNvPr>
          <p:cNvSpPr>
            <a:spLocks noGrp="1"/>
          </p:cNvSpPr>
          <p:nvPr>
            <p:ph type="sldNum" sz="quarter" idx="12"/>
          </p:nvPr>
        </p:nvSpPr>
        <p:spPr/>
        <p:txBody>
          <a:bodyPr/>
          <a:lstStyle/>
          <a:p>
            <a:pPr defTabSz="914377"/>
            <a:fld id="{6BE1F8B7-8E1A-4CD8-94FC-E8EA5EBB2B62}" type="slidenum">
              <a:rPr lang="en-IN" smtClean="0">
                <a:solidFill>
                  <a:prstClr val="black">
                    <a:tint val="75000"/>
                  </a:prstClr>
                </a:solidFill>
                <a:cs typeface="Arial"/>
                <a:sym typeface="Arial"/>
              </a:rPr>
              <a:pPr defTabSz="914377"/>
              <a:t>‹#›</a:t>
            </a:fld>
            <a:endParaRPr lang="en-IN">
              <a:solidFill>
                <a:prstClr val="black">
                  <a:tint val="75000"/>
                </a:prstClr>
              </a:solidFill>
              <a:cs typeface="Arial"/>
              <a:sym typeface="Arial"/>
            </a:endParaRPr>
          </a:p>
        </p:txBody>
      </p:sp>
    </p:spTree>
    <p:extLst>
      <p:ext uri="{BB962C8B-B14F-4D97-AF65-F5344CB8AC3E}">
        <p14:creationId xmlns:p14="http://schemas.microsoft.com/office/powerpoint/2010/main" val="2082781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D58BF-8620-454B-9039-FD2026D1C9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8769E2-B9A8-403D-9557-9B00E749F6F2}"/>
              </a:ext>
            </a:extLst>
          </p:cNvPr>
          <p:cNvSpPr>
            <a:spLocks noGrp="1"/>
          </p:cNvSpPr>
          <p:nvPr>
            <p:ph type="pic" idx="1"/>
          </p:nvPr>
        </p:nvSpPr>
        <p:spPr>
          <a:xfrm>
            <a:off x="5183188" y="987426"/>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IN"/>
          </a:p>
        </p:txBody>
      </p:sp>
      <p:sp>
        <p:nvSpPr>
          <p:cNvPr id="4" name="Text Placeholder 3">
            <a:extLst>
              <a:ext uri="{FF2B5EF4-FFF2-40B4-BE49-F238E27FC236}">
                <a16:creationId xmlns:a16="http://schemas.microsoft.com/office/drawing/2014/main" id="{AB6229DB-84C4-4C83-9ACB-E0AD817BDA68}"/>
              </a:ext>
            </a:extLst>
          </p:cNvPr>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22367B-EE7A-4A1A-A4D0-20D64016836E}"/>
              </a:ext>
            </a:extLst>
          </p:cNvPr>
          <p:cNvSpPr>
            <a:spLocks noGrp="1"/>
          </p:cNvSpPr>
          <p:nvPr>
            <p:ph type="dt" sz="half" idx="10"/>
          </p:nvPr>
        </p:nvSpPr>
        <p:spPr/>
        <p:txBody>
          <a:bodyPr/>
          <a:lstStyle/>
          <a:p>
            <a:pPr defTabSz="914377"/>
            <a:fld id="{66C08516-023D-4166-B2F8-AD7BDB7209C0}" type="datetimeFigureOut">
              <a:rPr lang="en-IN" smtClean="0">
                <a:solidFill>
                  <a:prstClr val="black">
                    <a:tint val="75000"/>
                  </a:prstClr>
                </a:solidFill>
                <a:cs typeface="Arial"/>
                <a:sym typeface="Arial"/>
              </a:rPr>
              <a:pPr defTabSz="914377"/>
              <a:t>27-05-2025</a:t>
            </a:fld>
            <a:endParaRPr lang="en-IN">
              <a:solidFill>
                <a:prstClr val="black">
                  <a:tint val="75000"/>
                </a:prstClr>
              </a:solidFill>
              <a:cs typeface="Arial"/>
              <a:sym typeface="Arial"/>
            </a:endParaRPr>
          </a:p>
        </p:txBody>
      </p:sp>
      <p:sp>
        <p:nvSpPr>
          <p:cNvPr id="6" name="Footer Placeholder 5">
            <a:extLst>
              <a:ext uri="{FF2B5EF4-FFF2-40B4-BE49-F238E27FC236}">
                <a16:creationId xmlns:a16="http://schemas.microsoft.com/office/drawing/2014/main" id="{A6A7690D-5252-4521-AE5D-674D49DD4C0A}"/>
              </a:ext>
            </a:extLst>
          </p:cNvPr>
          <p:cNvSpPr>
            <a:spLocks noGrp="1"/>
          </p:cNvSpPr>
          <p:nvPr>
            <p:ph type="ftr" sz="quarter" idx="11"/>
          </p:nvPr>
        </p:nvSpPr>
        <p:spPr/>
        <p:txBody>
          <a:bodyPr/>
          <a:lstStyle/>
          <a:p>
            <a:pPr defTabSz="914377"/>
            <a:endParaRPr lang="en-IN">
              <a:solidFill>
                <a:prstClr val="black">
                  <a:tint val="75000"/>
                </a:prstClr>
              </a:solidFill>
              <a:cs typeface="Arial"/>
              <a:sym typeface="Arial"/>
            </a:endParaRPr>
          </a:p>
        </p:txBody>
      </p:sp>
      <p:sp>
        <p:nvSpPr>
          <p:cNvPr id="7" name="Slide Number Placeholder 6">
            <a:extLst>
              <a:ext uri="{FF2B5EF4-FFF2-40B4-BE49-F238E27FC236}">
                <a16:creationId xmlns:a16="http://schemas.microsoft.com/office/drawing/2014/main" id="{E16257E4-8019-48E0-8FE4-16CD9C1312F7}"/>
              </a:ext>
            </a:extLst>
          </p:cNvPr>
          <p:cNvSpPr>
            <a:spLocks noGrp="1"/>
          </p:cNvSpPr>
          <p:nvPr>
            <p:ph type="sldNum" sz="quarter" idx="12"/>
          </p:nvPr>
        </p:nvSpPr>
        <p:spPr/>
        <p:txBody>
          <a:bodyPr/>
          <a:lstStyle/>
          <a:p>
            <a:pPr defTabSz="914377"/>
            <a:fld id="{6BE1F8B7-8E1A-4CD8-94FC-E8EA5EBB2B62}" type="slidenum">
              <a:rPr lang="en-IN" smtClean="0">
                <a:solidFill>
                  <a:prstClr val="black">
                    <a:tint val="75000"/>
                  </a:prstClr>
                </a:solidFill>
                <a:cs typeface="Arial"/>
                <a:sym typeface="Arial"/>
              </a:rPr>
              <a:pPr defTabSz="914377"/>
              <a:t>‹#›</a:t>
            </a:fld>
            <a:endParaRPr lang="en-IN">
              <a:solidFill>
                <a:prstClr val="black">
                  <a:tint val="75000"/>
                </a:prstClr>
              </a:solidFill>
              <a:cs typeface="Arial"/>
              <a:sym typeface="Arial"/>
            </a:endParaRPr>
          </a:p>
        </p:txBody>
      </p:sp>
    </p:spTree>
    <p:extLst>
      <p:ext uri="{BB962C8B-B14F-4D97-AF65-F5344CB8AC3E}">
        <p14:creationId xmlns:p14="http://schemas.microsoft.com/office/powerpoint/2010/main" val="998436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625CAE-8D02-4D21-B49B-330AA6E46E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EC69851-6CEE-4BEA-AABE-B0E4B8CF38B7}"/>
              </a:ext>
            </a:extLst>
          </p:cNvPr>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17E1CF-D79D-426B-A8DA-F4BDE733392D}"/>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377"/>
            <a:fld id="{66C08516-023D-4166-B2F8-AD7BDB7209C0}" type="datetimeFigureOut">
              <a:rPr lang="en-IN" smtClean="0">
                <a:solidFill>
                  <a:prstClr val="black">
                    <a:tint val="75000"/>
                  </a:prstClr>
                </a:solidFill>
                <a:cs typeface="Arial"/>
                <a:sym typeface="Arial"/>
              </a:rPr>
              <a:pPr defTabSz="914377"/>
              <a:t>27-05-2025</a:t>
            </a:fld>
            <a:endParaRPr lang="en-IN">
              <a:solidFill>
                <a:prstClr val="black">
                  <a:tint val="75000"/>
                </a:prstClr>
              </a:solidFill>
              <a:cs typeface="Arial"/>
              <a:sym typeface="Arial"/>
            </a:endParaRPr>
          </a:p>
        </p:txBody>
      </p:sp>
      <p:sp>
        <p:nvSpPr>
          <p:cNvPr id="5" name="Footer Placeholder 4">
            <a:extLst>
              <a:ext uri="{FF2B5EF4-FFF2-40B4-BE49-F238E27FC236}">
                <a16:creationId xmlns:a16="http://schemas.microsoft.com/office/drawing/2014/main" id="{208B5BD0-EE07-4F37-A50C-B51B48E2C00F}"/>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377"/>
            <a:endParaRPr lang="en-IN">
              <a:solidFill>
                <a:prstClr val="black">
                  <a:tint val="75000"/>
                </a:prstClr>
              </a:solidFill>
              <a:cs typeface="Arial"/>
              <a:sym typeface="Arial"/>
            </a:endParaRPr>
          </a:p>
        </p:txBody>
      </p:sp>
      <p:sp>
        <p:nvSpPr>
          <p:cNvPr id="6" name="Slide Number Placeholder 5">
            <a:extLst>
              <a:ext uri="{FF2B5EF4-FFF2-40B4-BE49-F238E27FC236}">
                <a16:creationId xmlns:a16="http://schemas.microsoft.com/office/drawing/2014/main" id="{CA47C9BD-7225-4782-B0F8-0A9E88CA122F}"/>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377"/>
            <a:fld id="{6BE1F8B7-8E1A-4CD8-94FC-E8EA5EBB2B62}" type="slidenum">
              <a:rPr lang="en-IN" smtClean="0">
                <a:solidFill>
                  <a:prstClr val="black">
                    <a:tint val="75000"/>
                  </a:prstClr>
                </a:solidFill>
                <a:cs typeface="Arial"/>
                <a:sym typeface="Arial"/>
              </a:rPr>
              <a:pPr defTabSz="914377"/>
              <a:t>‹#›</a:t>
            </a:fld>
            <a:endParaRPr lang="en-IN">
              <a:solidFill>
                <a:prstClr val="black">
                  <a:tint val="75000"/>
                </a:prstClr>
              </a:solidFill>
              <a:cs typeface="Arial"/>
              <a:sym typeface="Arial"/>
            </a:endParaRPr>
          </a:p>
        </p:txBody>
      </p:sp>
    </p:spTree>
    <p:extLst>
      <p:ext uri="{BB962C8B-B14F-4D97-AF65-F5344CB8AC3E}">
        <p14:creationId xmlns:p14="http://schemas.microsoft.com/office/powerpoint/2010/main" val="241767533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12262295"/>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51D149-F7F0-4AC7-BAB1-2F13C67CE4A9}" type="datetimeFigureOut">
              <a:rPr lang="en-IN" smtClean="0">
                <a:solidFill>
                  <a:prstClr val="black">
                    <a:tint val="75000"/>
                  </a:prstClr>
                </a:solidFill>
              </a:rPr>
              <a:pPr/>
              <a:t>27-05-2025</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D2BE5D-CF65-4487-A0FF-C026DF7FBEE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996186796"/>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4.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965200" y="2413001"/>
            <a:ext cx="10731500" cy="1881188"/>
          </a:xfrm>
        </p:spPr>
        <p:txBody>
          <a:bodyPr>
            <a:noAutofit/>
          </a:bodyPr>
          <a:lstStyle/>
          <a:p>
            <a:pPr algn="ctr"/>
            <a:r>
              <a:rPr lang="en-IN" b="1" dirty="0">
                <a:latin typeface="Times New Roman" panose="02020603050405020304" pitchFamily="18" charset="0"/>
                <a:cs typeface="Times New Roman" panose="02020603050405020304" pitchFamily="18" charset="0"/>
              </a:rPr>
              <a:t>Securing ATM Transactions with Facial Recognition-Based </a:t>
            </a:r>
            <a:r>
              <a:rPr lang="en-IN" b="1" dirty="0" smtClean="0">
                <a:latin typeface="Times New Roman" panose="02020603050405020304" pitchFamily="18" charset="0"/>
                <a:cs typeface="Times New Roman" panose="02020603050405020304" pitchFamily="18" charset="0"/>
              </a:rPr>
              <a:t>Verification </a:t>
            </a:r>
            <a:r>
              <a:rPr lang="en-IN" b="1" dirty="0">
                <a:latin typeface="Times New Roman" panose="02020603050405020304" pitchFamily="18" charset="0"/>
                <a:cs typeface="Times New Roman" panose="02020603050405020304" pitchFamily="18" charset="0"/>
              </a:rPr>
              <a:t>Systems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116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2" y="-5935"/>
            <a:ext cx="11146971"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Module 1. ATM Simulator</a:t>
            </a:r>
            <a:endParaRPr lang="en-IN" sz="4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673098" y="831113"/>
            <a:ext cx="10726058" cy="5170646"/>
          </a:xfrm>
          <a:prstGeom prst="rect">
            <a:avLst/>
          </a:prstGeom>
          <a:ln>
            <a:noFill/>
          </a:ln>
        </p:spPr>
        <p:txBody>
          <a:bodyPr wrap="square">
            <a:spAutoFit/>
          </a:bodyPr>
          <a:lstStyle/>
          <a:p>
            <a:pPr marL="342900" indent="-342900" algn="just">
              <a:buFont typeface="Symbol" panose="05050102010706020507" pitchFamily="18" charset="2"/>
              <a:buChar char=""/>
              <a:tabLst>
                <a:tab pos="685800" algn="l"/>
              </a:tabLst>
            </a:pPr>
            <a:r>
              <a:rPr lang="en-IN" sz="2200" dirty="0">
                <a:latin typeface="Times New Roman" pitchFamily="18" charset="0"/>
                <a:cs typeface="Times New Roman" pitchFamily="18" charset="0"/>
              </a:rPr>
              <a:t>The ATM Simulator is designed </a:t>
            </a:r>
            <a:r>
              <a:rPr lang="en-IN" sz="2200" dirty="0" smtClean="0">
                <a:latin typeface="Times New Roman" pitchFamily="18" charset="0"/>
                <a:cs typeface="Times New Roman" pitchFamily="18" charset="0"/>
              </a:rPr>
              <a:t>t </a:t>
            </a:r>
            <a:r>
              <a:rPr lang="en-IN" sz="2200" dirty="0" err="1">
                <a:latin typeface="Times New Roman" pitchFamily="18" charset="0"/>
                <a:cs typeface="Times New Roman" pitchFamily="18" charset="0"/>
              </a:rPr>
              <a:t>roeplicate</a:t>
            </a:r>
            <a:r>
              <a:rPr lang="en-IN" sz="2200" dirty="0">
                <a:latin typeface="Times New Roman" pitchFamily="18" charset="0"/>
                <a:cs typeface="Times New Roman" pitchFamily="18" charset="0"/>
              </a:rPr>
              <a:t> the functionalities of a physical Automated Teller Machine. The User Authentication Module ensures secure access by validating user credentials and verifying Personal Identification Numbers (PINs). </a:t>
            </a:r>
            <a:endParaRPr lang="en-IN" sz="2200" dirty="0" smtClean="0">
              <a:latin typeface="Times New Roman" pitchFamily="18" charset="0"/>
              <a:cs typeface="Times New Roman" pitchFamily="18" charset="0"/>
            </a:endParaRPr>
          </a:p>
          <a:p>
            <a:pPr marL="342900" indent="-342900" algn="just">
              <a:buFont typeface="Symbol" panose="05050102010706020507" pitchFamily="18" charset="2"/>
              <a:buChar char=""/>
              <a:tabLst>
                <a:tab pos="685800" algn="l"/>
              </a:tabLst>
            </a:pPr>
            <a:endParaRPr lang="en-US"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Symbol" panose="05050102010706020507" pitchFamily="18" charset="2"/>
              <a:buChar char=""/>
              <a:tabLst>
                <a:tab pos="685800" algn="l"/>
              </a:tabLst>
            </a:pPr>
            <a:r>
              <a:rPr lang="en-IN" sz="2200" dirty="0">
                <a:latin typeface="Times New Roman" pitchFamily="18" charset="0"/>
                <a:cs typeface="Times New Roman" pitchFamily="18" charset="0"/>
              </a:rPr>
              <a:t>The Account Overview Module provides users with a snapshot of their accounts, displaying balances and recent </a:t>
            </a:r>
            <a:r>
              <a:rPr lang="en-IN" sz="2200" dirty="0" smtClean="0">
                <a:latin typeface="Times New Roman" pitchFamily="18" charset="0"/>
                <a:cs typeface="Times New Roman" pitchFamily="18" charset="0"/>
              </a:rPr>
              <a:t>transactions.</a:t>
            </a:r>
          </a:p>
          <a:p>
            <a:pPr marL="342900" indent="-342900" algn="just">
              <a:buFont typeface="Symbol" panose="05050102010706020507" pitchFamily="18" charset="2"/>
              <a:buChar char=""/>
              <a:tabLst>
                <a:tab pos="685800" algn="l"/>
              </a:tabLst>
            </a:pPr>
            <a:endParaRPr lang="en-IN" sz="2200" dirty="0">
              <a:latin typeface="Times New Roman" pitchFamily="18" charset="0"/>
              <a:cs typeface="Times New Roman" pitchFamily="18" charset="0"/>
            </a:endParaRPr>
          </a:p>
          <a:p>
            <a:pPr marL="342900" indent="-342900" algn="just">
              <a:buFont typeface="Symbol" panose="05050102010706020507" pitchFamily="18" charset="2"/>
              <a:buChar char=""/>
              <a:tabLst>
                <a:tab pos="685800" algn="l"/>
              </a:tabLst>
            </a:pPr>
            <a:r>
              <a:rPr lang="en-IN" sz="2200" dirty="0" smtClean="0">
                <a:latin typeface="Times New Roman" pitchFamily="18" charset="0"/>
                <a:cs typeface="Times New Roman" pitchFamily="18" charset="0"/>
              </a:rPr>
              <a:t>Additional </a:t>
            </a:r>
            <a:r>
              <a:rPr lang="en-IN" sz="2200" dirty="0">
                <a:latin typeface="Times New Roman" pitchFamily="18" charset="0"/>
                <a:cs typeface="Times New Roman" pitchFamily="18" charset="0"/>
              </a:rPr>
              <a:t>modules include Change PIN for security updates, Transaction History for a detailed record of activities, and Card Management for actions like blocking or unblocking cards. </a:t>
            </a:r>
            <a:endParaRPr lang="en-IN" sz="2200" dirty="0" smtClean="0">
              <a:latin typeface="Times New Roman" pitchFamily="18" charset="0"/>
              <a:cs typeface="Times New Roman" pitchFamily="18" charset="0"/>
            </a:endParaRPr>
          </a:p>
          <a:p>
            <a:pPr marL="342900" indent="-342900" algn="just">
              <a:buFont typeface="Symbol" panose="05050102010706020507" pitchFamily="18" charset="2"/>
              <a:buChar char=""/>
              <a:tabLst>
                <a:tab pos="685800" algn="l"/>
              </a:tabLst>
            </a:pPr>
            <a:endParaRPr lang="en-IN" sz="2200" dirty="0">
              <a:latin typeface="Times New Roman" pitchFamily="18" charset="0"/>
              <a:cs typeface="Times New Roman" pitchFamily="18" charset="0"/>
            </a:endParaRPr>
          </a:p>
          <a:p>
            <a:pPr marL="342900" indent="-342900" algn="just">
              <a:buFont typeface="Symbol" panose="05050102010706020507" pitchFamily="18" charset="2"/>
              <a:buChar char=""/>
              <a:tabLst>
                <a:tab pos="685800" algn="l"/>
              </a:tabLst>
            </a:pPr>
            <a:r>
              <a:rPr lang="en-IN" sz="2200" dirty="0" smtClean="0">
                <a:latin typeface="Times New Roman" pitchFamily="18" charset="0"/>
                <a:cs typeface="Times New Roman" pitchFamily="18" charset="0"/>
              </a:rPr>
              <a:t>The </a:t>
            </a:r>
            <a:r>
              <a:rPr lang="en-IN" sz="2200" dirty="0">
                <a:latin typeface="Times New Roman" pitchFamily="18" charset="0"/>
                <a:cs typeface="Times New Roman" pitchFamily="18" charset="0"/>
              </a:rPr>
              <a:t>Alerts and Notifications Module keeps users informed of account activities, while the Settings Module enables customization of </a:t>
            </a:r>
            <a:r>
              <a:rPr lang="en-IN" sz="2200" dirty="0" err="1" smtClean="0">
                <a:latin typeface="Times New Roman" pitchFamily="18" charset="0"/>
                <a:cs typeface="Times New Roman" pitchFamily="18" charset="0"/>
              </a:rPr>
              <a:t>preferences.Together</a:t>
            </a:r>
            <a:r>
              <a:rPr lang="en-IN" sz="2200" dirty="0">
                <a:latin typeface="Times New Roman" pitchFamily="18" charset="0"/>
                <a:cs typeface="Times New Roman" pitchFamily="18" charset="0"/>
              </a:rPr>
              <a:t>, these modules create a comprehensive and realistic ATM simulation experience for users and developers alike.</a:t>
            </a:r>
          </a:p>
          <a:p>
            <a:pPr marL="342900" indent="-342900" algn="just">
              <a:buFont typeface="Symbol" panose="05050102010706020507" pitchFamily="18" charset="2"/>
              <a:buChar char=""/>
              <a:tabLst>
                <a:tab pos="685800" algn="l"/>
              </a:tabLst>
            </a:pPr>
            <a:endParaRPr lang="en-IN"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8678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2" y="-5935"/>
            <a:ext cx="11146971"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Module 2. End User Interface</a:t>
            </a:r>
            <a:endParaRPr lang="en-IN" sz="4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952499" y="858981"/>
            <a:ext cx="10312401" cy="4832092"/>
          </a:xfrm>
          <a:prstGeom prst="rect">
            <a:avLst/>
          </a:prstGeom>
          <a:ln>
            <a:noFill/>
          </a:ln>
        </p:spPr>
        <p:txBody>
          <a:bodyPr wrap="square">
            <a:spAutoFit/>
          </a:bodyPr>
          <a:lstStyle/>
          <a:p>
            <a:r>
              <a:rPr lang="en-IN" sz="2200" b="1" dirty="0">
                <a:latin typeface="Times New Roman" pitchFamily="18" charset="0"/>
                <a:cs typeface="Times New Roman" pitchFamily="18" charset="0"/>
              </a:rPr>
              <a:t>2.1. ATM System </a:t>
            </a:r>
            <a:endParaRPr lang="en-IN" sz="2200" dirty="0">
              <a:latin typeface="Times New Roman" pitchFamily="18" charset="0"/>
              <a:cs typeface="Times New Roman" pitchFamily="18" charset="0"/>
            </a:endParaRPr>
          </a:p>
          <a:p>
            <a:r>
              <a:rPr lang="en-IN" sz="2200" b="1" dirty="0">
                <a:latin typeface="Times New Roman" pitchFamily="18" charset="0"/>
                <a:cs typeface="Times New Roman" pitchFamily="18" charset="0"/>
              </a:rPr>
              <a:t>Cardholder Interaction</a:t>
            </a:r>
            <a:endParaRPr lang="en-IN"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Upon inserting their ATM card into the interface, users kick-start transactions. The system promptly reads the card details to facilitate seamless transaction processing</a:t>
            </a:r>
            <a:r>
              <a:rPr lang="en-IN" sz="2200" dirty="0" smtClean="0">
                <a:latin typeface="Times New Roman" pitchFamily="18" charset="0"/>
                <a:cs typeface="Times New Roman" pitchFamily="18" charset="0"/>
              </a:rPr>
              <a:t>.</a:t>
            </a:r>
          </a:p>
          <a:p>
            <a:endParaRPr lang="en-IN" sz="2200" dirty="0">
              <a:latin typeface="Times New Roman" pitchFamily="18" charset="0"/>
              <a:cs typeface="Times New Roman" pitchFamily="18" charset="0"/>
            </a:endParaRPr>
          </a:p>
          <a:p>
            <a:r>
              <a:rPr lang="en-IN" sz="2200" b="1" dirty="0">
                <a:latin typeface="Times New Roman" pitchFamily="18" charset="0"/>
                <a:cs typeface="Times New Roman" pitchFamily="18" charset="0"/>
              </a:rPr>
              <a:t>Facial Recognition</a:t>
            </a:r>
            <a:endParaRPr lang="en-IN"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Simultaneously, the system employs advanced facial recognition technology to capture the user's face. This captured image is then meticulously compared with the pre-trained face model stored in the system's database</a:t>
            </a:r>
            <a:r>
              <a:rPr lang="en-IN" sz="2200" dirty="0" smtClean="0">
                <a:latin typeface="Times New Roman" pitchFamily="18" charset="0"/>
                <a:cs typeface="Times New Roman" pitchFamily="18" charset="0"/>
              </a:rPr>
              <a:t>.</a:t>
            </a:r>
          </a:p>
          <a:p>
            <a:endParaRPr lang="en-IN" sz="2200" dirty="0">
              <a:latin typeface="Times New Roman" pitchFamily="18" charset="0"/>
              <a:cs typeface="Times New Roman" pitchFamily="18" charset="0"/>
            </a:endParaRPr>
          </a:p>
          <a:p>
            <a:r>
              <a:rPr lang="en-IN" sz="2200" b="1" dirty="0">
                <a:latin typeface="Times New Roman" pitchFamily="18" charset="0"/>
                <a:cs typeface="Times New Roman" pitchFamily="18" charset="0"/>
              </a:rPr>
              <a:t>Security </a:t>
            </a:r>
            <a:r>
              <a:rPr lang="en-IN" sz="2200" b="1" dirty="0" smtClean="0">
                <a:latin typeface="Times New Roman" pitchFamily="18" charset="0"/>
                <a:cs typeface="Times New Roman" pitchFamily="18" charset="0"/>
              </a:rPr>
              <a:t>Measures</a:t>
            </a:r>
            <a:endParaRPr lang="en-IN"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In scenarios where a facial match is identified, the transaction proceeds effortlessly. However, in cases of non-matching faces, the system activates additional security measures to safeguard the transaction.</a:t>
            </a:r>
          </a:p>
        </p:txBody>
      </p:sp>
    </p:spTree>
    <p:extLst>
      <p:ext uri="{BB962C8B-B14F-4D97-AF65-F5344CB8AC3E}">
        <p14:creationId xmlns:p14="http://schemas.microsoft.com/office/powerpoint/2010/main" val="2146483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1" y="311565"/>
            <a:ext cx="11146971"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Module 2. End User Interface</a:t>
            </a:r>
            <a:endParaRPr lang="en-IN" sz="4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952500" y="1316181"/>
            <a:ext cx="10452100" cy="3139321"/>
          </a:xfrm>
          <a:prstGeom prst="rect">
            <a:avLst/>
          </a:prstGeom>
          <a:ln>
            <a:noFill/>
          </a:ln>
        </p:spPr>
        <p:txBody>
          <a:bodyPr wrap="square">
            <a:spAutoFit/>
          </a:bodyPr>
          <a:lstStyle/>
          <a:p>
            <a:r>
              <a:rPr lang="en-IN" sz="2200" b="1" dirty="0">
                <a:latin typeface="Times New Roman" pitchFamily="18" charset="0"/>
                <a:cs typeface="Times New Roman" pitchFamily="18" charset="0"/>
              </a:rPr>
              <a:t>Face Verification Link</a:t>
            </a:r>
            <a:endParaRPr lang="en-IN"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For added security, the system generates a Face Verification Link. This link is promptly dispatched to the mobile number linked to the card account, ensuring an extra layer of identity confirmation</a:t>
            </a:r>
            <a:r>
              <a:rPr lang="en-IN" sz="2200" dirty="0" smtClean="0">
                <a:latin typeface="Times New Roman" pitchFamily="18" charset="0"/>
                <a:cs typeface="Times New Roman" pitchFamily="18" charset="0"/>
              </a:rPr>
              <a:t>.</a:t>
            </a:r>
          </a:p>
          <a:p>
            <a:endParaRPr lang="en-IN" sz="2200" dirty="0">
              <a:latin typeface="Times New Roman" pitchFamily="18" charset="0"/>
              <a:cs typeface="Times New Roman" pitchFamily="18" charset="0"/>
            </a:endParaRPr>
          </a:p>
          <a:p>
            <a:r>
              <a:rPr lang="en-IN" sz="2200" b="1" dirty="0">
                <a:latin typeface="Times New Roman" pitchFamily="18" charset="0"/>
                <a:cs typeface="Times New Roman" pitchFamily="18" charset="0"/>
              </a:rPr>
              <a:t>User Approval Process</a:t>
            </a:r>
            <a:endParaRPr lang="en-IN"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The cardholder, upon receiving the Face Verification Link, is prompted to verify their identity. Once approval is granted, the ATM dispenses the requested amount; if not, the system securely retrieves the card to prevent unauthorized access.</a:t>
            </a:r>
          </a:p>
        </p:txBody>
      </p:sp>
    </p:spTree>
    <p:extLst>
      <p:ext uri="{BB962C8B-B14F-4D97-AF65-F5344CB8AC3E}">
        <p14:creationId xmlns:p14="http://schemas.microsoft.com/office/powerpoint/2010/main" val="4071349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1" y="222665"/>
            <a:ext cx="11146971"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Module 2. End User Interface</a:t>
            </a:r>
            <a:endParaRPr lang="en-IN" sz="4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968827" y="1024081"/>
            <a:ext cx="10312400" cy="4493538"/>
          </a:xfrm>
          <a:prstGeom prst="rect">
            <a:avLst/>
          </a:prstGeom>
          <a:ln>
            <a:noFill/>
          </a:ln>
        </p:spPr>
        <p:txBody>
          <a:bodyPr wrap="square">
            <a:spAutoFit/>
          </a:bodyPr>
          <a:lstStyle/>
          <a:p>
            <a:r>
              <a:rPr lang="en-IN" sz="2200" b="1" dirty="0">
                <a:latin typeface="Times New Roman" pitchFamily="18" charset="0"/>
                <a:cs typeface="Times New Roman" pitchFamily="18" charset="0"/>
              </a:rPr>
              <a:t>2.2. ATM User/Account Holder Interaction</a:t>
            </a:r>
            <a:endParaRPr lang="en-IN" sz="2200" dirty="0">
              <a:latin typeface="Times New Roman" pitchFamily="18" charset="0"/>
              <a:cs typeface="Times New Roman" pitchFamily="18" charset="0"/>
            </a:endParaRPr>
          </a:p>
          <a:p>
            <a:r>
              <a:rPr lang="en-IN" sz="2200" b="1" dirty="0">
                <a:latin typeface="Times New Roman" pitchFamily="18" charset="0"/>
                <a:cs typeface="Times New Roman" pitchFamily="18" charset="0"/>
              </a:rPr>
              <a:t>Cash Withdrawal</a:t>
            </a:r>
            <a:endParaRPr lang="en-IN"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When an ATM user seeks to withdraw cash, they simply insert their card, initiating a streamlined process. The system then verifies the user through multi-factor authentication.</a:t>
            </a:r>
          </a:p>
          <a:p>
            <a:r>
              <a:rPr lang="en-IN" sz="2200" b="1" dirty="0">
                <a:latin typeface="Times New Roman" pitchFamily="18" charset="0"/>
                <a:cs typeface="Times New Roman" pitchFamily="18" charset="0"/>
              </a:rPr>
              <a:t> </a:t>
            </a:r>
            <a:endParaRPr lang="en-IN" sz="2200" dirty="0">
              <a:latin typeface="Times New Roman" pitchFamily="18" charset="0"/>
              <a:cs typeface="Times New Roman" pitchFamily="18" charset="0"/>
            </a:endParaRPr>
          </a:p>
          <a:p>
            <a:r>
              <a:rPr lang="en-IN" sz="2200" b="1" dirty="0" smtClean="0">
                <a:latin typeface="Times New Roman" pitchFamily="18" charset="0"/>
                <a:cs typeface="Times New Roman" pitchFamily="18" charset="0"/>
              </a:rPr>
              <a:t>2.3</a:t>
            </a:r>
            <a:r>
              <a:rPr lang="en-IN" sz="2200" b="1" dirty="0">
                <a:latin typeface="Times New Roman" pitchFamily="18" charset="0"/>
                <a:cs typeface="Times New Roman" pitchFamily="18" charset="0"/>
              </a:rPr>
              <a:t>. Bank Employee Interaction</a:t>
            </a:r>
            <a:endParaRPr lang="en-IN" sz="2200" dirty="0">
              <a:latin typeface="Times New Roman" pitchFamily="18" charset="0"/>
              <a:cs typeface="Times New Roman" pitchFamily="18" charset="0"/>
            </a:endParaRPr>
          </a:p>
          <a:p>
            <a:r>
              <a:rPr lang="en-IN" sz="2200" b="1" dirty="0">
                <a:latin typeface="Times New Roman" pitchFamily="18" charset="0"/>
                <a:cs typeface="Times New Roman" pitchFamily="18" charset="0"/>
              </a:rPr>
              <a:t>Secure Login</a:t>
            </a:r>
            <a:endParaRPr lang="en-IN"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Bank employees gain access to the system through a secure login process, ensuring that only authorized personnel can manage the ATM functionalities.</a:t>
            </a:r>
          </a:p>
          <a:p>
            <a:endParaRPr lang="en-IN" sz="2200" b="1" dirty="0" smtClean="0">
              <a:latin typeface="Times New Roman" pitchFamily="18" charset="0"/>
              <a:cs typeface="Times New Roman" pitchFamily="18" charset="0"/>
            </a:endParaRPr>
          </a:p>
          <a:p>
            <a:r>
              <a:rPr lang="en-IN" sz="2200" b="1" dirty="0" smtClean="0">
                <a:latin typeface="Times New Roman" pitchFamily="18" charset="0"/>
                <a:cs typeface="Times New Roman" pitchFamily="18" charset="0"/>
              </a:rPr>
              <a:t>Account </a:t>
            </a:r>
            <a:r>
              <a:rPr lang="en-IN" sz="2200" b="1" dirty="0">
                <a:latin typeface="Times New Roman" pitchFamily="18" charset="0"/>
                <a:cs typeface="Times New Roman" pitchFamily="18" charset="0"/>
              </a:rPr>
              <a:t>Management</a:t>
            </a:r>
            <a:endParaRPr lang="en-IN"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Equipped with secure access, bank employees can seamlessly create new bank accounts, streamlining the on boarding process for customers.</a:t>
            </a:r>
          </a:p>
        </p:txBody>
      </p:sp>
    </p:spTree>
    <p:extLst>
      <p:ext uri="{BB962C8B-B14F-4D97-AF65-F5344CB8AC3E}">
        <p14:creationId xmlns:p14="http://schemas.microsoft.com/office/powerpoint/2010/main" val="4071349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1" y="248065"/>
            <a:ext cx="11146971"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Module 2. End User Interface</a:t>
            </a:r>
            <a:endParaRPr lang="en-IN" sz="4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981527" y="1087581"/>
            <a:ext cx="10287000" cy="3416320"/>
          </a:xfrm>
          <a:prstGeom prst="rect">
            <a:avLst/>
          </a:prstGeom>
          <a:ln>
            <a:noFill/>
          </a:ln>
        </p:spPr>
        <p:txBody>
          <a:bodyPr wrap="square">
            <a:spAutoFit/>
          </a:bodyPr>
          <a:lstStyle/>
          <a:p>
            <a:r>
              <a:rPr lang="en-IN" sz="2400" b="1" dirty="0">
                <a:latin typeface="Times New Roman" pitchFamily="18" charset="0"/>
                <a:cs typeface="Times New Roman" pitchFamily="18" charset="0"/>
              </a:rPr>
              <a:t>Facial Recognition Training</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As a security enhancement, the system allows bank employees to record a live video for approximately 30 seconds to train the account holder's face. This data contributes to the continuous enhancement of the facial recognition model, fortifying overall security</a:t>
            </a:r>
            <a:r>
              <a:rPr lang="en-IN" sz="2400" dirty="0" smtClean="0">
                <a:latin typeface="Times New Roman" pitchFamily="18" charset="0"/>
                <a:cs typeface="Times New Roman" pitchFamily="18" charset="0"/>
              </a:rPr>
              <a:t>.</a:t>
            </a:r>
          </a:p>
          <a:p>
            <a:endParaRPr lang="en-IN" sz="2400" dirty="0">
              <a:latin typeface="Times New Roman" pitchFamily="18" charset="0"/>
              <a:cs typeface="Times New Roman" pitchFamily="18" charset="0"/>
            </a:endParaRPr>
          </a:p>
          <a:p>
            <a:r>
              <a:rPr lang="en-IN" sz="2400" b="1" dirty="0">
                <a:latin typeface="Times New Roman" pitchFamily="18" charset="0"/>
                <a:cs typeface="Times New Roman" pitchFamily="18" charset="0"/>
              </a:rPr>
              <a:t>Generate ATM ID, Dispatch to Account Holder</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Upon the creation of a new account, the system generates a unique ATM ID. This ID is dispatched to the account holder, completing the account creation process.</a:t>
            </a:r>
          </a:p>
        </p:txBody>
      </p:sp>
    </p:spTree>
    <p:extLst>
      <p:ext uri="{BB962C8B-B14F-4D97-AF65-F5344CB8AC3E}">
        <p14:creationId xmlns:p14="http://schemas.microsoft.com/office/powerpoint/2010/main" val="4071349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1" y="222665"/>
            <a:ext cx="11146971"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Module 3. Face Recognition</a:t>
            </a:r>
            <a:endParaRPr lang="en-IN" sz="4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879927" y="1176481"/>
            <a:ext cx="10490200" cy="4154984"/>
          </a:xfrm>
          <a:prstGeom prst="rect">
            <a:avLst/>
          </a:prstGeom>
          <a:ln>
            <a:noFill/>
          </a:ln>
        </p:spPr>
        <p:txBody>
          <a:bodyPr wrap="square">
            <a:spAutoFit/>
          </a:bodyPr>
          <a:lstStyle/>
          <a:p>
            <a:r>
              <a:rPr lang="en-IN" sz="2400" b="1" dirty="0">
                <a:latin typeface="Times New Roman" pitchFamily="18" charset="0"/>
                <a:cs typeface="Times New Roman" pitchFamily="18" charset="0"/>
              </a:rPr>
              <a:t>3.1. Dataset Creation: Account Holder Face by Recording Live Video for 30secs</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The process begins with actively creating a comprehensive dataset by recording a live video of the account holder's face for approximately 30 </a:t>
            </a:r>
            <a:r>
              <a:rPr lang="en-IN" sz="2400" dirty="0" smtClean="0">
                <a:latin typeface="Times New Roman" pitchFamily="18" charset="0"/>
                <a:cs typeface="Times New Roman" pitchFamily="18" charset="0"/>
              </a:rPr>
              <a:t>seconds.</a:t>
            </a:r>
          </a:p>
          <a:p>
            <a:endParaRPr lang="en-IN" sz="2400" dirty="0" smtClean="0">
              <a:latin typeface="Times New Roman" pitchFamily="18" charset="0"/>
              <a:cs typeface="Times New Roman" pitchFamily="18" charset="0"/>
            </a:endParaRPr>
          </a:p>
          <a:p>
            <a:pPr marL="342900" indent="-342900">
              <a:buFont typeface="Arial" pitchFamily="34" charset="0"/>
              <a:buChar char="•"/>
            </a:pPr>
            <a:r>
              <a:rPr lang="en-IN" sz="2400" b="1" dirty="0" smtClean="0">
                <a:latin typeface="Times New Roman" pitchFamily="18" charset="0"/>
                <a:cs typeface="Times New Roman" pitchFamily="18" charset="0"/>
              </a:rPr>
              <a:t>Frame </a:t>
            </a:r>
            <a:r>
              <a:rPr lang="en-IN" sz="2400" b="1" dirty="0">
                <a:latin typeface="Times New Roman" pitchFamily="18" charset="0"/>
                <a:cs typeface="Times New Roman" pitchFamily="18" charset="0"/>
              </a:rPr>
              <a:t>Conversion</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Post dataset acquisition, the system seamlessly converts video frames into individual images. This step is pivotal for simplifying subsequent image processing and </a:t>
            </a:r>
            <a:r>
              <a:rPr lang="en-IN" sz="2400" dirty="0" smtClean="0">
                <a:latin typeface="Times New Roman" pitchFamily="18" charset="0"/>
                <a:cs typeface="Times New Roman" pitchFamily="18" charset="0"/>
              </a:rPr>
              <a:t>analysis. </a:t>
            </a:r>
            <a:r>
              <a:rPr lang="en-IN" sz="2400" dirty="0">
                <a:latin typeface="Times New Roman" pitchFamily="18" charset="0"/>
                <a:cs typeface="Times New Roman" pitchFamily="18" charset="0"/>
              </a:rPr>
              <a:t>It enables the system to work with discrete frames, facilitating more efficient handling and manipulation during pre-processing.</a:t>
            </a:r>
          </a:p>
          <a:p>
            <a:endParaRPr lang="en-US" sz="2400"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64835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242" y="260765"/>
            <a:ext cx="11146971"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Module 3. Face Recognition</a:t>
            </a:r>
            <a:endParaRPr lang="en-IN" sz="4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1045027" y="1112981"/>
            <a:ext cx="10185400" cy="4493538"/>
          </a:xfrm>
          <a:prstGeom prst="rect">
            <a:avLst/>
          </a:prstGeom>
          <a:ln>
            <a:noFill/>
          </a:ln>
        </p:spPr>
        <p:txBody>
          <a:bodyPr wrap="square">
            <a:spAutoFit/>
          </a:bodyPr>
          <a:lstStyle/>
          <a:p>
            <a:pPr algn="just"/>
            <a:r>
              <a:rPr lang="en-IN" sz="2200" b="1" dirty="0">
                <a:latin typeface="Times New Roman" pitchFamily="18" charset="0"/>
                <a:cs typeface="Times New Roman" pitchFamily="18" charset="0"/>
              </a:rPr>
              <a:t>3.2. Pre-processing</a:t>
            </a:r>
            <a:endParaRPr lang="en-IN" sz="2200" dirty="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This pre-processing module encompasses multiple steps to optimize images for subsequent analysis.</a:t>
            </a:r>
          </a:p>
          <a:p>
            <a:pPr lvl="0" algn="just"/>
            <a:endParaRPr lang="en-IN" sz="2200" b="1" dirty="0" smtClean="0">
              <a:latin typeface="Times New Roman" pitchFamily="18" charset="0"/>
              <a:cs typeface="Times New Roman" pitchFamily="18" charset="0"/>
            </a:endParaRPr>
          </a:p>
          <a:p>
            <a:pPr lvl="0" algn="just"/>
            <a:r>
              <a:rPr lang="en-IN" sz="2200" b="1" dirty="0" smtClean="0">
                <a:latin typeface="Times New Roman" pitchFamily="18" charset="0"/>
                <a:cs typeface="Times New Roman" pitchFamily="18" charset="0"/>
              </a:rPr>
              <a:t>Grey </a:t>
            </a:r>
            <a:r>
              <a:rPr lang="en-IN" sz="2200" b="1" dirty="0">
                <a:latin typeface="Times New Roman" pitchFamily="18" charset="0"/>
                <a:cs typeface="Times New Roman" pitchFamily="18" charset="0"/>
              </a:rPr>
              <a:t>Scale Conversion:</a:t>
            </a:r>
            <a:r>
              <a:rPr lang="en-IN" sz="2200" dirty="0">
                <a:latin typeface="Times New Roman" pitchFamily="18" charset="0"/>
                <a:cs typeface="Times New Roman" pitchFamily="18" charset="0"/>
              </a:rPr>
              <a:t> The conversion to </a:t>
            </a:r>
            <a:r>
              <a:rPr lang="en-IN" sz="2200" dirty="0" err="1">
                <a:latin typeface="Times New Roman" pitchFamily="18" charset="0"/>
                <a:cs typeface="Times New Roman" pitchFamily="18" charset="0"/>
              </a:rPr>
              <a:t>greyscale</a:t>
            </a:r>
            <a:r>
              <a:rPr lang="en-IN" sz="2200" dirty="0">
                <a:latin typeface="Times New Roman" pitchFamily="18" charset="0"/>
                <a:cs typeface="Times New Roman" pitchFamily="18" charset="0"/>
              </a:rPr>
              <a:t> simplifies image representation, reducing complexity.</a:t>
            </a:r>
          </a:p>
          <a:p>
            <a:pPr lvl="0" algn="just"/>
            <a:endParaRPr lang="en-IN" sz="2200" b="1" dirty="0" smtClean="0">
              <a:latin typeface="Times New Roman" pitchFamily="18" charset="0"/>
              <a:cs typeface="Times New Roman" pitchFamily="18" charset="0"/>
            </a:endParaRPr>
          </a:p>
          <a:p>
            <a:pPr lvl="0" algn="just"/>
            <a:r>
              <a:rPr lang="en-IN" sz="2200" b="1" dirty="0" smtClean="0">
                <a:latin typeface="Times New Roman" pitchFamily="18" charset="0"/>
                <a:cs typeface="Times New Roman" pitchFamily="18" charset="0"/>
              </a:rPr>
              <a:t>Noise </a:t>
            </a:r>
            <a:r>
              <a:rPr lang="en-IN" sz="2200" b="1" dirty="0">
                <a:latin typeface="Times New Roman" pitchFamily="18" charset="0"/>
                <a:cs typeface="Times New Roman" pitchFamily="18" charset="0"/>
              </a:rPr>
              <a:t>Filter:</a:t>
            </a:r>
            <a:r>
              <a:rPr lang="en-IN" sz="2200" dirty="0">
                <a:latin typeface="Times New Roman" pitchFamily="18" charset="0"/>
                <a:cs typeface="Times New Roman" pitchFamily="18" charset="0"/>
              </a:rPr>
              <a:t> The application of mean or Gabor filtering minimizes noise, enhancing the clarity of facial features.</a:t>
            </a:r>
          </a:p>
          <a:p>
            <a:pPr lvl="0" algn="just"/>
            <a:endParaRPr lang="en-IN" sz="2200" b="1" dirty="0" smtClean="0">
              <a:latin typeface="Times New Roman" pitchFamily="18" charset="0"/>
              <a:cs typeface="Times New Roman" pitchFamily="18" charset="0"/>
            </a:endParaRPr>
          </a:p>
          <a:p>
            <a:pPr lvl="0" algn="just"/>
            <a:r>
              <a:rPr lang="en-IN" sz="2200" b="1" dirty="0" err="1" smtClean="0">
                <a:latin typeface="Times New Roman" pitchFamily="18" charset="0"/>
                <a:cs typeface="Times New Roman" pitchFamily="18" charset="0"/>
              </a:rPr>
              <a:t>Binarize</a:t>
            </a:r>
            <a:r>
              <a:rPr lang="en-IN" sz="2200" b="1" dirty="0">
                <a:latin typeface="Times New Roman" pitchFamily="18" charset="0"/>
                <a:cs typeface="Times New Roman" pitchFamily="18" charset="0"/>
              </a:rPr>
              <a:t>:</a:t>
            </a:r>
            <a:r>
              <a:rPr lang="en-IN" sz="2200" dirty="0">
                <a:latin typeface="Times New Roman" pitchFamily="18" charset="0"/>
                <a:cs typeface="Times New Roman" pitchFamily="18" charset="0"/>
              </a:rPr>
              <a:t> Converting images to binary format further streamlines feature extraction. These steps collectively contribute to creating a standardized and enhanced image dataset.</a:t>
            </a:r>
          </a:p>
        </p:txBody>
      </p:sp>
    </p:spTree>
    <p:extLst>
      <p:ext uri="{BB962C8B-B14F-4D97-AF65-F5344CB8AC3E}">
        <p14:creationId xmlns:p14="http://schemas.microsoft.com/office/powerpoint/2010/main" val="3381382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1" y="180550"/>
            <a:ext cx="11146971"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Module 3. Face Recognition</a:t>
            </a:r>
            <a:endParaRPr lang="en-IN" sz="4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1095827" y="963500"/>
            <a:ext cx="10058400" cy="2308324"/>
          </a:xfrm>
          <a:prstGeom prst="rect">
            <a:avLst/>
          </a:prstGeom>
          <a:ln>
            <a:noFill/>
          </a:ln>
        </p:spPr>
        <p:txBody>
          <a:bodyPr wrap="square">
            <a:spAutoFit/>
          </a:bodyPr>
          <a:lstStyle/>
          <a:p>
            <a:pPr algn="just"/>
            <a:r>
              <a:rPr lang="en-IN" sz="2400" b="1" dirty="0">
                <a:latin typeface="Times New Roman" pitchFamily="18" charset="0"/>
                <a:cs typeface="Times New Roman" pitchFamily="18" charset="0"/>
              </a:rPr>
              <a:t>3.3. Face Detection</a:t>
            </a:r>
            <a:endParaRPr lang="en-IN" sz="2400" dirty="0">
              <a:latin typeface="Times New Roman" pitchFamily="18" charset="0"/>
              <a:cs typeface="Times New Roman" pitchFamily="18" charset="0"/>
            </a:endParaRPr>
          </a:p>
          <a:p>
            <a:pPr algn="just"/>
            <a:r>
              <a:rPr lang="en-IN" sz="2400" dirty="0">
                <a:latin typeface="Times New Roman" pitchFamily="18" charset="0"/>
                <a:cs typeface="Times New Roman" pitchFamily="18" charset="0"/>
              </a:rPr>
              <a:t>Leveraging a Region Proposal Network (RPN), this module identifies potential face regions within the pre-processed images. RPN excels at proposing regions likely to contain facial features, laying the groundwork for subsequent processing. It streamlines the computational effort by focusing on regions of interest, enhancing efficiency in face recognition.</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354512" y="3359864"/>
            <a:ext cx="3482975" cy="1584960"/>
          </a:xfrm>
          <a:prstGeom prst="rect">
            <a:avLst/>
          </a:prstGeom>
        </p:spPr>
      </p:pic>
      <p:pic>
        <p:nvPicPr>
          <p:cNvPr id="5" name="Picture 4"/>
          <p:cNvPicPr/>
          <p:nvPr/>
        </p:nvPicPr>
        <p:blipFill>
          <a:blip r:embed="rId3" cstate="print">
            <a:extLst>
              <a:ext uri="{28A0092B-C50C-407E-A947-70E740481C1C}">
                <a14:useLocalDpi xmlns:a14="http://schemas.microsoft.com/office/drawing/2010/main" val="0"/>
              </a:ext>
            </a:extLst>
          </a:blip>
          <a:stretch>
            <a:fillRect/>
          </a:stretch>
        </p:blipFill>
        <p:spPr>
          <a:xfrm>
            <a:off x="4340860" y="4864913"/>
            <a:ext cx="3510280" cy="1823085"/>
          </a:xfrm>
          <a:prstGeom prst="rect">
            <a:avLst/>
          </a:prstGeom>
        </p:spPr>
      </p:pic>
    </p:spTree>
    <p:extLst>
      <p:ext uri="{BB962C8B-B14F-4D97-AF65-F5344CB8AC3E}">
        <p14:creationId xmlns:p14="http://schemas.microsoft.com/office/powerpoint/2010/main" val="2437902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2" y="-5935"/>
            <a:ext cx="11146971"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Module 3. Face Recognition</a:t>
            </a:r>
            <a:endParaRPr lang="en-IN" sz="4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965199" y="858981"/>
            <a:ext cx="10401301" cy="2308324"/>
          </a:xfrm>
          <a:prstGeom prst="rect">
            <a:avLst/>
          </a:prstGeom>
          <a:ln>
            <a:noFill/>
          </a:ln>
        </p:spPr>
        <p:txBody>
          <a:bodyPr wrap="square">
            <a:spAutoFit/>
          </a:bodyPr>
          <a:lstStyle/>
          <a:p>
            <a:r>
              <a:rPr lang="en-IN" sz="2400" b="1" dirty="0">
                <a:latin typeface="Times New Roman" pitchFamily="18" charset="0"/>
                <a:cs typeface="Times New Roman" pitchFamily="18" charset="0"/>
              </a:rPr>
              <a:t>3.4. Face Feature Extraction</a:t>
            </a:r>
            <a:endParaRPr lang="en-IN" sz="2400" dirty="0">
              <a:latin typeface="Times New Roman" pitchFamily="18" charset="0"/>
              <a:cs typeface="Times New Roman" pitchFamily="18" charset="0"/>
            </a:endParaRPr>
          </a:p>
          <a:p>
            <a:r>
              <a:rPr lang="en-IN" sz="2400" dirty="0">
                <a:latin typeface="Times New Roman" pitchFamily="18" charset="0"/>
                <a:cs typeface="Times New Roman" pitchFamily="18" charset="0"/>
              </a:rPr>
              <a:t>This module focuses on extracting relevant features from the detected face regions using </a:t>
            </a:r>
            <a:r>
              <a:rPr lang="en-IN" sz="2400" dirty="0" err="1">
                <a:latin typeface="Times New Roman" pitchFamily="18" charset="0"/>
                <a:cs typeface="Times New Roman" pitchFamily="18" charset="0"/>
              </a:rPr>
              <a:t>Gray</a:t>
            </a:r>
            <a:r>
              <a:rPr lang="en-IN" sz="2400" dirty="0">
                <a:latin typeface="Times New Roman" pitchFamily="18" charset="0"/>
                <a:cs typeface="Times New Roman" pitchFamily="18" charset="0"/>
              </a:rPr>
              <a:t> Level Co-occurrence Matrix (GLCM). GLCM captures statistical information about pixel intensity relationships, offering a rich set of features for subsequent classification. It serves as a robust method for characterizing facial textures and patterns.</a:t>
            </a:r>
          </a:p>
        </p:txBody>
      </p:sp>
      <p:pic>
        <p:nvPicPr>
          <p:cNvPr id="6" name="Picture 5"/>
          <p:cNvPicPr/>
          <p:nvPr/>
        </p:nvPicPr>
        <p:blipFill rotWithShape="1">
          <a:blip r:embed="rId2">
            <a:extLst>
              <a:ext uri="{28A0092B-C50C-407E-A947-70E740481C1C}">
                <a14:useLocalDpi xmlns:a14="http://schemas.microsoft.com/office/drawing/2010/main" val="0"/>
              </a:ext>
            </a:extLst>
          </a:blip>
          <a:srcRect t="5167" b="4254"/>
          <a:stretch/>
        </p:blipFill>
        <p:spPr bwMode="auto">
          <a:xfrm>
            <a:off x="3723021" y="3413673"/>
            <a:ext cx="4804011" cy="317992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02125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2" y="-5935"/>
            <a:ext cx="11146971"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Module 3. Face Recognition</a:t>
            </a:r>
            <a:endParaRPr lang="en-IN" sz="4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949776" y="1087581"/>
            <a:ext cx="10350501" cy="1785104"/>
          </a:xfrm>
          <a:prstGeom prst="rect">
            <a:avLst/>
          </a:prstGeom>
          <a:ln>
            <a:noFill/>
          </a:ln>
        </p:spPr>
        <p:txBody>
          <a:bodyPr wrap="square">
            <a:spAutoFit/>
          </a:bodyPr>
          <a:lstStyle/>
          <a:p>
            <a:r>
              <a:rPr lang="en-IN" sz="2200" b="1" dirty="0">
                <a:latin typeface="Times New Roman" pitchFamily="18" charset="0"/>
                <a:cs typeface="Times New Roman" pitchFamily="18" charset="0"/>
              </a:rPr>
              <a:t>3.5. Classification using CNN (Convolutional Neural Network)</a:t>
            </a:r>
            <a:endParaRPr lang="en-IN" sz="2200" dirty="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Employing a Convolutional Neural Network (CNN), this module classifies the extracted face features. The CNN is trained on the dataset, learning intricate patterns and representations crucial for accurate face recognition. The hierarchical structure of a CNN enables it to automatically learn discriminative features from the input images.</a:t>
            </a:r>
          </a:p>
        </p:txBody>
      </p:sp>
    </p:spTree>
    <p:extLst>
      <p:ext uri="{BB962C8B-B14F-4D97-AF65-F5344CB8AC3E}">
        <p14:creationId xmlns:p14="http://schemas.microsoft.com/office/powerpoint/2010/main" val="3802125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174C-8DDB-4D4B-B8EF-742804E86208}"/>
              </a:ext>
            </a:extLst>
          </p:cNvPr>
          <p:cNvSpPr>
            <a:spLocks noGrp="1"/>
          </p:cNvSpPr>
          <p:nvPr>
            <p:ph type="title"/>
          </p:nvPr>
        </p:nvSpPr>
        <p:spPr>
          <a:xfrm>
            <a:off x="551543" y="170657"/>
            <a:ext cx="11176001" cy="713265"/>
          </a:xfrm>
          <a:solidFill>
            <a:schemeClr val="accent1">
              <a:lumMod val="20000"/>
              <a:lumOff val="80000"/>
            </a:schemeClr>
          </a:solidFill>
          <a:ln>
            <a:solidFill>
              <a:schemeClr val="bg1"/>
            </a:solidFill>
          </a:ln>
          <a:effectLst>
            <a:outerShdw blurRad="50800" dist="38100" dir="2700000" algn="tl" rotWithShape="0">
              <a:prstClr val="black">
                <a:alpha val="40000"/>
              </a:prstClr>
            </a:outerShdw>
          </a:effectLst>
        </p:spPr>
        <p:txBody>
          <a:bodyPr>
            <a:normAutofit/>
          </a:bodyPr>
          <a:lstStyle/>
          <a:p>
            <a:pPr algn="ctr"/>
            <a:r>
              <a:rPr lang="en-US" sz="4000" b="1" dirty="0">
                <a:latin typeface="Times New Roman" panose="02020603050405020304" pitchFamily="18" charset="0"/>
                <a:cs typeface="Times New Roman" panose="02020603050405020304" pitchFamily="18" charset="0"/>
              </a:rPr>
              <a:t>Abstract </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F57ABB-33F3-48FA-97CE-8D29E193BDD6}"/>
              </a:ext>
            </a:extLst>
          </p:cNvPr>
          <p:cNvSpPr>
            <a:spLocks noGrp="1"/>
          </p:cNvSpPr>
          <p:nvPr>
            <p:ph idx="1"/>
          </p:nvPr>
        </p:nvSpPr>
        <p:spPr>
          <a:xfrm>
            <a:off x="850900" y="1211945"/>
            <a:ext cx="10876644" cy="5392056"/>
          </a:xfrm>
          <a:ln>
            <a:noFill/>
          </a:ln>
        </p:spPr>
        <p:txBody>
          <a:bodyPr>
            <a:normAutofit/>
          </a:bodyPr>
          <a:lstStyle/>
          <a:p>
            <a:pPr algn="just">
              <a:lnSpc>
                <a:spcPct val="100000"/>
              </a:lnSpc>
              <a:spcBef>
                <a:spcPts val="0"/>
              </a:spcBef>
              <a:buFont typeface="Wingdings" panose="05000000000000000000" pitchFamily="2" charset="2"/>
              <a:buChar char="§"/>
            </a:pPr>
            <a:r>
              <a:rPr lang="en-US" sz="2200" dirty="0">
                <a:latin typeface="Times New Roman" panose="02020603050405020304" pitchFamily="18" charset="0"/>
                <a:ea typeface="Calibri" panose="020F0502020204030204" pitchFamily="34" charset="0"/>
              </a:rPr>
              <a:t>ATM or Automated Teller Machines are widely used by people nowadays. Performing cash withdrawal transaction with ATM is increasing day by </a:t>
            </a:r>
            <a:r>
              <a:rPr lang="en-US" sz="2200" dirty="0" smtClean="0">
                <a:latin typeface="Times New Roman" panose="02020603050405020304" pitchFamily="18" charset="0"/>
                <a:ea typeface="Calibri" panose="020F0502020204030204" pitchFamily="34" charset="0"/>
              </a:rPr>
              <a:t>day. The </a:t>
            </a:r>
            <a:r>
              <a:rPr lang="en-US" sz="2200" dirty="0">
                <a:latin typeface="Times New Roman" panose="02020603050405020304" pitchFamily="18" charset="0"/>
                <a:ea typeface="Calibri" panose="020F0502020204030204" pitchFamily="34" charset="0"/>
              </a:rPr>
              <a:t>existing conventional ATM is vulnerable to crimes because of the rapid technology development. </a:t>
            </a:r>
            <a:endParaRPr lang="en-US" sz="2200" dirty="0" smtClean="0">
              <a:latin typeface="Times New Roman" panose="02020603050405020304" pitchFamily="18" charset="0"/>
              <a:ea typeface="Calibri" panose="020F0502020204030204" pitchFamily="34" charset="0"/>
            </a:endParaRPr>
          </a:p>
          <a:p>
            <a:pPr algn="just">
              <a:lnSpc>
                <a:spcPct val="100000"/>
              </a:lnSpc>
              <a:spcBef>
                <a:spcPts val="0"/>
              </a:spcBef>
              <a:buFont typeface="Wingdings" panose="05000000000000000000" pitchFamily="2" charset="2"/>
              <a:buChar char="§"/>
            </a:pPr>
            <a:endParaRPr lang="en-US" sz="2200" dirty="0">
              <a:latin typeface="Times New Roman" panose="02020603050405020304" pitchFamily="18" charset="0"/>
              <a:ea typeface="Calibri" panose="020F0502020204030204" pitchFamily="34" charset="0"/>
            </a:endParaRPr>
          </a:p>
          <a:p>
            <a:pPr algn="just">
              <a:lnSpc>
                <a:spcPct val="100000"/>
              </a:lnSpc>
              <a:spcBef>
                <a:spcPts val="0"/>
              </a:spcBef>
              <a:buFont typeface="Wingdings" panose="05000000000000000000" pitchFamily="2" charset="2"/>
              <a:buChar char="§"/>
            </a:pPr>
            <a:r>
              <a:rPr lang="en-US" sz="2200" dirty="0">
                <a:latin typeface="Times New Roman" panose="02020603050405020304" pitchFamily="18" charset="0"/>
                <a:ea typeface="Calibri" panose="020F0502020204030204" pitchFamily="34" charset="0"/>
              </a:rPr>
              <a:t>A secure and efficient ATM is needed to increase the overall experience, usability, and convenience of the transaction at the ATM. Specifically, the goal of this project is to give a computer vision method to solve the security risk associated with accessing ATM machines. </a:t>
            </a:r>
            <a:endParaRPr lang="en-US" sz="2200" dirty="0" smtClean="0">
              <a:latin typeface="Times New Roman" panose="02020603050405020304" pitchFamily="18" charset="0"/>
              <a:ea typeface="Calibri" panose="020F0502020204030204" pitchFamily="34" charset="0"/>
            </a:endParaRPr>
          </a:p>
          <a:p>
            <a:pPr algn="just">
              <a:lnSpc>
                <a:spcPct val="100000"/>
              </a:lnSpc>
              <a:spcBef>
                <a:spcPts val="0"/>
              </a:spcBef>
              <a:buFont typeface="Wingdings" panose="05000000000000000000" pitchFamily="2" charset="2"/>
              <a:buChar char="§"/>
            </a:pPr>
            <a:endParaRPr lang="en-US" sz="2200" dirty="0">
              <a:latin typeface="Times New Roman" panose="02020603050405020304" pitchFamily="18" charset="0"/>
              <a:ea typeface="Calibri" panose="020F0502020204030204" pitchFamily="34" charset="0"/>
            </a:endParaRPr>
          </a:p>
          <a:p>
            <a:pPr algn="just">
              <a:lnSpc>
                <a:spcPct val="100000"/>
              </a:lnSpc>
              <a:spcBef>
                <a:spcPts val="0"/>
              </a:spcBef>
              <a:buFont typeface="Wingdings" panose="05000000000000000000" pitchFamily="2" charset="2"/>
              <a:buChar char="§"/>
            </a:pPr>
            <a:r>
              <a:rPr lang="en-US" sz="2200" dirty="0">
                <a:latin typeface="Times New Roman" panose="02020603050405020304" pitchFamily="18" charset="0"/>
                <a:ea typeface="Calibri" panose="020F0502020204030204" pitchFamily="34" charset="0"/>
              </a:rPr>
              <a:t>This project proposes an automatic teller machine security model that uses electronic facial recognition using Deep Convolutional Neural Network. Face Verification Clickbait Link will be generated and sent to bank account holder to verify the identity of unauthorized user through some dedicated artificial intelligent agents, for remote certification. </a:t>
            </a:r>
            <a:endParaRPr lang="en-US" sz="2200" dirty="0" smtClean="0">
              <a:latin typeface="Times New Roman" panose="02020603050405020304" pitchFamily="18" charset="0"/>
              <a:ea typeface="Calibri" panose="020F0502020204030204" pitchFamily="34" charset="0"/>
            </a:endParaRPr>
          </a:p>
          <a:p>
            <a:pPr algn="just">
              <a:lnSpc>
                <a:spcPct val="100000"/>
              </a:lnSpc>
              <a:spcBef>
                <a:spcPts val="0"/>
              </a:spcBef>
              <a:buFont typeface="Wingdings" panose="05000000000000000000" pitchFamily="2" charset="2"/>
              <a:buChar char="§"/>
            </a:pPr>
            <a:endParaRPr lang="en-US" sz="2200" dirty="0">
              <a:latin typeface="Times New Roman" panose="02020603050405020304" pitchFamily="18" charset="0"/>
              <a:ea typeface="Calibri" panose="020F0502020204030204" pitchFamily="34" charset="0"/>
            </a:endParaRPr>
          </a:p>
          <a:p>
            <a:pPr algn="just">
              <a:lnSpc>
                <a:spcPct val="100000"/>
              </a:lnSpc>
              <a:spcBef>
                <a:spcPts val="0"/>
              </a:spcBef>
              <a:buFont typeface="Wingdings" panose="05000000000000000000" pitchFamily="2" charset="2"/>
              <a:buChar char="§"/>
            </a:pPr>
            <a:endParaRPr lang="en-US" sz="2200" dirty="0" smtClean="0">
              <a:latin typeface="Times New Roman" panose="02020603050405020304" pitchFamily="18" charset="0"/>
              <a:ea typeface="Calibri" panose="020F0502020204030204" pitchFamily="34" charset="0"/>
            </a:endParaRPr>
          </a:p>
          <a:p>
            <a:pPr algn="just">
              <a:lnSpc>
                <a:spcPct val="100000"/>
              </a:lnSpc>
              <a:spcBef>
                <a:spcPts val="0"/>
              </a:spcBef>
              <a:buFont typeface="Wingdings" panose="05000000000000000000" pitchFamily="2" charset="2"/>
              <a:buChar char="§"/>
            </a:pPr>
            <a:endParaRPr lang="en-US" sz="2200" dirty="0" smtClean="0">
              <a:latin typeface="Times New Roman" panose="02020603050405020304" pitchFamily="18" charset="0"/>
              <a:ea typeface="Calibri" panose="020F0502020204030204" pitchFamily="34" charset="0"/>
            </a:endParaRPr>
          </a:p>
          <a:p>
            <a:pPr algn="just">
              <a:lnSpc>
                <a:spcPct val="100000"/>
              </a:lnSpc>
              <a:spcBef>
                <a:spcPts val="0"/>
              </a:spcBef>
              <a:buFont typeface="Wingdings" panose="05000000000000000000" pitchFamily="2" charset="2"/>
              <a:buChar char="§"/>
            </a:pPr>
            <a:endParaRPr lang="en-US" sz="2200" dirty="0">
              <a:latin typeface="Times New Roman" panose="02020603050405020304" pitchFamily="18" charset="0"/>
              <a:ea typeface="Calibri" panose="020F0502020204030204" pitchFamily="34" charset="0"/>
            </a:endParaRPr>
          </a:p>
          <a:p>
            <a:pPr algn="just">
              <a:lnSpc>
                <a:spcPct val="100000"/>
              </a:lnSpc>
              <a:spcBef>
                <a:spcPts val="0"/>
              </a:spcBef>
              <a:buFont typeface="Wingdings" panose="05000000000000000000" pitchFamily="2" charset="2"/>
              <a:buChar char="§"/>
            </a:pPr>
            <a:endParaRPr lang="en-IN" sz="22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623754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8864" y="235365"/>
            <a:ext cx="11146971"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Module 3. Face Recognition</a:t>
            </a:r>
            <a:endParaRPr lang="en-IN" sz="4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965200" y="1138381"/>
            <a:ext cx="10274300" cy="3477875"/>
          </a:xfrm>
          <a:prstGeom prst="rect">
            <a:avLst/>
          </a:prstGeom>
          <a:ln>
            <a:noFill/>
          </a:ln>
        </p:spPr>
        <p:txBody>
          <a:bodyPr wrap="square">
            <a:spAutoFit/>
          </a:bodyPr>
          <a:lstStyle/>
          <a:p>
            <a:r>
              <a:rPr lang="en-IN" sz="2200" b="1" dirty="0">
                <a:latin typeface="Times New Roman" pitchFamily="18" charset="0"/>
                <a:cs typeface="Times New Roman" pitchFamily="18" charset="0"/>
              </a:rPr>
              <a:t>3.6. Build and Train Model</a:t>
            </a:r>
            <a:endParaRPr lang="en-IN"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This module involves the construction of the face recognition model using the pre-processed dataset and the training of the model on the extracted features. The model is iteratively optimized using machine learning techniques to ensure accurate face recognition across diverse conditions.</a:t>
            </a:r>
          </a:p>
          <a:p>
            <a:endParaRPr lang="en-IN" sz="2200" dirty="0">
              <a:latin typeface="Times New Roman" pitchFamily="18" charset="0"/>
              <a:cs typeface="Times New Roman" pitchFamily="18" charset="0"/>
            </a:endParaRPr>
          </a:p>
          <a:p>
            <a:r>
              <a:rPr lang="en-IN" sz="2200" b="1" dirty="0" smtClean="0">
                <a:latin typeface="Times New Roman" pitchFamily="18" charset="0"/>
                <a:cs typeface="Times New Roman" pitchFamily="18" charset="0"/>
              </a:rPr>
              <a:t>3.7</a:t>
            </a:r>
            <a:r>
              <a:rPr lang="en-IN" sz="2200" b="1" dirty="0">
                <a:latin typeface="Times New Roman" pitchFamily="18" charset="0"/>
                <a:cs typeface="Times New Roman" pitchFamily="18" charset="0"/>
              </a:rPr>
              <a:t>. Deploy the Model in ATM Server</a:t>
            </a:r>
            <a:endParaRPr lang="en-IN"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Upon successful training, the face recognition model is seamlessly integrated and deployed within the ATM server. This integration allows real-time face recognition during transactions, contributing to enhanced security and user authentication.</a:t>
            </a:r>
          </a:p>
        </p:txBody>
      </p:sp>
    </p:spTree>
    <p:extLst>
      <p:ext uri="{BB962C8B-B14F-4D97-AF65-F5344CB8AC3E}">
        <p14:creationId xmlns:p14="http://schemas.microsoft.com/office/powerpoint/2010/main" val="3802125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0" y="171865"/>
            <a:ext cx="11146971"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Module 4. Face Identification</a:t>
            </a:r>
            <a:endParaRPr lang="en-IN" sz="4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898976" y="1125681"/>
            <a:ext cx="10452101" cy="3816429"/>
          </a:xfrm>
          <a:prstGeom prst="rect">
            <a:avLst/>
          </a:prstGeom>
          <a:ln>
            <a:noFill/>
          </a:ln>
        </p:spPr>
        <p:txBody>
          <a:bodyPr wrap="square">
            <a:spAutoFit/>
          </a:bodyPr>
          <a:lstStyle/>
          <a:p>
            <a:pPr algn="just"/>
            <a:r>
              <a:rPr lang="en-IN" sz="2200" b="1" dirty="0">
                <a:latin typeface="Times New Roman" pitchFamily="18" charset="0"/>
                <a:cs typeface="Times New Roman" pitchFamily="18" charset="0"/>
              </a:rPr>
              <a:t>4.1. ATM Captures User's Face</a:t>
            </a:r>
            <a:endParaRPr lang="en-IN" sz="2200" dirty="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The Face Identification module commences with the ATM employing integrated cameras or sensors to capture a live image of the user's face during a transaction. This process is crucial for obtaining a real-time representation of the user's facial features, capturing nuances such as facial expressions, contours, and unique identifiers.</a:t>
            </a:r>
          </a:p>
          <a:p>
            <a:pPr algn="just"/>
            <a:endParaRPr lang="en-IN" sz="2200" dirty="0">
              <a:latin typeface="Times New Roman" pitchFamily="18" charset="0"/>
              <a:cs typeface="Times New Roman" pitchFamily="18" charset="0"/>
            </a:endParaRPr>
          </a:p>
          <a:p>
            <a:pPr algn="just"/>
            <a:r>
              <a:rPr lang="en-IN" sz="2200" b="1" dirty="0" smtClean="0">
                <a:latin typeface="Times New Roman" pitchFamily="18" charset="0"/>
                <a:cs typeface="Times New Roman" pitchFamily="18" charset="0"/>
              </a:rPr>
              <a:t>4.2</a:t>
            </a:r>
            <a:r>
              <a:rPr lang="en-IN" sz="2200" b="1" dirty="0">
                <a:latin typeface="Times New Roman" pitchFamily="18" charset="0"/>
                <a:cs typeface="Times New Roman" pitchFamily="18" charset="0"/>
              </a:rPr>
              <a:t>. Extract Features</a:t>
            </a:r>
            <a:endParaRPr lang="en-IN" sz="2200" dirty="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Following the capture of the facial image, the system moves to the extraction phase where it identifies and isolates key features from the user's face. These features include but are not limited to facial landmarks, texture patterns, and distinctive attributes that collectively contribute to a comprehensive and unique facial profile.</a:t>
            </a:r>
          </a:p>
        </p:txBody>
      </p:sp>
    </p:spTree>
    <p:extLst>
      <p:ext uri="{BB962C8B-B14F-4D97-AF65-F5344CB8AC3E}">
        <p14:creationId xmlns:p14="http://schemas.microsoft.com/office/powerpoint/2010/main" val="2146483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1" y="273465"/>
            <a:ext cx="11146971"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Module 4. Face Identification</a:t>
            </a:r>
            <a:endParaRPr lang="en-IN" sz="4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918027" y="1125681"/>
            <a:ext cx="10414000" cy="4493538"/>
          </a:xfrm>
          <a:prstGeom prst="rect">
            <a:avLst/>
          </a:prstGeom>
          <a:ln>
            <a:noFill/>
          </a:ln>
        </p:spPr>
        <p:txBody>
          <a:bodyPr wrap="square">
            <a:spAutoFit/>
          </a:bodyPr>
          <a:lstStyle/>
          <a:p>
            <a:r>
              <a:rPr lang="en-IN" sz="2200" b="1" dirty="0" smtClean="0">
                <a:latin typeface="Times New Roman" pitchFamily="18" charset="0"/>
                <a:cs typeface="Times New Roman" pitchFamily="18" charset="0"/>
              </a:rPr>
              <a:t>4.3. </a:t>
            </a:r>
            <a:r>
              <a:rPr lang="en-IN" sz="2200" b="1" dirty="0">
                <a:latin typeface="Times New Roman" pitchFamily="18" charset="0"/>
                <a:cs typeface="Times New Roman" pitchFamily="18" charset="0"/>
              </a:rPr>
              <a:t>Identify Users with Trained Model</a:t>
            </a:r>
            <a:endParaRPr lang="en-IN"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The crux of the Face Identification module lies in the identification process, where the extracted facial features are compared with a pre-trained face identification model</a:t>
            </a:r>
            <a:r>
              <a:rPr lang="en-IN" sz="2200" dirty="0" smtClean="0">
                <a:latin typeface="Times New Roman" pitchFamily="18" charset="0"/>
                <a:cs typeface="Times New Roman" pitchFamily="18" charset="0"/>
              </a:rPr>
              <a:t>.</a:t>
            </a:r>
          </a:p>
          <a:p>
            <a:endParaRPr lang="en-US" sz="2200" dirty="0">
              <a:solidFill>
                <a:prstClr val="black"/>
              </a:solidFill>
              <a:latin typeface="Times New Roman" pitchFamily="18" charset="0"/>
              <a:cs typeface="Times New Roman" pitchFamily="18" charset="0"/>
            </a:endParaRPr>
          </a:p>
          <a:p>
            <a:r>
              <a:rPr lang="en-IN" sz="2200" dirty="0">
                <a:latin typeface="Times New Roman" pitchFamily="18" charset="0"/>
                <a:cs typeface="Times New Roman" pitchFamily="18" charset="0"/>
              </a:rPr>
              <a:t>It has learned to recognize and differentiate specific individuals based on their unique facial characteristics.</a:t>
            </a:r>
          </a:p>
          <a:p>
            <a:endParaRPr lang="en-US" sz="2200" dirty="0" smtClean="0">
              <a:solidFill>
                <a:prstClr val="black"/>
              </a:solidFill>
              <a:latin typeface="Times New Roman" pitchFamily="18" charset="0"/>
              <a:cs typeface="Times New Roman" pitchFamily="18" charset="0"/>
            </a:endParaRPr>
          </a:p>
          <a:p>
            <a:r>
              <a:rPr lang="en-IN" sz="2200" b="1" dirty="0">
                <a:latin typeface="Times New Roman" pitchFamily="18" charset="0"/>
                <a:cs typeface="Times New Roman" pitchFamily="18" charset="0"/>
              </a:rPr>
              <a:t>Prediction Process:</a:t>
            </a:r>
            <a:r>
              <a:rPr lang="en-IN" sz="2200" dirty="0">
                <a:latin typeface="Times New Roman" pitchFamily="18" charset="0"/>
                <a:cs typeface="Times New Roman" pitchFamily="18" charset="0"/>
              </a:rPr>
              <a:t> In real-time identification, the extracted features are compared with the patterns stored in the pre-trained model</a:t>
            </a:r>
            <a:r>
              <a:rPr lang="en-IN" sz="2200" dirty="0" smtClean="0">
                <a:latin typeface="Times New Roman" pitchFamily="18" charset="0"/>
                <a:cs typeface="Times New Roman" pitchFamily="18" charset="0"/>
              </a:rPr>
              <a:t>.</a:t>
            </a:r>
          </a:p>
          <a:p>
            <a:endParaRPr lang="en-US" sz="2200" dirty="0">
              <a:solidFill>
                <a:prstClr val="black"/>
              </a:solidFill>
              <a:latin typeface="Times New Roman" pitchFamily="18" charset="0"/>
              <a:cs typeface="Times New Roman" pitchFamily="18" charset="0"/>
            </a:endParaRPr>
          </a:p>
          <a:p>
            <a:r>
              <a:rPr lang="en-IN" sz="2200" b="1" dirty="0">
                <a:latin typeface="Times New Roman" pitchFamily="18" charset="0"/>
                <a:cs typeface="Times New Roman" pitchFamily="18" charset="0"/>
              </a:rPr>
              <a:t>Authorization Decision:</a:t>
            </a:r>
            <a:r>
              <a:rPr lang="en-IN" sz="2200" dirty="0">
                <a:latin typeface="Times New Roman" pitchFamily="18" charset="0"/>
                <a:cs typeface="Times New Roman" pitchFamily="18" charset="0"/>
              </a:rPr>
              <a:t> The identification process ultimately influences an authorization decision, determining whether the user is authorized to proceed with the requested transaction.</a:t>
            </a:r>
            <a:endParaRPr lang="en-IN" sz="22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42814059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665" y="171865"/>
            <a:ext cx="11146971"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Module 5. Face Verification Link Generator</a:t>
            </a:r>
            <a:endParaRPr lang="en-IN" sz="4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774701" y="960581"/>
            <a:ext cx="10502900" cy="3816429"/>
          </a:xfrm>
          <a:prstGeom prst="rect">
            <a:avLst/>
          </a:prstGeom>
          <a:ln>
            <a:noFill/>
          </a:ln>
        </p:spPr>
        <p:txBody>
          <a:bodyPr wrap="square">
            <a:spAutoFit/>
          </a:bodyPr>
          <a:lstStyle/>
          <a:p>
            <a:pPr algn="just"/>
            <a:r>
              <a:rPr lang="en-IN" sz="2200" b="1" dirty="0">
                <a:latin typeface="Times New Roman" pitchFamily="18" charset="0"/>
                <a:cs typeface="Times New Roman" pitchFamily="18" charset="0"/>
              </a:rPr>
              <a:t>5.1. Generate Face Verification Link</a:t>
            </a:r>
            <a:endParaRPr lang="en-IN" sz="2200" dirty="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In response to non-matching faces, the system promptly generates a Face Verification Link. This link is designed to serve as a secure and temporary reference for the user's facial profile, introducing an extra layer of security for subsequent verification steps</a:t>
            </a:r>
            <a:r>
              <a:rPr lang="en-IN" sz="2200" dirty="0" smtClean="0">
                <a:latin typeface="Times New Roman" pitchFamily="18" charset="0"/>
                <a:cs typeface="Times New Roman" pitchFamily="18" charset="0"/>
              </a:rPr>
              <a:t>.</a:t>
            </a:r>
          </a:p>
          <a:p>
            <a:pPr algn="just"/>
            <a:endParaRPr lang="en-US" sz="2200" dirty="0">
              <a:latin typeface="Times New Roman" pitchFamily="18" charset="0"/>
              <a:cs typeface="Times New Roman" pitchFamily="18" charset="0"/>
            </a:endParaRPr>
          </a:p>
          <a:p>
            <a:pPr algn="just"/>
            <a:endParaRPr lang="en-IN" sz="2200" dirty="0">
              <a:latin typeface="Times New Roman" pitchFamily="18" charset="0"/>
              <a:cs typeface="Times New Roman" pitchFamily="18" charset="0"/>
            </a:endParaRPr>
          </a:p>
          <a:p>
            <a:pPr algn="just"/>
            <a:r>
              <a:rPr lang="en-IN" sz="2200" b="1" dirty="0">
                <a:latin typeface="Times New Roman" pitchFamily="18" charset="0"/>
                <a:cs typeface="Times New Roman" pitchFamily="18" charset="0"/>
              </a:rPr>
              <a:t>5.2. Link Transmission to User's Mobile Number</a:t>
            </a:r>
            <a:endParaRPr lang="en-IN" sz="2200" dirty="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The Face Verification Link is swiftly transmitted to the user's mobile number, enhancing security by sending the link to the device associated with the authorized account holder. This proactive step ensures that the user is promptly informed and involved in the verification process.</a:t>
            </a:r>
          </a:p>
        </p:txBody>
      </p:sp>
    </p:spTree>
    <p:extLst>
      <p:ext uri="{BB962C8B-B14F-4D97-AF65-F5344CB8AC3E}">
        <p14:creationId xmlns:p14="http://schemas.microsoft.com/office/powerpoint/2010/main" val="2146483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1" y="209965"/>
            <a:ext cx="11146971"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Module 6. Face Verification Process</a:t>
            </a:r>
            <a:endParaRPr lang="en-IN" sz="4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898977" y="1087581"/>
            <a:ext cx="10452100" cy="4832092"/>
          </a:xfrm>
          <a:prstGeom prst="rect">
            <a:avLst/>
          </a:prstGeom>
          <a:ln>
            <a:noFill/>
          </a:ln>
        </p:spPr>
        <p:txBody>
          <a:bodyPr wrap="square">
            <a:spAutoFit/>
          </a:bodyPr>
          <a:lstStyle/>
          <a:p>
            <a:r>
              <a:rPr lang="en-IN" sz="2200" dirty="0">
                <a:latin typeface="Times New Roman" pitchFamily="18" charset="0"/>
                <a:cs typeface="Times New Roman" pitchFamily="18" charset="0"/>
              </a:rPr>
              <a:t>Upon receiving the Face Verification Link, the authorized account holder engages in a secure and user-friendly process to validate the user at the ATM. The following steps outline the Face Verification Process:</a:t>
            </a:r>
          </a:p>
          <a:p>
            <a:endParaRPr lang="en-IN" sz="2200" b="1" dirty="0" smtClean="0">
              <a:latin typeface="Times New Roman" pitchFamily="18" charset="0"/>
              <a:cs typeface="Times New Roman" pitchFamily="18" charset="0"/>
            </a:endParaRPr>
          </a:p>
          <a:p>
            <a:r>
              <a:rPr lang="en-IN" sz="2200" b="1" dirty="0" smtClean="0">
                <a:latin typeface="Times New Roman" pitchFamily="18" charset="0"/>
                <a:cs typeface="Times New Roman" pitchFamily="18" charset="0"/>
              </a:rPr>
              <a:t>6.1</a:t>
            </a:r>
            <a:r>
              <a:rPr lang="en-IN" sz="2200" b="1" dirty="0">
                <a:latin typeface="Times New Roman" pitchFamily="18" charset="0"/>
                <a:cs typeface="Times New Roman" pitchFamily="18" charset="0"/>
              </a:rPr>
              <a:t>. Link Access and View User</a:t>
            </a:r>
            <a:endParaRPr lang="en-IN"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The authorized account holder receives the Face Verification Link on their mobile device. By clicking the link, they are directed to a secure page displaying the captured image of the user at the ATM</a:t>
            </a:r>
            <a:r>
              <a:rPr lang="en-IN" sz="2200" dirty="0" smtClean="0">
                <a:latin typeface="Times New Roman" pitchFamily="18" charset="0"/>
                <a:cs typeface="Times New Roman" pitchFamily="18" charset="0"/>
              </a:rPr>
              <a:t>.</a:t>
            </a:r>
          </a:p>
          <a:p>
            <a:endParaRPr lang="en-US" sz="2200" dirty="0">
              <a:latin typeface="Times New Roman" pitchFamily="18" charset="0"/>
              <a:cs typeface="Times New Roman" pitchFamily="18" charset="0"/>
            </a:endParaRPr>
          </a:p>
          <a:p>
            <a:r>
              <a:rPr lang="en-IN" sz="2200" b="1" dirty="0">
                <a:latin typeface="Times New Roman" pitchFamily="18" charset="0"/>
                <a:cs typeface="Times New Roman" pitchFamily="18" charset="0"/>
              </a:rPr>
              <a:t>6.2. User Approval</a:t>
            </a:r>
            <a:endParaRPr lang="en-IN" sz="2200" dirty="0">
              <a:latin typeface="Times New Roman" pitchFamily="18" charset="0"/>
              <a:cs typeface="Times New Roman" pitchFamily="18" charset="0"/>
            </a:endParaRPr>
          </a:p>
          <a:p>
            <a:r>
              <a:rPr lang="en-IN" sz="2200" dirty="0">
                <a:latin typeface="Times New Roman" pitchFamily="18" charset="0"/>
                <a:cs typeface="Times New Roman" pitchFamily="18" charset="0"/>
              </a:rPr>
              <a:t>After viewing the user's image, the authorized account holder has the option to approve the user's identity. This approval step is crucial for authorizing the subsequent transaction and confirming that the individual at the ATM is indeed the legitimate account holder.</a:t>
            </a:r>
          </a:p>
          <a:p>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21464835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242" y="171865"/>
            <a:ext cx="11146971"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Module 6. Face Verification Process</a:t>
            </a:r>
            <a:endParaRPr lang="en-IN" sz="4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876300" y="1070141"/>
            <a:ext cx="10299699" cy="5170646"/>
          </a:xfrm>
          <a:prstGeom prst="rect">
            <a:avLst/>
          </a:prstGeom>
          <a:ln>
            <a:noFill/>
          </a:ln>
        </p:spPr>
        <p:txBody>
          <a:bodyPr wrap="square">
            <a:spAutoFit/>
          </a:bodyPr>
          <a:lstStyle/>
          <a:p>
            <a:pPr algn="just"/>
            <a:r>
              <a:rPr lang="en-IN" sz="2200" b="1" dirty="0">
                <a:latin typeface="Times New Roman" pitchFamily="18" charset="0"/>
                <a:cs typeface="Times New Roman" pitchFamily="18" charset="0"/>
              </a:rPr>
              <a:t>6.3. Enter Amount and PIN</a:t>
            </a:r>
            <a:endParaRPr lang="en-IN" sz="2200" dirty="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Upon approving the user, the account holder proceeds to enter the desired withdrawal amount and their unique Personal Identification Number (PIN). This step confirms their intention to proceed with the transaction</a:t>
            </a:r>
            <a:r>
              <a:rPr lang="en-IN" sz="2200" dirty="0" smtClean="0">
                <a:latin typeface="Times New Roman" pitchFamily="18" charset="0"/>
                <a:cs typeface="Times New Roman" pitchFamily="18" charset="0"/>
              </a:rPr>
              <a:t>.</a:t>
            </a:r>
          </a:p>
          <a:p>
            <a:pPr algn="just"/>
            <a:endParaRPr lang="en-IN" sz="2200" dirty="0">
              <a:latin typeface="Times New Roman" pitchFamily="18" charset="0"/>
              <a:cs typeface="Times New Roman" pitchFamily="18" charset="0"/>
            </a:endParaRPr>
          </a:p>
          <a:p>
            <a:pPr algn="just"/>
            <a:r>
              <a:rPr lang="en-IN" sz="2200" b="1" dirty="0">
                <a:latin typeface="Times New Roman" pitchFamily="18" charset="0"/>
                <a:cs typeface="Times New Roman" pitchFamily="18" charset="0"/>
              </a:rPr>
              <a:t>6.4. Confirmation and Money Dispensation</a:t>
            </a:r>
            <a:endParaRPr lang="en-IN" sz="2200" dirty="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With the entered amount and PIN, the account holder confirms the transaction. The ATM machine, recognizing the approved user, dispenses the requested amount of money</a:t>
            </a:r>
            <a:r>
              <a:rPr lang="en-IN" sz="2200" dirty="0" smtClean="0">
                <a:latin typeface="Times New Roman" pitchFamily="18" charset="0"/>
                <a:cs typeface="Times New Roman" pitchFamily="18" charset="0"/>
              </a:rPr>
              <a:t>.</a:t>
            </a:r>
          </a:p>
          <a:p>
            <a:pPr algn="just"/>
            <a:endParaRPr lang="en-US" sz="2200" dirty="0">
              <a:latin typeface="Times New Roman" pitchFamily="18" charset="0"/>
              <a:cs typeface="Times New Roman" pitchFamily="18" charset="0"/>
            </a:endParaRPr>
          </a:p>
          <a:p>
            <a:pPr algn="just"/>
            <a:r>
              <a:rPr lang="en-IN" sz="2200" b="1" dirty="0">
                <a:latin typeface="Times New Roman" pitchFamily="18" charset="0"/>
                <a:cs typeface="Times New Roman" pitchFamily="18" charset="0"/>
              </a:rPr>
              <a:t>6.5. Unknown User Handling</a:t>
            </a:r>
            <a:endParaRPr lang="en-IN" sz="2200" dirty="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In the event that the user at the ATM is unrecognized or deemed unauthorized, the account holder has the option to take immediate action. This may include blocking the user directly through the link interface, enhancing security measures against potential fraudulent activities.</a:t>
            </a:r>
          </a:p>
          <a:p>
            <a:pPr algn="just"/>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3894553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2" y="133765"/>
            <a:ext cx="11146971"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Module 7. Notification</a:t>
            </a:r>
            <a:endParaRPr lang="en-IN" sz="4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812801" y="1087581"/>
            <a:ext cx="10439400" cy="4832092"/>
          </a:xfrm>
          <a:prstGeom prst="rect">
            <a:avLst/>
          </a:prstGeom>
          <a:ln>
            <a:noFill/>
          </a:ln>
        </p:spPr>
        <p:txBody>
          <a:bodyPr wrap="square">
            <a:spAutoFit/>
          </a:bodyPr>
          <a:lstStyle/>
          <a:p>
            <a:pPr marL="342900" indent="-342900" algn="just">
              <a:buFont typeface="Wingdings" panose="05000000000000000000" pitchFamily="2" charset="2"/>
              <a:buChar char="§"/>
              <a:tabLst>
                <a:tab pos="685800" algn="l"/>
              </a:tabLst>
            </a:pPr>
            <a:r>
              <a:rPr lang="en-IN" sz="2200" dirty="0">
                <a:latin typeface="Times New Roman" pitchFamily="18" charset="0"/>
                <a:cs typeface="Times New Roman" pitchFamily="18" charset="0"/>
              </a:rPr>
              <a:t>The Notification Module is triggered by various events within the system. These events could include successful transactions, security alerts, account activity updates, or any other significant occurrences requiring user attention</a:t>
            </a:r>
            <a:r>
              <a:rPr lang="en-IN" sz="2200" dirty="0" smtClean="0">
                <a:latin typeface="Times New Roman" pitchFamily="18" charset="0"/>
                <a:cs typeface="Times New Roman" pitchFamily="18" charset="0"/>
              </a:rPr>
              <a:t>.</a:t>
            </a:r>
          </a:p>
          <a:p>
            <a:pPr marL="342900" indent="-342900" algn="just">
              <a:buFont typeface="Wingdings" panose="05000000000000000000" pitchFamily="2" charset="2"/>
              <a:buChar char="§"/>
              <a:tabLst>
                <a:tab pos="685800" algn="l"/>
              </a:tabLst>
            </a:pPr>
            <a:endParaRPr lang="en-US"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
              <a:tabLst>
                <a:tab pos="685800" algn="l"/>
              </a:tabLst>
            </a:pPr>
            <a:r>
              <a:rPr lang="en-IN" sz="2200" dirty="0">
                <a:latin typeface="Times New Roman" pitchFamily="18" charset="0"/>
                <a:cs typeface="Times New Roman" pitchFamily="18" charset="0"/>
              </a:rPr>
              <a:t>The module supports different types of notifications, such as in-app alerts, SMS messages, or email notifications. Users are notified in real-time about successful or unsuccessful transactions</a:t>
            </a:r>
            <a:r>
              <a:rPr lang="en-IN" sz="2200" dirty="0" smtClean="0">
                <a:latin typeface="Times New Roman" pitchFamily="18" charset="0"/>
                <a:cs typeface="Times New Roman" pitchFamily="18" charset="0"/>
              </a:rPr>
              <a:t>.</a:t>
            </a:r>
          </a:p>
          <a:p>
            <a:pPr marL="342900" indent="-342900" algn="just">
              <a:buFont typeface="Wingdings" panose="05000000000000000000" pitchFamily="2" charset="2"/>
              <a:buChar char="§"/>
              <a:tabLst>
                <a:tab pos="685800" algn="l"/>
              </a:tabLst>
            </a:pPr>
            <a:endParaRPr lang="en-IN" sz="2200" dirty="0" smtClean="0">
              <a:latin typeface="Times New Roman" pitchFamily="18" charset="0"/>
              <a:cs typeface="Times New Roman" pitchFamily="18" charset="0"/>
            </a:endParaRPr>
          </a:p>
          <a:p>
            <a:pPr marL="342900" indent="-342900" algn="just">
              <a:buFont typeface="Wingdings" panose="05000000000000000000" pitchFamily="2" charset="2"/>
              <a:buChar char="§"/>
              <a:tabLst>
                <a:tab pos="685800" algn="l"/>
              </a:tabLst>
            </a:pPr>
            <a:r>
              <a:rPr lang="en-IN" sz="2200" dirty="0">
                <a:latin typeface="Times New Roman" pitchFamily="18" charset="0"/>
                <a:cs typeface="Times New Roman" pitchFamily="18" charset="0"/>
              </a:rPr>
              <a:t>Transaction alerts include details such as transaction amount, date, time, and the location of the transaction</a:t>
            </a:r>
            <a:r>
              <a:rPr lang="en-IN" sz="2200" dirty="0" smtClean="0">
                <a:latin typeface="Times New Roman" pitchFamily="18" charset="0"/>
                <a:cs typeface="Times New Roman" pitchFamily="18" charset="0"/>
              </a:rPr>
              <a:t>.</a:t>
            </a:r>
            <a:r>
              <a:rPr lang="en-IN" sz="2200" dirty="0">
                <a:latin typeface="Times New Roman" pitchFamily="18" charset="0"/>
                <a:cs typeface="Times New Roman" pitchFamily="18" charset="0"/>
              </a:rPr>
              <a:t> These alerts may include unauthorized access attempts, unusual spending patterns, or any activity that deviates from normal user behaviour. </a:t>
            </a:r>
            <a:endParaRPr lang="en-IN" sz="2200" dirty="0" smtClean="0">
              <a:latin typeface="Times New Roman" pitchFamily="18" charset="0"/>
              <a:cs typeface="Times New Roman" pitchFamily="18" charset="0"/>
            </a:endParaRPr>
          </a:p>
          <a:p>
            <a:pPr marL="342900" indent="-342900" algn="just">
              <a:buFont typeface="Wingdings" panose="05000000000000000000" pitchFamily="2" charset="2"/>
              <a:buChar char="§"/>
              <a:tabLst>
                <a:tab pos="685800" algn="l"/>
              </a:tabLst>
            </a:pPr>
            <a:endParaRPr lang="en-IN" sz="2200" dirty="0" smtClean="0">
              <a:latin typeface="Times New Roman" pitchFamily="18" charset="0"/>
              <a:cs typeface="Times New Roman" pitchFamily="18" charset="0"/>
            </a:endParaRPr>
          </a:p>
          <a:p>
            <a:pPr marL="342900" indent="-342900" algn="just">
              <a:buFont typeface="Wingdings" panose="05000000000000000000" pitchFamily="2" charset="2"/>
              <a:buChar char="§"/>
              <a:tabLst>
                <a:tab pos="685800" algn="l"/>
              </a:tabLst>
            </a:pPr>
            <a:r>
              <a:rPr lang="en-IN" sz="2200" dirty="0">
                <a:latin typeface="Times New Roman" pitchFamily="18" charset="0"/>
                <a:cs typeface="Times New Roman" pitchFamily="18" charset="0"/>
              </a:rPr>
              <a:t>Users are kept informed about changes to their account, such as balance updates, account statements, or any modifications to personal information.</a:t>
            </a:r>
            <a:endParaRPr lang="en-IN" sz="22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6483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5975"/>
          </a:xfrm>
          <a:solidFill>
            <a:schemeClr val="accent1">
              <a:lumMod val="20000"/>
              <a:lumOff val="80000"/>
            </a:schemeClr>
          </a:solidFill>
        </p:spPr>
        <p:txBody>
          <a:bodyPr/>
          <a:lstStyle/>
          <a:p>
            <a:pPr algn="ctr"/>
            <a:r>
              <a:rPr lang="en-IN" b="1" dirty="0" smtClean="0">
                <a:latin typeface="Times New Roman" panose="02020603050405020304" pitchFamily="18" charset="0"/>
                <a:cs typeface="Times New Roman" panose="02020603050405020304" pitchFamily="18" charset="0"/>
              </a:rPr>
              <a:t>Data Flow Diagram</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1150852" y="1598276"/>
            <a:ext cx="1442061" cy="468077"/>
          </a:xfrm>
          <a:prstGeom prst="rect">
            <a:avLst/>
          </a:prstGeom>
        </p:spPr>
        <p:txBody>
          <a:bodyPr wrap="none">
            <a:spAutoFit/>
          </a:bodyPr>
          <a:lstStyle/>
          <a:p>
            <a:pPr>
              <a:lnSpc>
                <a:spcPct val="107000"/>
              </a:lnSpc>
              <a:spcAft>
                <a:spcPts val="800"/>
              </a:spcAft>
            </a:pPr>
            <a:r>
              <a:rPr lang="en-IN" sz="2400" b="1" dirty="0">
                <a:latin typeface="Times New Roman" panose="02020603050405020304" pitchFamily="18" charset="0"/>
                <a:ea typeface="Calibri" panose="020F0502020204030204" pitchFamily="34" charset="0"/>
                <a:cs typeface="Times New Roman" panose="02020603050405020304" pitchFamily="18" charset="0"/>
              </a:rPr>
              <a:t>LEVEL 0</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2758013" y="2483529"/>
            <a:ext cx="7046387" cy="2837771"/>
          </a:xfrm>
          <a:prstGeom prst="rect">
            <a:avLst/>
          </a:prstGeom>
        </p:spPr>
      </p:pic>
    </p:spTree>
    <p:extLst>
      <p:ext uri="{BB962C8B-B14F-4D97-AF65-F5344CB8AC3E}">
        <p14:creationId xmlns:p14="http://schemas.microsoft.com/office/powerpoint/2010/main" val="1825216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365125"/>
            <a:ext cx="10515600" cy="701675"/>
          </a:xfrm>
          <a:prstGeom prst="rect">
            <a:avLst/>
          </a:prstGeom>
          <a:solidFill>
            <a:schemeClr val="accent1">
              <a:lumMod val="20000"/>
              <a:lumOff val="8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latin typeface="Times New Roman" panose="02020603050405020304" pitchFamily="18" charset="0"/>
                <a:cs typeface="Times New Roman" panose="02020603050405020304" pitchFamily="18" charset="0"/>
              </a:rPr>
              <a:t>Data Flow Diagram</a:t>
            </a:r>
            <a:endParaRPr lang="en-IN" b="1" dirty="0">
              <a:latin typeface="Times New Roman" panose="02020603050405020304" pitchFamily="18" charset="0"/>
              <a:cs typeface="Times New Roman" panose="02020603050405020304" pitchFamily="18" charset="0"/>
            </a:endParaRPr>
          </a:p>
        </p:txBody>
      </p:sp>
      <p:sp>
        <p:nvSpPr>
          <p:cNvPr id="5" name="Rectangle 4"/>
          <p:cNvSpPr/>
          <p:nvPr/>
        </p:nvSpPr>
        <p:spPr>
          <a:xfrm>
            <a:off x="1138152" y="1384300"/>
            <a:ext cx="1442061" cy="468077"/>
          </a:xfrm>
          <a:prstGeom prst="rect">
            <a:avLst/>
          </a:prstGeom>
        </p:spPr>
        <p:txBody>
          <a:bodyPr wrap="none">
            <a:spAutoFit/>
          </a:bodyPr>
          <a:lstStyle/>
          <a:p>
            <a:pPr>
              <a:lnSpc>
                <a:spcPct val="107000"/>
              </a:lnSpc>
              <a:spcAft>
                <a:spcPts val="800"/>
              </a:spcAft>
            </a:pPr>
            <a:r>
              <a:rPr lang="en-IN" sz="2400" b="1" dirty="0">
                <a:latin typeface="Times New Roman" panose="02020603050405020304" pitchFamily="18" charset="0"/>
                <a:ea typeface="Calibri" panose="020F0502020204030204" pitchFamily="34" charset="0"/>
                <a:cs typeface="Times New Roman" panose="02020603050405020304" pitchFamily="18" charset="0"/>
              </a:rPr>
              <a:t>LEVEL </a:t>
            </a:r>
            <a:r>
              <a:rPr lang="en-IN" sz="2400" b="1" dirty="0" smtClean="0">
                <a:latin typeface="Times New Roman" panose="02020603050405020304" pitchFamily="18" charset="0"/>
                <a:ea typeface="Calibri" panose="020F0502020204030204" pitchFamily="34" charset="0"/>
                <a:cs typeface="Times New Roman" panose="02020603050405020304" pitchFamily="18" charset="0"/>
              </a:rPr>
              <a:t>1</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925762" y="1384300"/>
            <a:ext cx="6929438" cy="5270500"/>
          </a:xfrm>
          <a:prstGeom prst="rect">
            <a:avLst/>
          </a:prstGeom>
        </p:spPr>
      </p:pic>
    </p:spTree>
    <p:extLst>
      <p:ext uri="{BB962C8B-B14F-4D97-AF65-F5344CB8AC3E}">
        <p14:creationId xmlns:p14="http://schemas.microsoft.com/office/powerpoint/2010/main" val="11733918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30201"/>
            <a:ext cx="10515600" cy="698500"/>
          </a:xfrm>
          <a:prstGeom prst="rect">
            <a:avLst/>
          </a:prstGeom>
          <a:solidFill>
            <a:schemeClr val="accent1">
              <a:lumMod val="20000"/>
              <a:lumOff val="8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latin typeface="Times New Roman" panose="02020603050405020304" pitchFamily="18" charset="0"/>
                <a:cs typeface="Times New Roman" panose="02020603050405020304" pitchFamily="18" charset="0"/>
              </a:rPr>
              <a:t>Data Flow Diagram</a:t>
            </a:r>
            <a:endParaRPr lang="en-IN" b="1" dirty="0">
              <a:latin typeface="Times New Roman" panose="02020603050405020304" pitchFamily="18" charset="0"/>
              <a:cs typeface="Times New Roman" panose="02020603050405020304" pitchFamily="18" charset="0"/>
            </a:endParaRPr>
          </a:p>
        </p:txBody>
      </p:sp>
      <p:sp>
        <p:nvSpPr>
          <p:cNvPr id="3" name="Rectangle 2"/>
          <p:cNvSpPr/>
          <p:nvPr/>
        </p:nvSpPr>
        <p:spPr>
          <a:xfrm>
            <a:off x="838200" y="1384300"/>
            <a:ext cx="1442061" cy="468077"/>
          </a:xfrm>
          <a:prstGeom prst="rect">
            <a:avLst/>
          </a:prstGeom>
        </p:spPr>
        <p:txBody>
          <a:bodyPr wrap="none">
            <a:spAutoFit/>
          </a:bodyPr>
          <a:lstStyle/>
          <a:p>
            <a:pPr>
              <a:lnSpc>
                <a:spcPct val="107000"/>
              </a:lnSpc>
              <a:spcAft>
                <a:spcPts val="800"/>
              </a:spcAft>
            </a:pPr>
            <a:r>
              <a:rPr lang="en-IN" sz="2400" b="1" dirty="0">
                <a:latin typeface="Times New Roman" panose="02020603050405020304" pitchFamily="18" charset="0"/>
                <a:ea typeface="Calibri" panose="020F0502020204030204" pitchFamily="34" charset="0"/>
                <a:cs typeface="Times New Roman" panose="02020603050405020304" pitchFamily="18" charset="0"/>
              </a:rPr>
              <a:t>LEVEL 2</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580213" y="1384300"/>
            <a:ext cx="8163987" cy="5052060"/>
          </a:xfrm>
          <a:prstGeom prst="rect">
            <a:avLst/>
          </a:prstGeom>
        </p:spPr>
      </p:pic>
    </p:spTree>
    <p:extLst>
      <p:ext uri="{BB962C8B-B14F-4D97-AF65-F5344CB8AC3E}">
        <p14:creationId xmlns:p14="http://schemas.microsoft.com/office/powerpoint/2010/main" val="992212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028" y="224479"/>
            <a:ext cx="11161485"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Existing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61571" y="1125683"/>
            <a:ext cx="10312400" cy="4856018"/>
          </a:xfrm>
          <a:ln>
            <a:noFill/>
          </a:ln>
        </p:spPr>
        <p:txBody>
          <a:bodyPr>
            <a:normAutofit/>
          </a:bodyPr>
          <a:lstStyle/>
          <a:p>
            <a:pPr algn="just">
              <a:lnSpc>
                <a:spcPct val="10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Existing ATM authentication method is the use of password-PINs and OTP.</a:t>
            </a:r>
          </a:p>
          <a:p>
            <a:pPr algn="just">
              <a:lnSpc>
                <a:spcPct val="100000"/>
              </a:lnSpc>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QR cash withdrawals were enabled so customers could ditch their ATM cards and simply scan a QR-code on ATMs using the QR app to withdraw cash.</a:t>
            </a:r>
          </a:p>
          <a:p>
            <a:pPr algn="just">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ATM security system architecture that incorporates both the finger print and GSM technology into the existing PIN-based authentication process.</a:t>
            </a:r>
          </a:p>
        </p:txBody>
      </p:sp>
    </p:spTree>
    <p:extLst>
      <p:ext uri="{BB962C8B-B14F-4D97-AF65-F5344CB8AC3E}">
        <p14:creationId xmlns:p14="http://schemas.microsoft.com/office/powerpoint/2010/main" val="2800342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30201"/>
            <a:ext cx="10515600" cy="698500"/>
          </a:xfrm>
          <a:prstGeom prst="rect">
            <a:avLst/>
          </a:prstGeom>
          <a:solidFill>
            <a:schemeClr val="accent1">
              <a:lumMod val="20000"/>
              <a:lumOff val="8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latin typeface="Times New Roman" panose="02020603050405020304" pitchFamily="18" charset="0"/>
                <a:cs typeface="Times New Roman" panose="02020603050405020304" pitchFamily="18" charset="0"/>
              </a:rPr>
              <a:t>Screen Shots</a:t>
            </a:r>
            <a:endParaRPr lang="en-IN" b="1"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0" y="1423352"/>
            <a:ext cx="5918200" cy="3516948"/>
          </a:xfrm>
          <a:prstGeom prst="rect">
            <a:avLst/>
          </a:prstGeom>
          <a:ln w="25400">
            <a:solidFill>
              <a:srgbClr val="00B0F0"/>
            </a:solidFill>
            <a:prstDash val="sysDash"/>
          </a:ln>
        </p:spPr>
      </p:pic>
      <p:pic>
        <p:nvPicPr>
          <p:cNvPr id="4" name="Picture 3"/>
          <p:cNvPicPr/>
          <p:nvPr/>
        </p:nvPicPr>
        <p:blipFill>
          <a:blip r:embed="rId3"/>
          <a:stretch>
            <a:fillRect/>
          </a:stretch>
        </p:blipFill>
        <p:spPr>
          <a:xfrm>
            <a:off x="6189344" y="2590800"/>
            <a:ext cx="6002655" cy="3428047"/>
          </a:xfrm>
          <a:prstGeom prst="rect">
            <a:avLst/>
          </a:prstGeom>
          <a:ln w="25400">
            <a:solidFill>
              <a:srgbClr val="00B0F0"/>
            </a:solidFill>
            <a:prstDash val="sysDash"/>
          </a:ln>
        </p:spPr>
      </p:pic>
    </p:spTree>
    <p:extLst>
      <p:ext uri="{BB962C8B-B14F-4D97-AF65-F5344CB8AC3E}">
        <p14:creationId xmlns:p14="http://schemas.microsoft.com/office/powerpoint/2010/main" val="138615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30201"/>
            <a:ext cx="10515600" cy="698500"/>
          </a:xfrm>
          <a:prstGeom prst="rect">
            <a:avLst/>
          </a:prstGeom>
          <a:solidFill>
            <a:schemeClr val="accent1">
              <a:lumMod val="20000"/>
              <a:lumOff val="8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latin typeface="Times New Roman" panose="02020603050405020304" pitchFamily="18" charset="0"/>
                <a:cs typeface="Times New Roman" panose="02020603050405020304" pitchFamily="18" charset="0"/>
              </a:rPr>
              <a:t>Screen Shots</a:t>
            </a:r>
            <a:endParaRPr lang="en-IN" b="1"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0" y="1448752"/>
            <a:ext cx="5994400" cy="3466148"/>
          </a:xfrm>
          <a:prstGeom prst="rect">
            <a:avLst/>
          </a:prstGeom>
          <a:ln w="25400">
            <a:solidFill>
              <a:srgbClr val="00B0F0"/>
            </a:solidFill>
            <a:prstDash val="sysDash"/>
          </a:ln>
        </p:spPr>
      </p:pic>
      <p:pic>
        <p:nvPicPr>
          <p:cNvPr id="4" name="Picture 3"/>
          <p:cNvPicPr/>
          <p:nvPr/>
        </p:nvPicPr>
        <p:blipFill>
          <a:blip r:embed="rId3"/>
          <a:stretch>
            <a:fillRect/>
          </a:stretch>
        </p:blipFill>
        <p:spPr>
          <a:xfrm>
            <a:off x="6240144" y="2629852"/>
            <a:ext cx="5951855" cy="3504248"/>
          </a:xfrm>
          <a:prstGeom prst="rect">
            <a:avLst/>
          </a:prstGeom>
          <a:ln w="25400">
            <a:solidFill>
              <a:srgbClr val="00B0F0"/>
            </a:solidFill>
            <a:prstDash val="sysDash"/>
          </a:ln>
        </p:spPr>
      </p:pic>
    </p:spTree>
    <p:extLst>
      <p:ext uri="{BB962C8B-B14F-4D97-AF65-F5344CB8AC3E}">
        <p14:creationId xmlns:p14="http://schemas.microsoft.com/office/powerpoint/2010/main" val="15171684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30201"/>
            <a:ext cx="10515600" cy="698500"/>
          </a:xfrm>
          <a:prstGeom prst="rect">
            <a:avLst/>
          </a:prstGeom>
          <a:solidFill>
            <a:schemeClr val="accent1">
              <a:lumMod val="20000"/>
              <a:lumOff val="8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latin typeface="Times New Roman" panose="02020603050405020304" pitchFamily="18" charset="0"/>
                <a:cs typeface="Times New Roman" panose="02020603050405020304" pitchFamily="18" charset="0"/>
              </a:rPr>
              <a:t>Screen Shots</a:t>
            </a:r>
            <a:endParaRPr lang="en-IN" b="1"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0" y="1397952"/>
            <a:ext cx="5854700" cy="3377248"/>
          </a:xfrm>
          <a:prstGeom prst="rect">
            <a:avLst/>
          </a:prstGeom>
          <a:ln w="25400">
            <a:solidFill>
              <a:srgbClr val="00B0F0"/>
            </a:solidFill>
            <a:prstDash val="sysDash"/>
          </a:ln>
        </p:spPr>
      </p:pic>
      <p:pic>
        <p:nvPicPr>
          <p:cNvPr id="4" name="Picture 3"/>
          <p:cNvPicPr/>
          <p:nvPr/>
        </p:nvPicPr>
        <p:blipFill>
          <a:blip r:embed="rId3"/>
          <a:stretch>
            <a:fillRect/>
          </a:stretch>
        </p:blipFill>
        <p:spPr>
          <a:xfrm>
            <a:off x="6096000" y="2845752"/>
            <a:ext cx="6007100" cy="3593148"/>
          </a:xfrm>
          <a:prstGeom prst="rect">
            <a:avLst/>
          </a:prstGeom>
          <a:ln w="25400">
            <a:solidFill>
              <a:srgbClr val="00B0F0"/>
            </a:solidFill>
            <a:prstDash val="sysDash"/>
          </a:ln>
        </p:spPr>
      </p:pic>
    </p:spTree>
    <p:extLst>
      <p:ext uri="{BB962C8B-B14F-4D97-AF65-F5344CB8AC3E}">
        <p14:creationId xmlns:p14="http://schemas.microsoft.com/office/powerpoint/2010/main" val="2680270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30201"/>
            <a:ext cx="10515600" cy="698500"/>
          </a:xfrm>
          <a:prstGeom prst="rect">
            <a:avLst/>
          </a:prstGeom>
          <a:solidFill>
            <a:schemeClr val="accent1">
              <a:lumMod val="20000"/>
              <a:lumOff val="8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latin typeface="Times New Roman" panose="02020603050405020304" pitchFamily="18" charset="0"/>
                <a:cs typeface="Times New Roman" panose="02020603050405020304" pitchFamily="18" charset="0"/>
              </a:rPr>
              <a:t>Screen Shots</a:t>
            </a:r>
            <a:endParaRPr lang="en-IN" b="1" dirty="0">
              <a:latin typeface="Times New Roman" panose="02020603050405020304" pitchFamily="18" charset="0"/>
              <a:cs typeface="Times New Roman" panose="02020603050405020304" pitchFamily="18" charset="0"/>
            </a:endParaRPr>
          </a:p>
        </p:txBody>
      </p:sp>
      <p:pic>
        <p:nvPicPr>
          <p:cNvPr id="3" name="Picture 2"/>
          <p:cNvPicPr/>
          <p:nvPr/>
        </p:nvPicPr>
        <p:blipFill rotWithShape="1">
          <a:blip r:embed="rId2"/>
          <a:srcRect t="12526" b="5929"/>
          <a:stretch/>
        </p:blipFill>
        <p:spPr bwMode="auto">
          <a:xfrm>
            <a:off x="0" y="1485900"/>
            <a:ext cx="5731510" cy="3492500"/>
          </a:xfrm>
          <a:prstGeom prst="rect">
            <a:avLst/>
          </a:prstGeom>
          <a:ln w="25400">
            <a:solidFill>
              <a:srgbClr val="00B0F0"/>
            </a:solidFill>
            <a:prstDash val="sysDash"/>
          </a:ln>
          <a:extLst>
            <a:ext uri="{53640926-AAD7-44D8-BBD7-CCE9431645EC}">
              <a14:shadowObscured xmlns:a14="http://schemas.microsoft.com/office/drawing/2010/main"/>
            </a:ext>
          </a:extLst>
        </p:spPr>
      </p:pic>
      <p:pic>
        <p:nvPicPr>
          <p:cNvPr id="4" name="Picture 3"/>
          <p:cNvPicPr/>
          <p:nvPr/>
        </p:nvPicPr>
        <p:blipFill>
          <a:blip r:embed="rId3"/>
          <a:stretch>
            <a:fillRect/>
          </a:stretch>
        </p:blipFill>
        <p:spPr>
          <a:xfrm>
            <a:off x="5973444" y="2540000"/>
            <a:ext cx="6218555" cy="3567747"/>
          </a:xfrm>
          <a:prstGeom prst="rect">
            <a:avLst/>
          </a:prstGeom>
          <a:ln w="25400">
            <a:solidFill>
              <a:srgbClr val="00B0F0"/>
            </a:solidFill>
            <a:prstDash val="sysDash"/>
          </a:ln>
        </p:spPr>
      </p:pic>
    </p:spTree>
    <p:extLst>
      <p:ext uri="{BB962C8B-B14F-4D97-AF65-F5344CB8AC3E}">
        <p14:creationId xmlns:p14="http://schemas.microsoft.com/office/powerpoint/2010/main" val="40696186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30201"/>
            <a:ext cx="10515600" cy="698500"/>
          </a:xfrm>
          <a:prstGeom prst="rect">
            <a:avLst/>
          </a:prstGeom>
          <a:solidFill>
            <a:schemeClr val="accent1">
              <a:lumMod val="20000"/>
              <a:lumOff val="8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latin typeface="Times New Roman" panose="02020603050405020304" pitchFamily="18" charset="0"/>
                <a:cs typeface="Times New Roman" panose="02020603050405020304" pitchFamily="18" charset="0"/>
              </a:rPr>
              <a:t>Screen Shots</a:t>
            </a:r>
            <a:endParaRPr lang="en-IN" b="1" dirty="0">
              <a:latin typeface="Times New Roman" panose="02020603050405020304" pitchFamily="18" charset="0"/>
              <a:cs typeface="Times New Roman" panose="02020603050405020304" pitchFamily="18" charset="0"/>
            </a:endParaRPr>
          </a:p>
        </p:txBody>
      </p:sp>
      <p:pic>
        <p:nvPicPr>
          <p:cNvPr id="3" name="Picture 2"/>
          <p:cNvPicPr/>
          <p:nvPr/>
        </p:nvPicPr>
        <p:blipFill>
          <a:blip r:embed="rId2"/>
          <a:stretch>
            <a:fillRect/>
          </a:stretch>
        </p:blipFill>
        <p:spPr>
          <a:xfrm>
            <a:off x="0" y="1372552"/>
            <a:ext cx="5930900" cy="3440748"/>
          </a:xfrm>
          <a:prstGeom prst="rect">
            <a:avLst/>
          </a:prstGeom>
          <a:ln w="25400">
            <a:solidFill>
              <a:srgbClr val="00B0F0"/>
            </a:solidFill>
            <a:prstDash val="sysDash"/>
          </a:ln>
        </p:spPr>
      </p:pic>
      <p:pic>
        <p:nvPicPr>
          <p:cNvPr id="4" name="Picture 3"/>
          <p:cNvPicPr/>
          <p:nvPr/>
        </p:nvPicPr>
        <p:blipFill>
          <a:blip r:embed="rId3"/>
          <a:stretch>
            <a:fillRect/>
          </a:stretch>
        </p:blipFill>
        <p:spPr>
          <a:xfrm>
            <a:off x="6240144" y="2718752"/>
            <a:ext cx="5951855" cy="3326448"/>
          </a:xfrm>
          <a:prstGeom prst="rect">
            <a:avLst/>
          </a:prstGeom>
          <a:ln w="25400">
            <a:solidFill>
              <a:srgbClr val="00B0F0"/>
            </a:solidFill>
            <a:prstDash val="sysDash"/>
          </a:ln>
        </p:spPr>
      </p:pic>
    </p:spTree>
    <p:extLst>
      <p:ext uri="{BB962C8B-B14F-4D97-AF65-F5344CB8AC3E}">
        <p14:creationId xmlns:p14="http://schemas.microsoft.com/office/powerpoint/2010/main" val="4286372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30201"/>
            <a:ext cx="10515600" cy="698500"/>
          </a:xfrm>
          <a:prstGeom prst="rect">
            <a:avLst/>
          </a:prstGeom>
          <a:solidFill>
            <a:schemeClr val="accent1">
              <a:lumMod val="20000"/>
              <a:lumOff val="8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latin typeface="Times New Roman" panose="02020603050405020304" pitchFamily="18" charset="0"/>
                <a:cs typeface="Times New Roman" panose="02020603050405020304" pitchFamily="18" charset="0"/>
              </a:rPr>
              <a:t>Screen Shots</a:t>
            </a:r>
            <a:endParaRPr lang="en-IN" b="1" dirty="0">
              <a:latin typeface="Times New Roman" panose="02020603050405020304" pitchFamily="18" charset="0"/>
              <a:cs typeface="Times New Roman" panose="02020603050405020304" pitchFamily="18" charset="0"/>
            </a:endParaRPr>
          </a:p>
        </p:txBody>
      </p:sp>
      <p:pic>
        <p:nvPicPr>
          <p:cNvPr id="3" name="Picture 2"/>
          <p:cNvPicPr/>
          <p:nvPr/>
        </p:nvPicPr>
        <p:blipFill rotWithShape="1">
          <a:blip r:embed="rId2"/>
          <a:srcRect t="11109" b="6875"/>
          <a:stretch/>
        </p:blipFill>
        <p:spPr bwMode="auto">
          <a:xfrm>
            <a:off x="0" y="1637030"/>
            <a:ext cx="5918200" cy="3290570"/>
          </a:xfrm>
          <a:prstGeom prst="rect">
            <a:avLst/>
          </a:prstGeom>
          <a:ln w="25400">
            <a:solidFill>
              <a:srgbClr val="00B0F0"/>
            </a:solidFill>
            <a:prstDash val="sysDash"/>
          </a:ln>
          <a:extLst>
            <a:ext uri="{53640926-AAD7-44D8-BBD7-CCE9431645EC}">
              <a14:shadowObscured xmlns:a14="http://schemas.microsoft.com/office/drawing/2010/main"/>
            </a:ext>
          </a:extLst>
        </p:spPr>
      </p:pic>
      <p:pic>
        <p:nvPicPr>
          <p:cNvPr id="4" name="Picture 3"/>
          <p:cNvPicPr/>
          <p:nvPr/>
        </p:nvPicPr>
        <p:blipFill rotWithShape="1">
          <a:blip r:embed="rId3"/>
          <a:srcRect t="12291" b="4038"/>
          <a:stretch/>
        </p:blipFill>
        <p:spPr bwMode="auto">
          <a:xfrm>
            <a:off x="6460490" y="2664460"/>
            <a:ext cx="5731510" cy="3355340"/>
          </a:xfrm>
          <a:prstGeom prst="rect">
            <a:avLst/>
          </a:prstGeom>
          <a:ln w="25400">
            <a:solidFill>
              <a:srgbClr val="00B0F0"/>
            </a:solidFill>
            <a:prstDash val="sysDash"/>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699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30201"/>
            <a:ext cx="10515600" cy="698500"/>
          </a:xfrm>
          <a:prstGeom prst="rect">
            <a:avLst/>
          </a:prstGeom>
          <a:solidFill>
            <a:schemeClr val="accent1">
              <a:lumMod val="20000"/>
              <a:lumOff val="8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latin typeface="Times New Roman" panose="02020603050405020304" pitchFamily="18" charset="0"/>
                <a:cs typeface="Times New Roman" panose="02020603050405020304" pitchFamily="18" charset="0"/>
              </a:rPr>
              <a:t>Screen Shots</a:t>
            </a:r>
            <a:endParaRPr lang="en-IN" b="1" dirty="0">
              <a:latin typeface="Times New Roman" panose="02020603050405020304" pitchFamily="18" charset="0"/>
              <a:cs typeface="Times New Roman" panose="02020603050405020304" pitchFamily="18" charset="0"/>
            </a:endParaRPr>
          </a:p>
        </p:txBody>
      </p:sp>
      <p:pic>
        <p:nvPicPr>
          <p:cNvPr id="3" name="Picture 2"/>
          <p:cNvPicPr/>
          <p:nvPr/>
        </p:nvPicPr>
        <p:blipFill rotWithShape="1">
          <a:blip r:embed="rId2"/>
          <a:srcRect t="11346" b="6638"/>
          <a:stretch/>
        </p:blipFill>
        <p:spPr bwMode="auto">
          <a:xfrm>
            <a:off x="1909444" y="1852930"/>
            <a:ext cx="7882255" cy="4103370"/>
          </a:xfrm>
          <a:prstGeom prst="rect">
            <a:avLst/>
          </a:prstGeom>
          <a:ln w="25400">
            <a:solidFill>
              <a:srgbClr val="00B0F0"/>
            </a:solidFill>
            <a:prstDash val="sysDash"/>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96728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9000" y="1620441"/>
            <a:ext cx="10096500" cy="3477875"/>
          </a:xfrm>
          <a:prstGeom prst="rect">
            <a:avLst/>
          </a:prstGeom>
        </p:spPr>
        <p:txBody>
          <a:bodyPr wrap="square">
            <a:spAutoFit/>
          </a:bodyPr>
          <a:lstStyle/>
          <a:p>
            <a:pPr marL="342900" indent="-342900" algn="just">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The ATM User Face Identification System enhances security by combining facial recognition technology with traditional PIN-based authentication. This integration adds an extra layer of protection while simplifying the user authentication process. Key achievements include implementing Convolutional Neural Networks (CNNs) for precise facial recognition, real-time transaction notifications, and a secure database for managing user data. Additional security measures like two-factor authentication and anomaly detection algorithms were also introduced to prevent fraud. After testing in a controlled environment, ongoing monitoring and improvements will ensure optimal performance. This system sets a new standard for secure and user-friendly ATM transactions.</a:t>
            </a:r>
            <a:endParaRPr lang="en-IN" sz="2200"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850900" y="533401"/>
            <a:ext cx="10515600" cy="698500"/>
          </a:xfrm>
          <a:prstGeom prst="rect">
            <a:avLst/>
          </a:prstGeom>
          <a:solidFill>
            <a:schemeClr val="accent1">
              <a:lumMod val="20000"/>
              <a:lumOff val="8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b="1" dirty="0" smtClean="0">
                <a:latin typeface="Times New Roman" panose="02020603050405020304" pitchFamily="18" charset="0"/>
                <a:cs typeface="Times New Roman" panose="02020603050405020304" pitchFamily="18" charset="0"/>
              </a:rPr>
              <a:t>Conclusions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8870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6000" y="1591439"/>
            <a:ext cx="10350500" cy="3985706"/>
          </a:xfrm>
          <a:prstGeom prst="rect">
            <a:avLst/>
          </a:prstGeom>
        </p:spPr>
        <p:txBody>
          <a:bodyPr wrap="square">
            <a:spAutoFit/>
          </a:bodyPr>
          <a:lstStyle/>
          <a:p>
            <a:pPr marL="342900" lvl="0" indent="-342900" algn="just">
              <a:lnSpc>
                <a:spcPct val="150000"/>
              </a:lnSpc>
              <a:spcAft>
                <a:spcPts val="0"/>
              </a:spcAft>
              <a:buFont typeface="Wingdings" panose="05000000000000000000" pitchFamily="2" charset="2"/>
              <a:buChar char="§"/>
              <a:tabLst>
                <a:tab pos="457200" algn="l"/>
              </a:tabLst>
            </a:pPr>
            <a:r>
              <a:rPr lang="en-IN" sz="2200" b="1" dirty="0">
                <a:latin typeface="Times New Roman" panose="02020603050405020304" pitchFamily="18" charset="0"/>
                <a:ea typeface="Calibri" panose="020F0502020204030204" pitchFamily="34" charset="0"/>
                <a:cs typeface="Times New Roman" panose="02020603050405020304" pitchFamily="18" charset="0"/>
              </a:rPr>
              <a:t>Support for multiple languages</a:t>
            </a:r>
            <a:r>
              <a:rPr lang="en-IN" sz="2200" dirty="0">
                <a:latin typeface="Times New Roman" panose="02020603050405020304" pitchFamily="18" charset="0"/>
                <a:ea typeface="Calibri" panose="020F0502020204030204" pitchFamily="34" charset="0"/>
                <a:cs typeface="Times New Roman" panose="02020603050405020304" pitchFamily="18" charset="0"/>
              </a:rPr>
              <a:t>: The system could be expanded to support multiple languages, making it more accessible to users who are not fluent in the system's default language.</a:t>
            </a:r>
          </a:p>
          <a:p>
            <a:pPr marL="342900" indent="-342900">
              <a:buFont typeface="Wingdings" panose="05000000000000000000" pitchFamily="2" charset="2"/>
              <a:buChar char="§"/>
            </a:pPr>
            <a:r>
              <a:rPr lang="en-IN" sz="2200" b="1" dirty="0">
                <a:latin typeface="Times New Roman" panose="02020603050405020304" pitchFamily="18" charset="0"/>
                <a:ea typeface="Calibri" panose="020F0502020204030204" pitchFamily="34" charset="0"/>
                <a:cs typeface="Times New Roman" panose="02020603050405020304" pitchFamily="18" charset="0"/>
              </a:rPr>
              <a:t>Support for additional transaction types</a:t>
            </a:r>
            <a:r>
              <a:rPr lang="en-IN" sz="2200" dirty="0">
                <a:latin typeface="Times New Roman" panose="02020603050405020304" pitchFamily="18" charset="0"/>
                <a:ea typeface="Calibri" panose="020F0502020204030204" pitchFamily="34" charset="0"/>
                <a:cs typeface="Times New Roman" panose="02020603050405020304" pitchFamily="18" charset="0"/>
              </a:rPr>
              <a:t>: The system could be expanded to support additional types of transactions, such as account transfers or bill payments, to provide users with a more comprehensive banking </a:t>
            </a:r>
            <a:r>
              <a:rPr lang="en-IN" sz="2200" dirty="0" smtClean="0">
                <a:latin typeface="Times New Roman" panose="02020603050405020304" pitchFamily="18" charset="0"/>
                <a:ea typeface="Calibri" panose="020F0502020204030204" pitchFamily="34" charset="0"/>
                <a:cs typeface="Times New Roman" panose="02020603050405020304" pitchFamily="18" charset="0"/>
              </a:rPr>
              <a:t>experience</a:t>
            </a:r>
          </a:p>
          <a:p>
            <a:pPr marL="342900" lvl="0" indent="-342900">
              <a:buFont typeface="Wingdings" panose="05000000000000000000" pitchFamily="2" charset="2"/>
              <a:buChar char="§"/>
            </a:pPr>
            <a:r>
              <a:rPr lang="en-IN" sz="2200" b="1" dirty="0">
                <a:latin typeface="Times New Roman" panose="02020603050405020304" pitchFamily="18" charset="0"/>
                <a:cs typeface="Times New Roman" panose="02020603050405020304" pitchFamily="18" charset="0"/>
              </a:rPr>
              <a:t>Integration with mobile banking</a:t>
            </a:r>
            <a:r>
              <a:rPr lang="en-IN" sz="2200" dirty="0">
                <a:latin typeface="Times New Roman" panose="02020603050405020304" pitchFamily="18" charset="0"/>
                <a:cs typeface="Times New Roman" panose="02020603050405020304" pitchFamily="18" charset="0"/>
              </a:rPr>
              <a:t>: The system could be integrated with mobile banking applications to enable users to perform transactions and account management tasks using their mobile devices.</a:t>
            </a:r>
          </a:p>
          <a:p>
            <a:pPr marL="342900" indent="-342900">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p:txBody>
      </p:sp>
      <p:sp>
        <p:nvSpPr>
          <p:cNvPr id="3" name="Title 1"/>
          <p:cNvSpPr txBox="1">
            <a:spLocks/>
          </p:cNvSpPr>
          <p:nvPr/>
        </p:nvSpPr>
        <p:spPr>
          <a:xfrm>
            <a:off x="850900" y="533401"/>
            <a:ext cx="10515600" cy="698500"/>
          </a:xfrm>
          <a:prstGeom prst="rect">
            <a:avLst/>
          </a:prstGeom>
          <a:solidFill>
            <a:schemeClr val="accent1">
              <a:lumMod val="20000"/>
              <a:lumOff val="8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latin typeface="Times New Roman" panose="02020603050405020304" pitchFamily="18" charset="0"/>
                <a:cs typeface="Times New Roman" panose="02020603050405020304" pitchFamily="18" charset="0"/>
              </a:rPr>
              <a:t>FUTURE ENHANCEMENT</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5875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330201"/>
            <a:ext cx="10515600" cy="698500"/>
          </a:xfrm>
          <a:prstGeom prst="rect">
            <a:avLst/>
          </a:prstGeom>
          <a:solidFill>
            <a:schemeClr val="accent1">
              <a:lumMod val="20000"/>
              <a:lumOff val="80000"/>
            </a:schemeClr>
          </a:solid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3600" b="1" dirty="0">
                <a:latin typeface="Times New Roman" panose="02020603050405020304" pitchFamily="18" charset="0"/>
                <a:cs typeface="Times New Roman" panose="02020603050405020304" pitchFamily="18" charset="0"/>
              </a:rPr>
              <a:t>REFERENCES</a:t>
            </a:r>
          </a:p>
        </p:txBody>
      </p:sp>
      <p:sp>
        <p:nvSpPr>
          <p:cNvPr id="3" name="Rectangle 2"/>
          <p:cNvSpPr/>
          <p:nvPr/>
        </p:nvSpPr>
        <p:spPr>
          <a:xfrm>
            <a:off x="1244600" y="1265347"/>
            <a:ext cx="9702800" cy="4662815"/>
          </a:xfrm>
          <a:prstGeom prst="rect">
            <a:avLst/>
          </a:prstGeom>
        </p:spPr>
        <p:txBody>
          <a:bodyPr wrap="square">
            <a:spAutoFit/>
          </a:bodyPr>
          <a:lstStyle/>
          <a:p>
            <a:pPr algn="just">
              <a:lnSpc>
                <a:spcPct val="150000"/>
              </a:lnSpc>
              <a:spcAft>
                <a:spcPts val="0"/>
              </a:spcAft>
            </a:pPr>
            <a:r>
              <a:rPr lang="en-US" dirty="0">
                <a:latin typeface="Times New Roman" panose="02020603050405020304" pitchFamily="18" charset="0"/>
                <a:ea typeface="Times New Roman" panose="02020603050405020304" pitchFamily="18" charset="0"/>
              </a:rPr>
              <a:t>[1] J. Liang, H. Zhao, X. Li, and H. Zhao, ``Face recognition system based on deep residual network,'' in Proc. 3rd Workshop Adv. Res. Technol. Ind. (WARTIA), Nov. 2017, p. 5.</a:t>
            </a:r>
            <a:endParaRPr lang="en-IN" dirty="0"/>
          </a:p>
          <a:p>
            <a:pPr algn="just">
              <a:lnSpc>
                <a:spcPct val="150000"/>
              </a:lnSpc>
              <a:spcAft>
                <a:spcPts val="0"/>
              </a:spcAft>
            </a:pPr>
            <a:r>
              <a:rPr lang="en-US" dirty="0">
                <a:latin typeface="Times New Roman" panose="02020603050405020304" pitchFamily="18" charset="0"/>
                <a:ea typeface="Times New Roman" panose="02020603050405020304" pitchFamily="18" charset="0"/>
              </a:rPr>
              <a:t>[2] I. </a:t>
            </a:r>
            <a:r>
              <a:rPr lang="en-US" dirty="0" err="1">
                <a:latin typeface="Times New Roman" panose="02020603050405020304" pitchFamily="18" charset="0"/>
                <a:ea typeface="Times New Roman" panose="02020603050405020304" pitchFamily="18" charset="0"/>
              </a:rPr>
              <a:t>Taleb</a:t>
            </a:r>
            <a:r>
              <a:rPr lang="en-US" dirty="0">
                <a:latin typeface="Times New Roman" panose="02020603050405020304" pitchFamily="18" charset="0"/>
                <a:ea typeface="Times New Roman" panose="02020603050405020304" pitchFamily="18" charset="0"/>
              </a:rPr>
              <a:t>, M. E. Amine </a:t>
            </a:r>
            <a:r>
              <a:rPr lang="en-US" dirty="0" err="1">
                <a:latin typeface="Times New Roman" panose="02020603050405020304" pitchFamily="18" charset="0"/>
                <a:ea typeface="Times New Roman" panose="02020603050405020304" pitchFamily="18" charset="0"/>
              </a:rPr>
              <a:t>Ouis</a:t>
            </a:r>
            <a:r>
              <a:rPr lang="en-US" dirty="0">
                <a:latin typeface="Times New Roman" panose="02020603050405020304" pitchFamily="18" charset="0"/>
                <a:ea typeface="Times New Roman" panose="02020603050405020304" pitchFamily="18" charset="0"/>
              </a:rPr>
              <a:t>, and M. O. </a:t>
            </a:r>
            <a:r>
              <a:rPr lang="en-US" dirty="0" err="1">
                <a:latin typeface="Times New Roman" panose="02020603050405020304" pitchFamily="18" charset="0"/>
                <a:ea typeface="Times New Roman" panose="02020603050405020304" pitchFamily="18" charset="0"/>
              </a:rPr>
              <a:t>Mammar</a:t>
            </a:r>
            <a:r>
              <a:rPr lang="en-US" dirty="0">
                <a:latin typeface="Times New Roman" panose="02020603050405020304" pitchFamily="18" charset="0"/>
                <a:ea typeface="Times New Roman" panose="02020603050405020304" pitchFamily="18" charset="0"/>
              </a:rPr>
              <a:t>, ``Access control using automated face recognition: Based on the PCA &amp; LDA algorithms,'' in Proc. 4th Int. </a:t>
            </a:r>
            <a:r>
              <a:rPr lang="en-US" dirty="0" err="1">
                <a:latin typeface="Times New Roman" panose="02020603050405020304" pitchFamily="18" charset="0"/>
                <a:ea typeface="Times New Roman" panose="02020603050405020304" pitchFamily="18" charset="0"/>
              </a:rPr>
              <a:t>Symp</a:t>
            </a:r>
            <a:r>
              <a:rPr lang="en-US" dirty="0">
                <a:latin typeface="Times New Roman" panose="02020603050405020304" pitchFamily="18" charset="0"/>
                <a:ea typeface="Times New Roman" panose="02020603050405020304" pitchFamily="18" charset="0"/>
              </a:rPr>
              <a:t>. ISKO-Maghreb, Concepts Tools </a:t>
            </a:r>
            <a:r>
              <a:rPr lang="en-US" dirty="0" err="1">
                <a:latin typeface="Times New Roman" panose="02020603050405020304" pitchFamily="18" charset="0"/>
                <a:ea typeface="Times New Roman" panose="02020603050405020304" pitchFamily="18" charset="0"/>
              </a:rPr>
              <a:t>Knowl</a:t>
            </a:r>
            <a:r>
              <a:rPr lang="en-US" dirty="0">
                <a:latin typeface="Times New Roman" panose="02020603050405020304" pitchFamily="18" charset="0"/>
                <a:ea typeface="Times New Roman" panose="02020603050405020304" pitchFamily="18" charset="0"/>
              </a:rPr>
              <a:t>. Manage. (ISKO-Maghreb), Nov. 2014, pp. 1-5.</a:t>
            </a:r>
            <a:endParaRPr lang="en-IN" dirty="0"/>
          </a:p>
          <a:p>
            <a:pPr algn="just">
              <a:lnSpc>
                <a:spcPct val="150000"/>
              </a:lnSpc>
              <a:spcAft>
                <a:spcPts val="0"/>
              </a:spcAft>
            </a:pPr>
            <a:r>
              <a:rPr lang="en-US" dirty="0">
                <a:latin typeface="Times New Roman" panose="02020603050405020304" pitchFamily="18" charset="0"/>
                <a:ea typeface="Times New Roman" panose="02020603050405020304" pitchFamily="18" charset="0"/>
              </a:rPr>
              <a:t>[3] X. Pan, ``Research and implementation of access control system based on RFID and FNN-face recognition,'' in Proc. 2nd Int. Conf. </a:t>
            </a:r>
            <a:r>
              <a:rPr lang="en-US" dirty="0" err="1">
                <a:latin typeface="Times New Roman" panose="02020603050405020304" pitchFamily="18" charset="0"/>
                <a:ea typeface="Times New Roman" panose="02020603050405020304" pitchFamily="18" charset="0"/>
              </a:rPr>
              <a:t>Intell</a:t>
            </a:r>
            <a:r>
              <a:rPr lang="en-US" dirty="0">
                <a:latin typeface="Times New Roman" panose="02020603050405020304" pitchFamily="18" charset="0"/>
                <a:ea typeface="Times New Roman" panose="02020603050405020304" pitchFamily="18" charset="0"/>
              </a:rPr>
              <a:t>. Syst. Design Eng. Appl., Jan. 2012, pp. 716-719, </a:t>
            </a:r>
            <a:r>
              <a:rPr lang="en-US" dirty="0" err="1">
                <a:latin typeface="Times New Roman" panose="02020603050405020304" pitchFamily="18" charset="0"/>
                <a:ea typeface="Times New Roman" panose="02020603050405020304" pitchFamily="18" charset="0"/>
              </a:rPr>
              <a:t>doi</a:t>
            </a:r>
            <a:r>
              <a:rPr lang="en-US" dirty="0">
                <a:latin typeface="Times New Roman" panose="02020603050405020304" pitchFamily="18" charset="0"/>
                <a:ea typeface="Times New Roman" panose="02020603050405020304" pitchFamily="18" charset="0"/>
              </a:rPr>
              <a:t>: 10.1109/ISdea.2012.400.</a:t>
            </a:r>
            <a:endParaRPr lang="en-IN" dirty="0"/>
          </a:p>
          <a:p>
            <a:pPr algn="just">
              <a:lnSpc>
                <a:spcPct val="150000"/>
              </a:lnSpc>
              <a:spcAft>
                <a:spcPts val="0"/>
              </a:spcAft>
            </a:pPr>
            <a:r>
              <a:rPr lang="en-US" dirty="0">
                <a:latin typeface="Times New Roman" panose="02020603050405020304" pitchFamily="18" charset="0"/>
                <a:ea typeface="Times New Roman" panose="02020603050405020304" pitchFamily="18" charset="0"/>
              </a:rPr>
              <a:t>[4] A. A. </a:t>
            </a:r>
            <a:r>
              <a:rPr lang="en-US" dirty="0" err="1">
                <a:latin typeface="Times New Roman" panose="02020603050405020304" pitchFamily="18" charset="0"/>
                <a:ea typeface="Times New Roman" panose="02020603050405020304" pitchFamily="18" charset="0"/>
              </a:rPr>
              <a:t>Wazwaz</a:t>
            </a:r>
            <a:r>
              <a:rPr lang="en-US" dirty="0">
                <a:latin typeface="Times New Roman" panose="02020603050405020304" pitchFamily="18" charset="0"/>
                <a:ea typeface="Times New Roman" panose="02020603050405020304" pitchFamily="18" charset="0"/>
              </a:rPr>
              <a:t>, A. O. </a:t>
            </a:r>
            <a:r>
              <a:rPr lang="en-US" dirty="0" err="1">
                <a:latin typeface="Times New Roman" panose="02020603050405020304" pitchFamily="18" charset="0"/>
                <a:ea typeface="Times New Roman" panose="02020603050405020304" pitchFamily="18" charset="0"/>
              </a:rPr>
              <a:t>Herbawi</a:t>
            </a:r>
            <a:r>
              <a:rPr lang="en-US" dirty="0">
                <a:latin typeface="Times New Roman" panose="02020603050405020304" pitchFamily="18" charset="0"/>
                <a:ea typeface="Times New Roman" panose="02020603050405020304" pitchFamily="18" charset="0"/>
              </a:rPr>
              <a:t>, M. J. </a:t>
            </a:r>
            <a:r>
              <a:rPr lang="en-US" dirty="0" err="1">
                <a:latin typeface="Times New Roman" panose="02020603050405020304" pitchFamily="18" charset="0"/>
                <a:ea typeface="Times New Roman" panose="02020603050405020304" pitchFamily="18" charset="0"/>
              </a:rPr>
              <a:t>Teeti</a:t>
            </a:r>
            <a:r>
              <a:rPr lang="en-US" dirty="0">
                <a:latin typeface="Times New Roman" panose="02020603050405020304" pitchFamily="18" charset="0"/>
                <a:ea typeface="Times New Roman" panose="02020603050405020304" pitchFamily="18" charset="0"/>
              </a:rPr>
              <a:t>, and S. Y. </a:t>
            </a:r>
            <a:r>
              <a:rPr lang="en-US" dirty="0" err="1">
                <a:latin typeface="Times New Roman" panose="02020603050405020304" pitchFamily="18" charset="0"/>
                <a:ea typeface="Times New Roman" panose="02020603050405020304" pitchFamily="18" charset="0"/>
              </a:rPr>
              <a:t>Hmeed</a:t>
            </a:r>
            <a:r>
              <a:rPr lang="en-US" dirty="0">
                <a:latin typeface="Times New Roman" panose="02020603050405020304" pitchFamily="18" charset="0"/>
                <a:ea typeface="Times New Roman" panose="02020603050405020304" pitchFamily="18" charset="0"/>
              </a:rPr>
              <a:t>, ``Raspberry Pi and computers-based face detection and recognition system,'' in Proc. 4th Int. Conf. </a:t>
            </a:r>
            <a:r>
              <a:rPr lang="en-US" dirty="0" err="1">
                <a:latin typeface="Times New Roman" panose="02020603050405020304" pitchFamily="18" charset="0"/>
                <a:ea typeface="Times New Roman" panose="02020603050405020304" pitchFamily="18" charset="0"/>
              </a:rPr>
              <a:t>Comput</a:t>
            </a:r>
            <a:r>
              <a:rPr lang="en-US" dirty="0">
                <a:latin typeface="Times New Roman" panose="02020603050405020304" pitchFamily="18" charset="0"/>
                <a:ea typeface="Times New Roman" panose="02020603050405020304" pitchFamily="18" charset="0"/>
              </a:rPr>
              <a:t>. Technol. Appl. (ICCTA), May 2018, pp. 171-174.</a:t>
            </a:r>
            <a:endParaRPr lang="en-IN" dirty="0">
              <a:effectLst/>
            </a:endParaRPr>
          </a:p>
        </p:txBody>
      </p:sp>
    </p:spTree>
    <p:extLst>
      <p:ext uri="{BB962C8B-B14F-4D97-AF65-F5344CB8AC3E}">
        <p14:creationId xmlns:p14="http://schemas.microsoft.com/office/powerpoint/2010/main" val="3459576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029" y="186379"/>
            <a:ext cx="11161485"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Disadvantages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01700" y="1039091"/>
            <a:ext cx="10058400" cy="4853709"/>
          </a:xfrm>
          <a:ln>
            <a:noFill/>
          </a:ln>
        </p:spPr>
        <p:txBody>
          <a:bodyPr>
            <a:normAutofit/>
          </a:bodyPr>
          <a:lstStyle/>
          <a:p>
            <a:pPr algn="just"/>
            <a:r>
              <a:rPr lang="en-US" sz="2200" dirty="0">
                <a:latin typeface="Times New Roman" panose="02020603050405020304" pitchFamily="18" charset="0"/>
                <a:cs typeface="Times New Roman" panose="02020603050405020304" pitchFamily="18" charset="0"/>
              </a:rPr>
              <a:t>Eavesdropping, Shoulder surfing, Spoofing, Brute-force attack can preform in the existing system.</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Skimming and Trapping of the ATM devices have been designed by many Burglars.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Scanning the magnetic strip in the ATM cards will give the complete details of the card. This causes the duplication of the cards.</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Since the PIN is static it is easy for criminals to extract it from the users, through hacking or even through brute force applied to the person.</a:t>
            </a:r>
          </a:p>
        </p:txBody>
      </p:sp>
    </p:spTree>
    <p:extLst>
      <p:ext uri="{BB962C8B-B14F-4D97-AF65-F5344CB8AC3E}">
        <p14:creationId xmlns:p14="http://schemas.microsoft.com/office/powerpoint/2010/main" val="109688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4" y="184565"/>
            <a:ext cx="11176000"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54314" y="1112983"/>
            <a:ext cx="10312400" cy="4868718"/>
          </a:xfrm>
          <a:ln>
            <a:noFill/>
          </a:ln>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This project proposes an automatic teller machine security model that would combine a physical access card and electronic facial recognition using Deep Convolutional Neural Network. </a:t>
            </a:r>
          </a:p>
          <a:p>
            <a:pPr algn="just"/>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Face Detection and </a:t>
            </a:r>
            <a:r>
              <a:rPr lang="en-US" sz="2200" b="1" dirty="0" smtClean="0">
                <a:latin typeface="Times New Roman" panose="02020603050405020304" pitchFamily="18" charset="0"/>
                <a:cs typeface="Times New Roman" panose="02020603050405020304" pitchFamily="18" charset="0"/>
              </a:rPr>
              <a:t>Recognition: </a:t>
            </a:r>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module captures the image of the user's face and applies Convolutional Neural Network (CNN) algorithms to detect and recognize the user's face. </a:t>
            </a:r>
            <a:endParaRPr lang="en-US" sz="2200" dirty="0" smtClean="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r>
              <a:rPr lang="en-US" sz="2200" b="1" dirty="0">
                <a:latin typeface="Times New Roman" panose="02020603050405020304" pitchFamily="18" charset="0"/>
                <a:cs typeface="Times New Roman" panose="02020603050405020304" pitchFamily="18" charset="0"/>
              </a:rPr>
              <a:t>Face Verification Link </a:t>
            </a:r>
            <a:r>
              <a:rPr lang="en-US" sz="2200" b="1" dirty="0" smtClean="0">
                <a:latin typeface="Times New Roman" panose="02020603050405020304" pitchFamily="18" charset="0"/>
                <a:cs typeface="Times New Roman" panose="02020603050405020304" pitchFamily="18" charset="0"/>
              </a:rPr>
              <a:t>Generation: </a:t>
            </a:r>
            <a:r>
              <a:rPr lang="en-US" sz="2200" dirty="0" smtClean="0">
                <a:latin typeface="Times New Roman" panose="02020603050405020304" pitchFamily="18" charset="0"/>
                <a:cs typeface="Times New Roman" panose="02020603050405020304" pitchFamily="18" charset="0"/>
              </a:rPr>
              <a:t>Once </a:t>
            </a:r>
            <a:r>
              <a:rPr lang="en-US" sz="2200" dirty="0">
                <a:latin typeface="Times New Roman" panose="02020603050405020304" pitchFamily="18" charset="0"/>
                <a:cs typeface="Times New Roman" panose="02020603050405020304" pitchFamily="18" charset="0"/>
              </a:rPr>
              <a:t>the user's identity is confirmed, this module generates a face verification link and sends it to the authorized account holder's mobile number. The link contains the face image of the user captured at the time of transaction and is used for verification </a:t>
            </a:r>
            <a:r>
              <a:rPr lang="en-US" sz="2200" dirty="0" smtClean="0">
                <a:latin typeface="Times New Roman" panose="02020603050405020304" pitchFamily="18" charset="0"/>
                <a:cs typeface="Times New Roman" panose="02020603050405020304" pitchFamily="18" charset="0"/>
              </a:rPr>
              <a:t>purposes.</a:t>
            </a:r>
          </a:p>
        </p:txBody>
      </p:sp>
    </p:spTree>
    <p:extLst>
      <p:ext uri="{BB962C8B-B14F-4D97-AF65-F5344CB8AC3E}">
        <p14:creationId xmlns:p14="http://schemas.microsoft.com/office/powerpoint/2010/main" val="3470163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514" y="209965"/>
            <a:ext cx="11176000"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Proposed System</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16000" y="1265383"/>
            <a:ext cx="9944100" cy="3954318"/>
          </a:xfrm>
          <a:ln>
            <a:noFill/>
          </a:ln>
        </p:spPr>
        <p:txBody>
          <a:bodyPr>
            <a:normAutofit/>
          </a:bodyPr>
          <a:lstStyle/>
          <a:p>
            <a:pPr marL="0" lvl="0" indent="0" algn="just">
              <a:buNone/>
            </a:pPr>
            <a:r>
              <a:rPr lang="en-US" sz="2400" b="1" dirty="0">
                <a:solidFill>
                  <a:prstClr val="black"/>
                </a:solidFill>
                <a:latin typeface="Times New Roman" panose="02020603050405020304" pitchFamily="18" charset="0"/>
                <a:cs typeface="Times New Roman" panose="02020603050405020304" pitchFamily="18" charset="0"/>
              </a:rPr>
              <a:t>3. Mobile based Unauthorized Verification</a:t>
            </a:r>
          </a:p>
          <a:p>
            <a:pPr marL="0" lvl="0" indent="0" algn="just">
              <a:buNone/>
            </a:pPr>
            <a:r>
              <a:rPr lang="en-US" sz="2400" dirty="0">
                <a:solidFill>
                  <a:prstClr val="black"/>
                </a:solidFill>
                <a:latin typeface="Times New Roman" panose="02020603050405020304" pitchFamily="18" charset="0"/>
                <a:cs typeface="Times New Roman" panose="02020603050405020304" pitchFamily="18" charset="0"/>
              </a:rPr>
              <a:t>This module is responsible for receiving the face verification link on the authorized account holder's mobile number and verifying the link to confirm the user's identity. The link is accessible only for a limited time, and the system sends an alert to the user if the link is not accessed within the specified time.</a:t>
            </a:r>
          </a:p>
          <a:p>
            <a:pPr lvl="0" algn="just">
              <a:buFont typeface="+mj-lt"/>
              <a:buAutoNum type="arabicPeriod"/>
            </a:pPr>
            <a:endParaRPr lang="en-US" sz="2400" dirty="0">
              <a:solidFill>
                <a:prstClr val="black"/>
              </a:solidFill>
              <a:latin typeface="Times New Roman" panose="02020603050405020304" pitchFamily="18" charset="0"/>
              <a:cs typeface="Times New Roman" panose="02020603050405020304" pitchFamily="18" charset="0"/>
            </a:endParaRPr>
          </a:p>
          <a:p>
            <a:pPr marL="0" lvl="0" indent="0" algn="just">
              <a:buNone/>
            </a:pPr>
            <a:endParaRPr lang="en-US" sz="2400" dirty="0">
              <a:solidFill>
                <a:prstClr val="black"/>
              </a:solidFill>
              <a:latin typeface="Times New Roman" panose="02020603050405020304" pitchFamily="18" charset="0"/>
              <a:cs typeface="Times New Roman" panose="02020603050405020304" pitchFamily="18" charset="0"/>
            </a:endParaRPr>
          </a:p>
          <a:p>
            <a:pPr marL="0" lvl="0" indent="0" algn="just">
              <a:buNone/>
            </a:pPr>
            <a:endParaRPr lang="en-IN" sz="2400" dirty="0">
              <a:solidFill>
                <a:prstClr val="black"/>
              </a:solidFill>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8924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029" y="8579"/>
            <a:ext cx="11161485" cy="618548"/>
          </a:xfrm>
          <a:solidFill>
            <a:schemeClr val="accent1">
              <a:lumMod val="20000"/>
              <a:lumOff val="80000"/>
            </a:schemeClr>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Advantages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9800" y="845128"/>
            <a:ext cx="10096500" cy="5468586"/>
          </a:xfrm>
          <a:ln>
            <a:noFill/>
          </a:ln>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The advantages can be found as that the face-id is unique for everybody; it cannot be used by anybody other than the user</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It can be used to reduce fraudulent attempts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To prevent theft and other criminal activities</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Secure facial authentication platform that users can </a:t>
            </a:r>
            <a:r>
              <a:rPr lang="en-US" dirty="0" smtClean="0">
                <a:latin typeface="Times New Roman" panose="02020603050405020304" pitchFamily="18" charset="0"/>
                <a:cs typeface="Times New Roman" panose="02020603050405020304" pitchFamily="18" charset="0"/>
              </a:rPr>
              <a:t>trust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Provide safe and secure lifestyle </a:t>
            </a:r>
            <a:r>
              <a:rPr lang="en-US" dirty="0" smtClean="0">
                <a:latin typeface="Times New Roman" panose="02020603050405020304" pitchFamily="18" charset="0"/>
                <a:cs typeface="Times New Roman" panose="02020603050405020304" pitchFamily="18" charset="0"/>
              </a:rPr>
              <a:t>infrastructure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Prevent unauthorized access using Face verification Link</a:t>
            </a:r>
            <a:r>
              <a:rPr lang="en-US" dirty="0" smtClean="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Fast and Accurate Prediction</a:t>
            </a:r>
          </a:p>
        </p:txBody>
      </p:sp>
    </p:spTree>
    <p:extLst>
      <p:ext uri="{BB962C8B-B14F-4D97-AF65-F5344CB8AC3E}">
        <p14:creationId xmlns:p14="http://schemas.microsoft.com/office/powerpoint/2010/main" val="346737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842" y="260765"/>
            <a:ext cx="11146971" cy="618548"/>
          </a:xfrm>
          <a:solidFill>
            <a:schemeClr val="accent1">
              <a:lumMod val="20000"/>
              <a:lumOff val="80000"/>
            </a:schemeClr>
          </a:solidFill>
          <a:ln>
            <a:noFill/>
          </a:ln>
        </p:spPr>
        <p:txBody>
          <a:bodyPr>
            <a:noAutofit/>
          </a:bodyPr>
          <a:lstStyle/>
          <a:p>
            <a:pPr algn="ctr"/>
            <a:r>
              <a:rPr lang="en-US" sz="4000" b="1" dirty="0" smtClean="0">
                <a:latin typeface="Times New Roman" panose="02020603050405020304" pitchFamily="18" charset="0"/>
                <a:cs typeface="Times New Roman" panose="02020603050405020304" pitchFamily="18" charset="0"/>
              </a:rPr>
              <a:t>System Specifications</a:t>
            </a:r>
            <a:endParaRPr lang="en-IN" sz="4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1337126" y="1366981"/>
            <a:ext cx="9550401" cy="2862322"/>
          </a:xfrm>
          <a:prstGeom prst="rect">
            <a:avLst/>
          </a:prstGeom>
          <a:ln>
            <a:noFill/>
          </a:ln>
        </p:spPr>
        <p:txBody>
          <a:bodyPr wrap="square">
            <a:spAutoFit/>
          </a:bodyPr>
          <a:lstStyle/>
          <a:p>
            <a:pPr marL="342900" indent="-342900" algn="just">
              <a:lnSpc>
                <a:spcPct val="150000"/>
              </a:lnSpc>
              <a:buFont typeface="Symbol" panose="05050102010706020507" pitchFamily="18" charset="2"/>
              <a:buChar char=""/>
              <a:tabLst>
                <a:tab pos="685800" algn="l"/>
              </a:tabLst>
            </a:pPr>
            <a:r>
              <a:rPr lang="en-IN" sz="24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Operating System</a:t>
            </a:r>
            <a:r>
              <a:rPr lang="en-IN"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Windows 10 or higher</a:t>
            </a:r>
          </a:p>
          <a:p>
            <a:pPr marL="342900" indent="-342900" algn="just">
              <a:lnSpc>
                <a:spcPct val="150000"/>
              </a:lnSpc>
              <a:buFont typeface="Symbol" panose="05050102010706020507" pitchFamily="18" charset="2"/>
              <a:buChar char=""/>
              <a:tabLst>
                <a:tab pos="685800" algn="l"/>
              </a:tabLst>
            </a:pPr>
            <a:r>
              <a:rPr lang="en-IN" sz="2400" b="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Back End</a:t>
            </a:r>
            <a:r>
              <a:rPr lang="en-IN" sz="2400"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	Python</a:t>
            </a:r>
            <a:endParaRPr lang="en-IN"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buFont typeface="Symbol" panose="05050102010706020507" pitchFamily="18" charset="2"/>
              <a:buChar char=""/>
              <a:tabLst>
                <a:tab pos="685800" algn="l"/>
              </a:tabLst>
            </a:pPr>
            <a:r>
              <a:rPr lang="en-IN" sz="2400" b="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Database</a:t>
            </a:r>
            <a:r>
              <a:rPr lang="en-IN" sz="2400"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 MySQL</a:t>
            </a:r>
          </a:p>
          <a:p>
            <a:pPr marL="342900" indent="-342900" algn="just">
              <a:lnSpc>
                <a:spcPct val="150000"/>
              </a:lnSpc>
              <a:buFont typeface="Symbol" panose="05050102010706020507" pitchFamily="18" charset="2"/>
              <a:buChar char=""/>
              <a:tabLst>
                <a:tab pos="685800" algn="l"/>
              </a:tabLst>
            </a:pPr>
            <a:r>
              <a:rPr lang="en-IN" sz="2400" b="1" dirty="0" smtClean="0">
                <a:solidFill>
                  <a:prstClr val="black"/>
                </a:solidFill>
                <a:latin typeface="Times New Roman" panose="02020603050405020304" pitchFamily="18" charset="0"/>
                <a:ea typeface="Calibri" panose="020F0502020204030204" pitchFamily="34" charset="0"/>
                <a:cs typeface="Times New Roman" panose="02020603050405020304" pitchFamily="18" charset="0"/>
              </a:rPr>
              <a:t>Python </a:t>
            </a:r>
            <a:r>
              <a:rPr lang="en-IN" sz="24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Packages</a:t>
            </a:r>
            <a:r>
              <a:rPr lang="en-IN"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t>
            </a:r>
            <a:r>
              <a:rPr lang="en-IN"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Numpy</a:t>
            </a:r>
            <a:r>
              <a:rPr lang="en-IN"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Pandas, </a:t>
            </a:r>
            <a:r>
              <a:rPr lang="en-IN"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Matplotlib</a:t>
            </a:r>
            <a:r>
              <a:rPr lang="en-IN"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and </a:t>
            </a:r>
            <a:r>
              <a:rPr lang="en-IN"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Scikit</a:t>
            </a:r>
            <a:r>
              <a:rPr lang="en-IN"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-learn</a:t>
            </a:r>
          </a:p>
          <a:p>
            <a:pPr marL="342900" indent="-342900" algn="just">
              <a:lnSpc>
                <a:spcPct val="150000"/>
              </a:lnSpc>
              <a:buFont typeface="Symbol" panose="05050102010706020507" pitchFamily="18" charset="2"/>
              <a:buChar char=""/>
              <a:tabLst>
                <a:tab pos="685800" algn="l"/>
              </a:tabLst>
            </a:pPr>
            <a:r>
              <a:rPr lang="en-IN" sz="24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Web Server</a:t>
            </a:r>
            <a:r>
              <a:rPr lang="en-IN"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Apache Web Server (in </a:t>
            </a:r>
            <a:r>
              <a:rPr lang="en-IN" sz="24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WampServer</a:t>
            </a:r>
            <a:r>
              <a:rPr lang="en-IN" sz="24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03832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1542" y="-5935"/>
            <a:ext cx="11146971" cy="618548"/>
          </a:xfrm>
          <a:solidFill>
            <a:srgbClr val="00B0F0"/>
          </a:solidFill>
        </p:spPr>
        <p:txBody>
          <a:bodyPr>
            <a:noAutofit/>
          </a:bodyPr>
          <a:lstStyle/>
          <a:p>
            <a:pPr algn="ctr"/>
            <a:r>
              <a:rPr lang="en-US" sz="4000" b="1" dirty="0" smtClean="0">
                <a:latin typeface="Times New Roman" panose="02020603050405020304" pitchFamily="18" charset="0"/>
                <a:cs typeface="Times New Roman" panose="02020603050405020304" pitchFamily="18" charset="0"/>
              </a:rPr>
              <a:t>System Architecture</a:t>
            </a:r>
            <a:endParaRPr lang="en-IN" sz="4000" b="1" dirty="0">
              <a:latin typeface="Times New Roman" panose="02020603050405020304" pitchFamily="18" charset="0"/>
              <a:cs typeface="Times New Roman" panose="02020603050405020304" pitchFamily="18" charset="0"/>
            </a:endParaRPr>
          </a:p>
        </p:txBody>
      </p:sp>
      <p:grpSp>
        <p:nvGrpSpPr>
          <p:cNvPr id="4" name="Canvas 131"/>
          <p:cNvGrpSpPr/>
          <p:nvPr/>
        </p:nvGrpSpPr>
        <p:grpSpPr>
          <a:xfrm>
            <a:off x="3087914" y="747486"/>
            <a:ext cx="5933440" cy="5902036"/>
            <a:chOff x="0" y="0"/>
            <a:chExt cx="5933440" cy="5895975"/>
          </a:xfrm>
        </p:grpSpPr>
        <p:sp>
          <p:nvSpPr>
            <p:cNvPr id="5" name="Rectangle 4"/>
            <p:cNvSpPr/>
            <p:nvPr/>
          </p:nvSpPr>
          <p:spPr>
            <a:xfrm>
              <a:off x="0" y="0"/>
              <a:ext cx="5933440" cy="5895975"/>
            </a:xfrm>
            <a:prstGeom prst="rect">
              <a:avLst/>
            </a:prstGeom>
            <a:solidFill>
              <a:prstClr val="white"/>
            </a:solidFill>
          </p:spPr>
        </p:sp>
        <p:cxnSp>
          <p:nvCxnSpPr>
            <p:cNvPr id="6" name="Connector: Elbow 113"/>
            <p:cNvCxnSpPr/>
            <p:nvPr/>
          </p:nvCxnSpPr>
          <p:spPr>
            <a:xfrm rot="5400000" flipH="1" flipV="1">
              <a:off x="4366777" y="2389367"/>
              <a:ext cx="591421" cy="1123950"/>
            </a:xfrm>
            <a:prstGeom prst="bentConnector3">
              <a:avLst>
                <a:gd name="adj1" fmla="val -38653"/>
              </a:avLst>
            </a:prstGeom>
            <a:noFill/>
            <a:ln w="6350" cap="flat" cmpd="sng" algn="ctr">
              <a:solidFill>
                <a:srgbClr val="4472C4"/>
              </a:solidFill>
              <a:prstDash val="solid"/>
              <a:miter lim="800000"/>
              <a:tailEnd type="triangle"/>
            </a:ln>
            <a:effectLst/>
          </p:spPr>
        </p:cxnSp>
        <p:sp>
          <p:nvSpPr>
            <p:cNvPr id="8" name="Rectangle 7"/>
            <p:cNvSpPr/>
            <p:nvPr/>
          </p:nvSpPr>
          <p:spPr>
            <a:xfrm>
              <a:off x="4600575" y="2914651"/>
              <a:ext cx="1132500" cy="866775"/>
            </a:xfrm>
            <a:prstGeom prst="rect">
              <a:avLst/>
            </a:prstGeom>
            <a:solidFill>
              <a:sysClr val="window" lastClr="FFFFFF"/>
            </a:solidFill>
            <a:ln w="22225" cap="flat" cmpd="sng" algn="ctr">
              <a:solidFill>
                <a:srgbClr val="0070C0"/>
              </a:solidFill>
              <a:prstDash val="sys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IN" kern="0">
                <a:solidFill>
                  <a:sysClr val="windowText" lastClr="000000"/>
                </a:solidFill>
              </a:endParaRP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val="0"/>
                </a:ext>
              </a:extLst>
            </a:blip>
            <a:srcRect l="4421" t="4464" r="6140" b="6250"/>
            <a:stretch/>
          </p:blipFill>
          <p:spPr>
            <a:xfrm>
              <a:off x="2933701" y="636299"/>
              <a:ext cx="990600" cy="952500"/>
            </a:xfrm>
            <a:prstGeom prst="rect">
              <a:avLst/>
            </a:prstGeom>
          </p:spPr>
        </p:pic>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3653" r="2073" b="2678"/>
            <a:stretch/>
          </p:blipFill>
          <p:spPr>
            <a:xfrm>
              <a:off x="276225" y="2495551"/>
              <a:ext cx="1704975" cy="1038225"/>
            </a:xfrm>
            <a:prstGeom prst="rect">
              <a:avLst/>
            </a:prstGeom>
          </p:spPr>
        </p:pic>
        <p:cxnSp>
          <p:nvCxnSpPr>
            <p:cNvPr id="11" name="Connector: Elbow 117"/>
            <p:cNvCxnSpPr/>
            <p:nvPr/>
          </p:nvCxnSpPr>
          <p:spPr>
            <a:xfrm rot="5400000" flipH="1" flipV="1">
              <a:off x="1349231" y="415781"/>
              <a:ext cx="1859252" cy="2300288"/>
            </a:xfrm>
            <a:prstGeom prst="bentConnector3">
              <a:avLst>
                <a:gd name="adj1" fmla="val 129713"/>
              </a:avLst>
            </a:prstGeom>
            <a:noFill/>
            <a:ln w="6350" cap="flat" cmpd="sng" algn="ctr">
              <a:solidFill>
                <a:srgbClr val="4472C4"/>
              </a:solidFill>
              <a:prstDash val="solid"/>
              <a:miter lim="800000"/>
              <a:headEnd type="triangle"/>
              <a:tailEnd type="triangle"/>
            </a:ln>
            <a:effectLst/>
          </p:spPr>
        </p:cxnSp>
        <p:sp>
          <p:nvSpPr>
            <p:cNvPr id="12" name="Rectangle: Rounded Corners 123"/>
            <p:cNvSpPr/>
            <p:nvPr/>
          </p:nvSpPr>
          <p:spPr>
            <a:xfrm>
              <a:off x="609601" y="2009776"/>
              <a:ext cx="1085850" cy="304800"/>
            </a:xfrm>
            <a:prstGeom prst="roundRect">
              <a:avLst/>
            </a:prstGeom>
            <a:solidFill>
              <a:srgbClr val="0070C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defRPr/>
              </a:pPr>
              <a:r>
                <a:rPr lang="en-IN" sz="1100" kern="0">
                  <a:solidFill>
                    <a:srgbClr val="FFFFFF"/>
                  </a:solidFill>
                  <a:latin typeface="Times New Roman" panose="02020603050405020304" pitchFamily="18" charset="0"/>
                  <a:ea typeface="Calibri" panose="020F0502020204030204" pitchFamily="34" charset="0"/>
                  <a:cs typeface="Times New Roman" panose="02020603050405020304" pitchFamily="18" charset="0"/>
                </a:rPr>
                <a:t>Login</a:t>
              </a:r>
              <a:endParaRPr lang="en-IN" sz="1100" kern="0">
                <a:solidFill>
                  <a:sysClr val="windowText" lastClr="000000"/>
                </a:solidFill>
                <a:ea typeface="Calibri" panose="020F0502020204030204" pitchFamily="34" charset="0"/>
                <a:cs typeface="Times New Roman" panose="02020603050405020304" pitchFamily="18" charset="0"/>
              </a:endParaRPr>
            </a:p>
          </p:txBody>
        </p:sp>
        <p:sp>
          <p:nvSpPr>
            <p:cNvPr id="13" name="Rectangle: Rounded Corners 124"/>
            <p:cNvSpPr/>
            <p:nvPr/>
          </p:nvSpPr>
          <p:spPr>
            <a:xfrm>
              <a:off x="514351" y="1627801"/>
              <a:ext cx="1295400" cy="304800"/>
            </a:xfrm>
            <a:prstGeom prst="roundRect">
              <a:avLst/>
            </a:prstGeom>
            <a:solidFill>
              <a:srgbClr val="0070C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defRPr/>
              </a:pPr>
              <a:r>
                <a:rPr lang="en-IN" sz="1100" kern="0">
                  <a:solidFill>
                    <a:srgbClr val="FFFFFF"/>
                  </a:solidFill>
                  <a:latin typeface="Times New Roman" panose="02020603050405020304" pitchFamily="18" charset="0"/>
                  <a:ea typeface="Calibri" panose="020F0502020204030204" pitchFamily="34" charset="0"/>
                  <a:cs typeface="Times New Roman" panose="02020603050405020304" pitchFamily="18" charset="0"/>
                </a:rPr>
                <a:t>Account Creation</a:t>
              </a:r>
              <a:endParaRPr lang="en-IN" sz="1100" kern="0">
                <a:solidFill>
                  <a:sysClr val="windowText" lastClr="000000"/>
                </a:solidFill>
                <a:ea typeface="Calibri" panose="020F0502020204030204" pitchFamily="34" charset="0"/>
                <a:cs typeface="Times New Roman" panose="02020603050405020304" pitchFamily="18" charset="0"/>
              </a:endParaRPr>
            </a:p>
          </p:txBody>
        </p:sp>
        <p:sp>
          <p:nvSpPr>
            <p:cNvPr id="14" name="Rectangle: Rounded Corners 256"/>
            <p:cNvSpPr/>
            <p:nvPr/>
          </p:nvSpPr>
          <p:spPr>
            <a:xfrm>
              <a:off x="152401" y="1256326"/>
              <a:ext cx="2019300" cy="304800"/>
            </a:xfrm>
            <a:prstGeom prst="roundRect">
              <a:avLst/>
            </a:prstGeom>
            <a:solidFill>
              <a:srgbClr val="0070C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defRPr/>
              </a:pPr>
              <a:r>
                <a:rPr lang="en-IN" sz="1100" kern="0">
                  <a:solidFill>
                    <a:srgbClr val="FFFFFF"/>
                  </a:solidFill>
                  <a:latin typeface="Times New Roman" panose="02020603050405020304" pitchFamily="18" charset="0"/>
                  <a:ea typeface="Calibri" panose="020F0502020204030204" pitchFamily="34" charset="0"/>
                  <a:cs typeface="Times New Roman" panose="02020603050405020304" pitchFamily="18" charset="0"/>
                </a:rPr>
                <a:t>Enrol Account Holder Face</a:t>
              </a:r>
              <a:endParaRPr lang="en-IN" sz="1100" kern="0">
                <a:solidFill>
                  <a:sysClr val="windowText" lastClr="000000"/>
                </a:solidFill>
                <a:ea typeface="Calibri" panose="020F0502020204030204" pitchFamily="34" charset="0"/>
                <a:cs typeface="Times New Roman" panose="02020603050405020304" pitchFamily="18" charset="0"/>
              </a:endParaRPr>
            </a:p>
          </p:txBody>
        </p:sp>
        <p:sp>
          <p:nvSpPr>
            <p:cNvPr id="15" name="Rectangle: Rounded Corners 257"/>
            <p:cNvSpPr/>
            <p:nvPr/>
          </p:nvSpPr>
          <p:spPr>
            <a:xfrm>
              <a:off x="151426" y="875326"/>
              <a:ext cx="2019300" cy="304800"/>
            </a:xfrm>
            <a:prstGeom prst="roundRect">
              <a:avLst/>
            </a:prstGeom>
            <a:solidFill>
              <a:srgbClr val="0070C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defRPr/>
              </a:pPr>
              <a:r>
                <a:rPr lang="en-IN" sz="1100" kern="0">
                  <a:solidFill>
                    <a:srgbClr val="FFFFFF"/>
                  </a:solidFill>
                  <a:latin typeface="Times New Roman" panose="02020603050405020304" pitchFamily="18" charset="0"/>
                  <a:ea typeface="Calibri" panose="020F0502020204030204" pitchFamily="34" charset="0"/>
                  <a:cs typeface="Times New Roman" panose="02020603050405020304" pitchFamily="18" charset="0"/>
                </a:rPr>
                <a:t>Generate ATM ID</a:t>
              </a:r>
              <a:endParaRPr lang="en-IN" sz="1100" kern="0">
                <a:solidFill>
                  <a:sysClr val="windowText" lastClr="000000"/>
                </a:solidFill>
                <a:ea typeface="Calibri" panose="020F0502020204030204" pitchFamily="34" charset="0"/>
                <a:cs typeface="Times New Roman" panose="02020603050405020304" pitchFamily="18" charset="0"/>
              </a:endParaRPr>
            </a:p>
          </p:txBody>
        </p:sp>
        <p:sp>
          <p:nvSpPr>
            <p:cNvPr id="16" name="Rectangle: Rounded Corners 258"/>
            <p:cNvSpPr/>
            <p:nvPr/>
          </p:nvSpPr>
          <p:spPr>
            <a:xfrm>
              <a:off x="160951" y="465751"/>
              <a:ext cx="2019300" cy="304800"/>
            </a:xfrm>
            <a:prstGeom prst="roundRect">
              <a:avLst/>
            </a:prstGeom>
            <a:solidFill>
              <a:srgbClr val="0070C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defRPr/>
              </a:pPr>
              <a:r>
                <a:rPr lang="en-IN" sz="1100" kern="0">
                  <a:solidFill>
                    <a:srgbClr val="FFFFFF"/>
                  </a:solidFill>
                  <a:latin typeface="Times New Roman" panose="02020603050405020304" pitchFamily="18" charset="0"/>
                  <a:ea typeface="Calibri" panose="020F0502020204030204" pitchFamily="34" charset="0"/>
                  <a:cs typeface="Times New Roman" panose="02020603050405020304" pitchFamily="18" charset="0"/>
                </a:rPr>
                <a:t>Dispatch to Account Holder</a:t>
              </a:r>
              <a:endParaRPr lang="en-IN" sz="1100" kern="0">
                <a:solidFill>
                  <a:sysClr val="windowText" lastClr="000000"/>
                </a:solidFill>
                <a:ea typeface="Calibri" panose="020F0502020204030204" pitchFamily="34" charset="0"/>
                <a:cs typeface="Times New Roman" panose="02020603050405020304" pitchFamily="18" charset="0"/>
              </a:endParaRPr>
            </a:p>
          </p:txBody>
        </p:sp>
        <p:pic>
          <p:nvPicPr>
            <p:cNvPr id="17" name="Picture 16"/>
            <p:cNvPicPr>
              <a:picLocks noChangeAspect="1"/>
            </p:cNvPicPr>
            <p:nvPr/>
          </p:nvPicPr>
          <p:blipFill rotWithShape="1">
            <a:blip r:embed="rId4" cstate="print">
              <a:extLst>
                <a:ext uri="{28A0092B-C50C-407E-A947-70E740481C1C}">
                  <a14:useLocalDpi xmlns:a14="http://schemas.microsoft.com/office/drawing/2010/main" val="0"/>
                </a:ext>
              </a:extLst>
            </a:blip>
            <a:srcRect l="8333" t="3221" r="11979" b="9009"/>
            <a:stretch/>
          </p:blipFill>
          <p:spPr>
            <a:xfrm>
              <a:off x="4776055" y="1588831"/>
              <a:ext cx="896816" cy="1066800"/>
            </a:xfrm>
            <a:prstGeom prst="rect">
              <a:avLst/>
            </a:prstGeom>
          </p:spPr>
        </p:pic>
        <p:sp>
          <p:nvSpPr>
            <p:cNvPr id="18" name="Isosceles Triangle 17"/>
            <p:cNvSpPr/>
            <p:nvPr/>
          </p:nvSpPr>
          <p:spPr>
            <a:xfrm rot="16200000">
              <a:off x="5111574" y="1517828"/>
              <a:ext cx="187680" cy="352426"/>
            </a:xfrm>
            <a:prstGeom prst="triangle">
              <a:avLst/>
            </a:prstGeom>
            <a:solidFill>
              <a:srgbClr val="4472C4">
                <a:alpha val="6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IN" kern="0">
                <a:solidFill>
                  <a:sysClr val="windowText" lastClr="000000"/>
                </a:solidFill>
              </a:endParaRPr>
            </a:p>
          </p:txBody>
        </p:sp>
        <p:sp>
          <p:nvSpPr>
            <p:cNvPr id="19" name="Rectangle: Rounded Corners 261"/>
            <p:cNvSpPr/>
            <p:nvPr/>
          </p:nvSpPr>
          <p:spPr>
            <a:xfrm>
              <a:off x="4037625" y="733426"/>
              <a:ext cx="1085850" cy="304800"/>
            </a:xfrm>
            <a:prstGeom prst="roundRect">
              <a:avLst/>
            </a:prstGeom>
            <a:solidFill>
              <a:srgbClr val="0070C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defRPr/>
              </a:pPr>
              <a:r>
                <a:rPr lang="en-IN" sz="1100" kern="0">
                  <a:solidFill>
                    <a:srgbClr val="FFFFFF"/>
                  </a:solidFill>
                  <a:latin typeface="Times New Roman" panose="02020603050405020304" pitchFamily="18" charset="0"/>
                  <a:ea typeface="Calibri" panose="020F0502020204030204" pitchFamily="34" charset="0"/>
                  <a:cs typeface="Times New Roman" panose="02020603050405020304" pitchFamily="18" charset="0"/>
                </a:rPr>
                <a:t>Captured Face</a:t>
              </a:r>
              <a:endParaRPr lang="en-IN" sz="1100" kern="0">
                <a:solidFill>
                  <a:sysClr val="windowText" lastClr="000000"/>
                </a:solidFill>
                <a:ea typeface="Calibri" panose="020F0502020204030204" pitchFamily="34" charset="0"/>
                <a:cs typeface="Times New Roman" panose="02020603050405020304" pitchFamily="18" charset="0"/>
              </a:endParaRPr>
            </a:p>
          </p:txBody>
        </p:sp>
        <p:pic>
          <p:nvPicPr>
            <p:cNvPr id="20" name="Picture 19"/>
            <p:cNvPicPr>
              <a:picLocks noChangeAspect="1"/>
            </p:cNvPicPr>
            <p:nvPr/>
          </p:nvPicPr>
          <p:blipFill rotWithShape="1">
            <a:blip r:embed="rId5" cstate="print">
              <a:extLst>
                <a:ext uri="{28A0092B-C50C-407E-A947-70E740481C1C}">
                  <a14:useLocalDpi xmlns:a14="http://schemas.microsoft.com/office/drawing/2010/main" val="0"/>
                </a:ext>
              </a:extLst>
            </a:blip>
            <a:srcRect l="20943" t="22421" r="15932" b="28707"/>
            <a:stretch/>
          </p:blipFill>
          <p:spPr>
            <a:xfrm>
              <a:off x="3789677" y="2741472"/>
              <a:ext cx="621672" cy="505580"/>
            </a:xfrm>
            <a:prstGeom prst="rect">
              <a:avLst/>
            </a:prstGeom>
          </p:spPr>
        </p:pic>
        <p:cxnSp>
          <p:nvCxnSpPr>
            <p:cNvPr id="21" name="Connector: Elbow 263"/>
            <p:cNvCxnSpPr/>
            <p:nvPr/>
          </p:nvCxnSpPr>
          <p:spPr>
            <a:xfrm rot="16200000" flipV="1">
              <a:off x="4336241" y="700609"/>
              <a:ext cx="476282" cy="1300162"/>
            </a:xfrm>
            <a:prstGeom prst="bentConnector2">
              <a:avLst/>
            </a:prstGeom>
            <a:noFill/>
            <a:ln w="6350" cap="flat" cmpd="sng" algn="ctr">
              <a:solidFill>
                <a:srgbClr val="4472C4"/>
              </a:solidFill>
              <a:prstDash val="solid"/>
              <a:miter lim="800000"/>
              <a:headEnd type="triangle"/>
              <a:tailEnd type="triangle"/>
            </a:ln>
            <a:effectLst/>
          </p:spPr>
        </p:cxnSp>
        <p:pic>
          <p:nvPicPr>
            <p:cNvPr id="22" name="Picture 21"/>
            <p:cNvPicPr>
              <a:picLocks noChangeAspect="1"/>
            </p:cNvPicPr>
            <p:nvPr/>
          </p:nvPicPr>
          <p:blipFill rotWithShape="1">
            <a:blip r:embed="rId6" cstate="print">
              <a:extLst>
                <a:ext uri="{28A0092B-C50C-407E-A947-70E740481C1C}">
                  <a14:useLocalDpi xmlns:a14="http://schemas.microsoft.com/office/drawing/2010/main" val="0"/>
                </a:ext>
              </a:extLst>
            </a:blip>
            <a:srcRect l="20940" t="23234" r="15439" b="29920"/>
            <a:stretch/>
          </p:blipFill>
          <p:spPr>
            <a:xfrm>
              <a:off x="2755804" y="2780326"/>
              <a:ext cx="603442" cy="466724"/>
            </a:xfrm>
            <a:prstGeom prst="rect">
              <a:avLst/>
            </a:prstGeom>
          </p:spPr>
        </p:pic>
        <p:sp>
          <p:nvSpPr>
            <p:cNvPr id="23" name="Rectangle: Rounded Corners 270"/>
            <p:cNvSpPr/>
            <p:nvPr/>
          </p:nvSpPr>
          <p:spPr>
            <a:xfrm>
              <a:off x="2761923" y="1864951"/>
              <a:ext cx="1352877" cy="304800"/>
            </a:xfrm>
            <a:prstGeom prst="roundRect">
              <a:avLst/>
            </a:prstGeom>
            <a:solidFill>
              <a:srgbClr val="0070C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defRPr/>
              </a:pPr>
              <a:r>
                <a:rPr lang="en-IN" sz="1100" kern="0">
                  <a:solidFill>
                    <a:srgbClr val="FFFFFF"/>
                  </a:solidFill>
                  <a:latin typeface="Times New Roman" panose="02020603050405020304" pitchFamily="18" charset="0"/>
                  <a:ea typeface="Calibri" panose="020F0502020204030204" pitchFamily="34" charset="0"/>
                  <a:cs typeface="Times New Roman" panose="02020603050405020304" pitchFamily="18" charset="0"/>
                </a:rPr>
                <a:t>Face Verification</a:t>
              </a:r>
              <a:endParaRPr lang="en-IN" sz="1100" kern="0">
                <a:solidFill>
                  <a:sysClr val="windowText" lastClr="000000"/>
                </a:solidFill>
                <a:ea typeface="Calibri" panose="020F0502020204030204" pitchFamily="34" charset="0"/>
                <a:cs typeface="Times New Roman" panose="02020603050405020304" pitchFamily="18" charset="0"/>
              </a:endParaRPr>
            </a:p>
          </p:txBody>
        </p:sp>
        <p:cxnSp>
          <p:nvCxnSpPr>
            <p:cNvPr id="24" name="Straight Arrow Connector 23"/>
            <p:cNvCxnSpPr/>
            <p:nvPr/>
          </p:nvCxnSpPr>
          <p:spPr>
            <a:xfrm flipH="1">
              <a:off x="3057525" y="2169751"/>
              <a:ext cx="380837" cy="610575"/>
            </a:xfrm>
            <a:prstGeom prst="straightConnector1">
              <a:avLst/>
            </a:prstGeom>
            <a:noFill/>
            <a:ln w="6350" cap="flat" cmpd="sng" algn="ctr">
              <a:solidFill>
                <a:srgbClr val="4472C4"/>
              </a:solidFill>
              <a:prstDash val="solid"/>
              <a:miter lim="800000"/>
              <a:tailEnd type="triangle"/>
            </a:ln>
            <a:effectLst/>
          </p:spPr>
        </p:cxnSp>
        <p:cxnSp>
          <p:nvCxnSpPr>
            <p:cNvPr id="25" name="Straight Arrow Connector 24"/>
            <p:cNvCxnSpPr/>
            <p:nvPr/>
          </p:nvCxnSpPr>
          <p:spPr>
            <a:xfrm>
              <a:off x="3438362" y="2169751"/>
              <a:ext cx="662151" cy="571721"/>
            </a:xfrm>
            <a:prstGeom prst="straightConnector1">
              <a:avLst/>
            </a:prstGeom>
            <a:noFill/>
            <a:ln w="6350" cap="flat" cmpd="sng" algn="ctr">
              <a:solidFill>
                <a:srgbClr val="4472C4"/>
              </a:solidFill>
              <a:prstDash val="solid"/>
              <a:miter lim="800000"/>
              <a:tailEnd type="triangle"/>
            </a:ln>
            <a:effectLst/>
          </p:spPr>
        </p:cxnSp>
        <p:cxnSp>
          <p:nvCxnSpPr>
            <p:cNvPr id="26" name="Straight Arrow Connector 25"/>
            <p:cNvCxnSpPr/>
            <p:nvPr/>
          </p:nvCxnSpPr>
          <p:spPr>
            <a:xfrm>
              <a:off x="3429001" y="1588799"/>
              <a:ext cx="9361" cy="276152"/>
            </a:xfrm>
            <a:prstGeom prst="straightConnector1">
              <a:avLst/>
            </a:prstGeom>
            <a:noFill/>
            <a:ln w="6350" cap="flat" cmpd="sng" algn="ctr">
              <a:solidFill>
                <a:srgbClr val="4472C4"/>
              </a:solidFill>
              <a:prstDash val="solid"/>
              <a:miter lim="800000"/>
              <a:tailEnd type="triangle"/>
            </a:ln>
            <a:effectLst/>
          </p:spPr>
        </p:cxnSp>
        <p:cxnSp>
          <p:nvCxnSpPr>
            <p:cNvPr id="27" name="Straight Arrow Connector 26"/>
            <p:cNvCxnSpPr/>
            <p:nvPr/>
          </p:nvCxnSpPr>
          <p:spPr>
            <a:xfrm flipH="1">
              <a:off x="3043555" y="3247050"/>
              <a:ext cx="13970" cy="943951"/>
            </a:xfrm>
            <a:prstGeom prst="straightConnector1">
              <a:avLst/>
            </a:prstGeom>
            <a:noFill/>
            <a:ln w="6350" cap="flat" cmpd="sng" algn="ctr">
              <a:solidFill>
                <a:srgbClr val="4472C4"/>
              </a:solidFill>
              <a:prstDash val="solid"/>
              <a:miter lim="800000"/>
              <a:tailEnd type="triangle"/>
            </a:ln>
            <a:effectLst/>
          </p:spPr>
        </p:cxnSp>
        <p:sp>
          <p:nvSpPr>
            <p:cNvPr id="28" name="Rectangle: Rounded Corners 275"/>
            <p:cNvSpPr/>
            <p:nvPr/>
          </p:nvSpPr>
          <p:spPr>
            <a:xfrm>
              <a:off x="2046682" y="3561376"/>
              <a:ext cx="2018665" cy="304800"/>
            </a:xfrm>
            <a:prstGeom prst="roundRect">
              <a:avLst/>
            </a:prstGeom>
            <a:solidFill>
              <a:srgbClr val="0070C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defRPr/>
              </a:pPr>
              <a:r>
                <a:rPr lang="en-IN" sz="1100" kern="0" dirty="0">
                  <a:solidFill>
                    <a:srgbClr val="FFFFFF"/>
                  </a:solidFill>
                  <a:latin typeface="Times New Roman" panose="02020603050405020304" pitchFamily="18" charset="0"/>
                  <a:ea typeface="Calibri" panose="020F0502020204030204" pitchFamily="34" charset="0"/>
                  <a:cs typeface="Times New Roman" panose="02020603050405020304" pitchFamily="18" charset="0"/>
                </a:rPr>
                <a:t>Unknown Face Forwarder Link</a:t>
              </a:r>
              <a:endParaRPr lang="en-IN" sz="1100" kern="0" dirty="0">
                <a:solidFill>
                  <a:sysClr val="windowText" lastClr="000000"/>
                </a:solidFill>
                <a:ea typeface="Calibri" panose="020F0502020204030204" pitchFamily="34" charset="0"/>
                <a:cs typeface="Times New Roman" panose="02020603050405020304" pitchFamily="18" charset="0"/>
              </a:endParaRPr>
            </a:p>
          </p:txBody>
        </p:sp>
        <p:sp>
          <p:nvSpPr>
            <p:cNvPr id="29" name="Rectangle: Rounded Corners 276"/>
            <p:cNvSpPr/>
            <p:nvPr/>
          </p:nvSpPr>
          <p:spPr>
            <a:xfrm>
              <a:off x="4679831" y="3180374"/>
              <a:ext cx="954206" cy="304800"/>
            </a:xfrm>
            <a:prstGeom prst="roundRect">
              <a:avLst/>
            </a:prstGeom>
            <a:solidFill>
              <a:srgbClr val="0070C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defRPr/>
              </a:pPr>
              <a:r>
                <a:rPr lang="en-IN" sz="1100" kern="0">
                  <a:solidFill>
                    <a:srgbClr val="FFFFFF"/>
                  </a:solidFill>
                  <a:latin typeface="Times New Roman" panose="02020603050405020304" pitchFamily="18" charset="0"/>
                  <a:ea typeface="Calibri" panose="020F0502020204030204" pitchFamily="34" charset="0"/>
                  <a:cs typeface="Times New Roman" panose="02020603050405020304" pitchFamily="18" charset="0"/>
                </a:rPr>
                <a:t>Transaction</a:t>
              </a:r>
              <a:endParaRPr lang="en-IN" sz="1100" kern="0">
                <a:solidFill>
                  <a:sysClr val="windowText" lastClr="000000"/>
                </a:solidFill>
                <a:ea typeface="Calibri" panose="020F0502020204030204" pitchFamily="34" charset="0"/>
                <a:cs typeface="Times New Roman" panose="02020603050405020304" pitchFamily="18" charset="0"/>
              </a:endParaRPr>
            </a:p>
          </p:txBody>
        </p:sp>
        <p:cxnSp>
          <p:nvCxnSpPr>
            <p:cNvPr id="30" name="Connector: Elbow 278"/>
            <p:cNvCxnSpPr/>
            <p:nvPr/>
          </p:nvCxnSpPr>
          <p:spPr>
            <a:xfrm flipV="1">
              <a:off x="3430539" y="3781426"/>
              <a:ext cx="1736286" cy="828675"/>
            </a:xfrm>
            <a:prstGeom prst="bentConnector2">
              <a:avLst/>
            </a:prstGeom>
            <a:noFill/>
            <a:ln w="6350" cap="flat" cmpd="sng" algn="ctr">
              <a:solidFill>
                <a:srgbClr val="4472C4"/>
              </a:solidFill>
              <a:prstDash val="solid"/>
              <a:miter lim="800000"/>
              <a:headEnd type="triangle"/>
              <a:tailEnd type="triangle"/>
            </a:ln>
            <a:effectLst/>
          </p:spPr>
        </p:cxnSp>
        <p:sp>
          <p:nvSpPr>
            <p:cNvPr id="31" name="Rectangle 30"/>
            <p:cNvSpPr/>
            <p:nvPr/>
          </p:nvSpPr>
          <p:spPr>
            <a:xfrm>
              <a:off x="5214450" y="2619376"/>
              <a:ext cx="518625" cy="25717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defRPr/>
              </a:pPr>
              <a:r>
                <a:rPr lang="en-IN" sz="1100" kern="0">
                  <a:solidFill>
                    <a:srgbClr val="FFFFFF"/>
                  </a:solidFill>
                  <a:latin typeface="Times New Roman" panose="02020603050405020304" pitchFamily="18" charset="0"/>
                  <a:ea typeface="Calibri" panose="020F0502020204030204" pitchFamily="34" charset="0"/>
                  <a:cs typeface="Times New Roman" panose="02020603050405020304" pitchFamily="18" charset="0"/>
                </a:rPr>
                <a:t>AH</a:t>
              </a:r>
              <a:endParaRPr lang="en-IN" sz="1100" kern="0">
                <a:solidFill>
                  <a:sysClr val="windowText" lastClr="000000"/>
                </a:solidFill>
                <a:ea typeface="Calibri" panose="020F0502020204030204" pitchFamily="34" charset="0"/>
                <a:cs typeface="Times New Roman" panose="02020603050405020304" pitchFamily="18" charset="0"/>
              </a:endParaRPr>
            </a:p>
          </p:txBody>
        </p:sp>
        <p:sp>
          <p:nvSpPr>
            <p:cNvPr id="32" name="Rectangle: Rounded Corners 280"/>
            <p:cNvSpPr/>
            <p:nvPr/>
          </p:nvSpPr>
          <p:spPr>
            <a:xfrm>
              <a:off x="2037157" y="5490656"/>
              <a:ext cx="2018665" cy="304800"/>
            </a:xfrm>
            <a:prstGeom prst="roundRect">
              <a:avLst/>
            </a:prstGeom>
            <a:solidFill>
              <a:srgbClr val="0070C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defRPr/>
              </a:pPr>
              <a:r>
                <a:rPr lang="en-IN" sz="1100" kern="0">
                  <a:solidFill>
                    <a:srgbClr val="FFFFFF"/>
                  </a:solidFill>
                  <a:latin typeface="Times New Roman" panose="02020603050405020304" pitchFamily="18" charset="0"/>
                  <a:ea typeface="Calibri" panose="020F0502020204030204" pitchFamily="34" charset="0"/>
                  <a:cs typeface="Times New Roman" panose="02020603050405020304" pitchFamily="18" charset="0"/>
                </a:rPr>
                <a:t>Bank Security Protocol</a:t>
              </a:r>
              <a:endParaRPr lang="en-IN" sz="1100" kern="0">
                <a:solidFill>
                  <a:sysClr val="windowText" lastClr="000000"/>
                </a:solidFill>
                <a:ea typeface="Calibri" panose="020F0502020204030204" pitchFamily="34" charset="0"/>
                <a:cs typeface="Times New Roman" panose="02020603050405020304" pitchFamily="18" charset="0"/>
              </a:endParaRPr>
            </a:p>
          </p:txBody>
        </p:sp>
        <p:cxnSp>
          <p:nvCxnSpPr>
            <p:cNvPr id="33" name="Straight Arrow Connector 32"/>
            <p:cNvCxnSpPr/>
            <p:nvPr/>
          </p:nvCxnSpPr>
          <p:spPr>
            <a:xfrm>
              <a:off x="3043555" y="5029201"/>
              <a:ext cx="2935" cy="461455"/>
            </a:xfrm>
            <a:prstGeom prst="straightConnector1">
              <a:avLst/>
            </a:prstGeom>
            <a:noFill/>
            <a:ln w="6350" cap="flat" cmpd="sng" algn="ctr">
              <a:solidFill>
                <a:srgbClr val="4472C4"/>
              </a:solidFill>
              <a:prstDash val="solid"/>
              <a:miter lim="800000"/>
              <a:tailEnd type="triangle"/>
            </a:ln>
            <a:effectLst/>
          </p:spPr>
        </p:cxnSp>
        <p:sp>
          <p:nvSpPr>
            <p:cNvPr id="34" name="Rectangle 33"/>
            <p:cNvSpPr/>
            <p:nvPr/>
          </p:nvSpPr>
          <p:spPr>
            <a:xfrm>
              <a:off x="1924050" y="3933826"/>
              <a:ext cx="1209675" cy="25717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defRPr/>
              </a:pPr>
              <a:r>
                <a:rPr lang="en-IN" sz="1100" ker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Account Holder</a:t>
              </a:r>
              <a:endParaRPr lang="en-IN" sz="1100" kern="0">
                <a:solidFill>
                  <a:sysClr val="windowText" lastClr="000000"/>
                </a:solidFill>
                <a:ea typeface="Calibri" panose="020F0502020204030204" pitchFamily="34" charset="0"/>
                <a:cs typeface="Times New Roman" panose="02020603050405020304" pitchFamily="18" charset="0"/>
              </a:endParaRPr>
            </a:p>
          </p:txBody>
        </p:sp>
        <p:pic>
          <p:nvPicPr>
            <p:cNvPr id="35" name="Picture 34"/>
            <p:cNvPicPr>
              <a:picLocks noChangeAspect="1"/>
            </p:cNvPicPr>
            <p:nvPr/>
          </p:nvPicPr>
          <p:blipFill rotWithShape="1">
            <a:blip r:embed="rId7" cstate="print">
              <a:extLst>
                <a:ext uri="{28A0092B-C50C-407E-A947-70E740481C1C}">
                  <a14:useLocalDpi xmlns:a14="http://schemas.microsoft.com/office/drawing/2010/main" val="0"/>
                </a:ext>
              </a:extLst>
            </a:blip>
            <a:srcRect l="50739" t="40609" r="10301" b="40609"/>
            <a:stretch/>
          </p:blipFill>
          <p:spPr>
            <a:xfrm>
              <a:off x="4065347" y="4352926"/>
              <a:ext cx="770551" cy="247650"/>
            </a:xfrm>
            <a:prstGeom prst="rect">
              <a:avLst/>
            </a:prstGeom>
          </p:spPr>
        </p:pic>
        <p:pic>
          <p:nvPicPr>
            <p:cNvPr id="36" name="Picture 35"/>
            <p:cNvPicPr>
              <a:picLocks noChangeAspect="1"/>
            </p:cNvPicPr>
            <p:nvPr/>
          </p:nvPicPr>
          <p:blipFill rotWithShape="1">
            <a:blip r:embed="rId7" cstate="print">
              <a:extLst>
                <a:ext uri="{28A0092B-C50C-407E-A947-70E740481C1C}">
                  <a14:useLocalDpi xmlns:a14="http://schemas.microsoft.com/office/drawing/2010/main" val="0"/>
                </a:ext>
              </a:extLst>
            </a:blip>
            <a:srcRect l="11248" t="40116" r="50224" b="39657"/>
            <a:stretch/>
          </p:blipFill>
          <p:spPr>
            <a:xfrm>
              <a:off x="3105150" y="5152051"/>
              <a:ext cx="762001" cy="266700"/>
            </a:xfrm>
            <a:prstGeom prst="rect">
              <a:avLst/>
            </a:prstGeom>
          </p:spPr>
        </p:pic>
        <p:pic>
          <p:nvPicPr>
            <p:cNvPr id="37" name="Picture 36"/>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56571" y="4191001"/>
              <a:ext cx="773968" cy="838200"/>
            </a:xfrm>
            <a:prstGeom prst="rect">
              <a:avLst/>
            </a:prstGeom>
          </p:spPr>
        </p:pic>
        <p:sp>
          <p:nvSpPr>
            <p:cNvPr id="38" name="Rectangle 37"/>
            <p:cNvSpPr/>
            <p:nvPr/>
          </p:nvSpPr>
          <p:spPr>
            <a:xfrm>
              <a:off x="809625" y="3513751"/>
              <a:ext cx="695325" cy="25717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defRPr/>
              </a:pPr>
              <a:r>
                <a:rPr lang="en-IN" sz="1100" ker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Bank</a:t>
              </a:r>
              <a:endParaRPr lang="en-IN" sz="1100" kern="0">
                <a:solidFill>
                  <a:sysClr val="windowText" lastClr="000000"/>
                </a:solidFill>
                <a:ea typeface="Calibri" panose="020F0502020204030204" pitchFamily="34" charset="0"/>
                <a:cs typeface="Times New Roman" panose="02020603050405020304" pitchFamily="18" charset="0"/>
              </a:endParaRPr>
            </a:p>
          </p:txBody>
        </p:sp>
        <p:sp>
          <p:nvSpPr>
            <p:cNvPr id="39" name="Rectangle 38"/>
            <p:cNvSpPr/>
            <p:nvPr/>
          </p:nvSpPr>
          <p:spPr>
            <a:xfrm>
              <a:off x="2952751" y="313351"/>
              <a:ext cx="1069049" cy="25717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defRPr/>
              </a:pPr>
              <a:r>
                <a:rPr lang="en-IN" sz="1100" ker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Bank Server</a:t>
              </a:r>
              <a:endParaRPr lang="en-IN" sz="1100" kern="0">
                <a:solidFill>
                  <a:sysClr val="windowText" lastClr="000000"/>
                </a:solidFill>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602781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TotalTime>
  <Words>2712</Words>
  <Application>Microsoft Office PowerPoint</Application>
  <PresentationFormat>Widescreen</PresentationFormat>
  <Paragraphs>216</Paragraphs>
  <Slides>39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39</vt:i4>
      </vt:variant>
    </vt:vector>
  </HeadingPairs>
  <TitlesOfParts>
    <vt:vector size="48" baseType="lpstr">
      <vt:lpstr>Arial</vt:lpstr>
      <vt:lpstr>Calibri</vt:lpstr>
      <vt:lpstr>Calibri Light</vt:lpstr>
      <vt:lpstr>Symbol</vt:lpstr>
      <vt:lpstr>Times New Roman</vt:lpstr>
      <vt:lpstr>Wingdings</vt:lpstr>
      <vt:lpstr>Office Theme</vt:lpstr>
      <vt:lpstr>1_Office Theme</vt:lpstr>
      <vt:lpstr>2_Office Theme</vt:lpstr>
      <vt:lpstr>Securing ATM Transactions with Facial Recognition-Based Verification Systems  </vt:lpstr>
      <vt:lpstr>Abstract </vt:lpstr>
      <vt:lpstr>Existing System</vt:lpstr>
      <vt:lpstr>Disadvantages</vt:lpstr>
      <vt:lpstr>Proposed System</vt:lpstr>
      <vt:lpstr>Proposed System</vt:lpstr>
      <vt:lpstr>Advantages</vt:lpstr>
      <vt:lpstr>System Specifications</vt:lpstr>
      <vt:lpstr>System Architecture</vt:lpstr>
      <vt:lpstr>Module 1. ATM Simulator</vt:lpstr>
      <vt:lpstr>Module 2. End User Interface</vt:lpstr>
      <vt:lpstr>Module 2. End User Interface</vt:lpstr>
      <vt:lpstr>Module 2. End User Interface</vt:lpstr>
      <vt:lpstr>Module 2. End User Interface</vt:lpstr>
      <vt:lpstr>Module 3. Face Recognition</vt:lpstr>
      <vt:lpstr>Module 3. Face Recognition</vt:lpstr>
      <vt:lpstr>Module 3. Face Recognition</vt:lpstr>
      <vt:lpstr>Module 3. Face Recognition</vt:lpstr>
      <vt:lpstr>Module 3. Face Recognition</vt:lpstr>
      <vt:lpstr>Module 3. Face Recognition</vt:lpstr>
      <vt:lpstr>Module 4. Face Identification</vt:lpstr>
      <vt:lpstr>Module 4. Face Identification</vt:lpstr>
      <vt:lpstr>Module 5. Face Verification Link Generator</vt:lpstr>
      <vt:lpstr>Module 6. Face Verification Process</vt:lpstr>
      <vt:lpstr>Module 6. Face Verification Process</vt:lpstr>
      <vt:lpstr>Module 7. Notification</vt:lpstr>
      <vt:lpstr>Data Flow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dc:title>
  <dc:creator>Admin</dc:creator>
  <cp:lastModifiedBy>God</cp:lastModifiedBy>
  <cp:revision>24</cp:revision>
  <dcterms:created xsi:type="dcterms:W3CDTF">2024-01-11T16:14:59Z</dcterms:created>
  <dcterms:modified xsi:type="dcterms:W3CDTF">2025-05-27T04:20:30Z</dcterms:modified>
</cp:coreProperties>
</file>