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405"/>
  </p:normalViewPr>
  <p:slideViewPr>
    <p:cSldViewPr snapToGrid="0" snapToObjects="1">
      <p:cViewPr>
        <p:scale>
          <a:sx n="141" d="100"/>
          <a:sy n="141" d="100"/>
        </p:scale>
        <p:origin x="1280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 cstate="email">
            <a:alphaModFix amt="3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5/13/21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 cstate="email">
            <a:alphaModFix amt="3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5/13/21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tefano.montanari1@jcu.edu.au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qcif.edu.au/training/training-courses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qcif.edu.au/training/hacky-hour/" TargetMode="External"/><Relationship Id="rId2" Type="http://schemas.openxmlformats.org/officeDocument/2006/relationships/hyperlink" Target="mailto:Stefano.montanari1@jcu.edu.au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hyperlink" Target="https://www.jcu.edu.au/eresearch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research.jcu.edu.au/data/default/rdmp/home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qriscloud.org.au/index.php/services/data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aarnet.edu.au/network-and-services/cloud-services/cloudstor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secure.jcu.edu.au/confluence/display/Public/Home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qriscloud.org.au/index.php/services/compute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qfab.org/members-advice-request-form" TargetMode="External"/><Relationship Id="rId2" Type="http://schemas.openxmlformats.org/officeDocument/2006/relationships/hyperlink" Target="mailto:justin.lee@jcu.edu.au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hyperlink" Target="https://qfab.org/" TargetMode="External"/><Relationship Id="rId4" Type="http://schemas.openxmlformats.org/officeDocument/2006/relationships/hyperlink" Target="mailto:qgti@googlegroups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78412BF-B272-794B-AED9-E0B4DDB706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8665" y="334095"/>
            <a:ext cx="4826000" cy="50292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E5C5E34-2A49-E443-89E0-F428B00E49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COMPUTER SAYS NO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FB6745-7693-BF40-84F4-EAC783152B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602037"/>
            <a:ext cx="8791575" cy="2934949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An introduction to computing services for research</a:t>
            </a:r>
            <a:br>
              <a:rPr lang="en-US" dirty="0">
                <a:solidFill>
                  <a:schemeClr val="bg2"/>
                </a:solidFill>
              </a:rPr>
            </a:br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hlinkClick r:id="rId3"/>
              </a:rPr>
              <a:t>Stefano.montanari1@jcu.edu.au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9652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DA77A-5E7E-A940-A191-D0E0B4C1E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B65483-9B75-6C4F-8762-253B5E4FD281}"/>
              </a:ext>
            </a:extLst>
          </p:cNvPr>
          <p:cNvSpPr txBox="1"/>
          <p:nvPr/>
        </p:nvSpPr>
        <p:spPr>
          <a:xfrm>
            <a:off x="4660488" y="1569302"/>
            <a:ext cx="62030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/>
                </a:solidFill>
              </a:rPr>
              <a:t>QCIF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D79015-F142-1644-85E5-D545A32DF481}"/>
              </a:ext>
            </a:extLst>
          </p:cNvPr>
          <p:cNvSpPr txBox="1"/>
          <p:nvPr/>
        </p:nvSpPr>
        <p:spPr>
          <a:xfrm>
            <a:off x="4660488" y="2179338"/>
            <a:ext cx="6535828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chemeClr val="accent2"/>
              </a:buClr>
            </a:pPr>
            <a:r>
              <a:rPr lang="en-AU" dirty="0">
                <a:cs typeface="Poppins"/>
              </a:rPr>
              <a:t>100+ WORKSHOPS</a:t>
            </a:r>
          </a:p>
          <a:p>
            <a:pPr>
              <a:buClr>
                <a:schemeClr val="accent2"/>
              </a:buClr>
            </a:pPr>
            <a:r>
              <a:rPr lang="en-AU" b="1" u="sng" dirty="0">
                <a:solidFill>
                  <a:schemeClr val="tx2"/>
                </a:solidFill>
                <a:cs typeface="Poppins"/>
              </a:rPr>
              <a:t>Free</a:t>
            </a:r>
            <a:r>
              <a:rPr lang="en-AU" dirty="0">
                <a:solidFill>
                  <a:schemeClr val="tx2"/>
                </a:solidFill>
                <a:cs typeface="Poppins"/>
              </a:rPr>
              <a:t> attendance for all Member researchers (staff and HDR students)</a:t>
            </a:r>
          </a:p>
          <a:p>
            <a:pPr>
              <a:buClr>
                <a:schemeClr val="accent2"/>
              </a:buClr>
            </a:pPr>
            <a:endParaRPr lang="en-AU" dirty="0">
              <a:solidFill>
                <a:schemeClr val="tx2"/>
              </a:solidFill>
              <a:cs typeface="Poppins"/>
            </a:endParaRPr>
          </a:p>
          <a:p>
            <a:pPr>
              <a:buClr>
                <a:schemeClr val="accent2"/>
              </a:buClr>
            </a:pPr>
            <a:r>
              <a:rPr lang="en-AU" dirty="0">
                <a:cs typeface="Poppins"/>
              </a:rPr>
              <a:t>OVER 30 DIFFERENT TOPICS</a:t>
            </a:r>
          </a:p>
          <a:p>
            <a:pPr>
              <a:buClr>
                <a:schemeClr val="accent2"/>
              </a:buClr>
            </a:pPr>
            <a:r>
              <a:rPr lang="en-AU" dirty="0">
                <a:solidFill>
                  <a:schemeClr val="tx2"/>
                </a:solidFill>
                <a:cs typeface="Poppins"/>
              </a:rPr>
              <a:t>Introductory coding in R, Python, and Unix</a:t>
            </a:r>
          </a:p>
          <a:p>
            <a:pPr>
              <a:buClr>
                <a:schemeClr val="accent2"/>
              </a:buClr>
            </a:pPr>
            <a:r>
              <a:rPr lang="en-AU" dirty="0">
                <a:solidFill>
                  <a:schemeClr val="tx2"/>
                </a:solidFill>
                <a:cs typeface="Poppins"/>
              </a:rPr>
              <a:t>Statistics using R and SPSS</a:t>
            </a:r>
          </a:p>
          <a:p>
            <a:pPr>
              <a:buClr>
                <a:schemeClr val="accent2"/>
              </a:buClr>
            </a:pPr>
            <a:r>
              <a:rPr lang="en-AU" dirty="0">
                <a:solidFill>
                  <a:schemeClr val="tx2"/>
                </a:solidFill>
                <a:cs typeface="Poppins"/>
              </a:rPr>
              <a:t>Bioinformatics</a:t>
            </a:r>
          </a:p>
          <a:p>
            <a:pPr>
              <a:buClr>
                <a:schemeClr val="accent2"/>
              </a:buClr>
            </a:pPr>
            <a:r>
              <a:rPr lang="en-AU" dirty="0">
                <a:solidFill>
                  <a:schemeClr val="tx2"/>
                </a:solidFill>
                <a:cs typeface="Poppins"/>
              </a:rPr>
              <a:t>Data sharing, reproducibility, and research communication techniques</a:t>
            </a:r>
          </a:p>
          <a:p>
            <a:pPr>
              <a:buClr>
                <a:schemeClr val="accent2"/>
              </a:buClr>
            </a:pPr>
            <a:endParaRPr lang="en-AU" dirty="0">
              <a:cs typeface="Poppins"/>
            </a:endParaRPr>
          </a:p>
          <a:p>
            <a:pPr>
              <a:buClr>
                <a:schemeClr val="accent2"/>
              </a:buClr>
            </a:pPr>
            <a:r>
              <a:rPr lang="en-AU" dirty="0">
                <a:cs typeface="Poppins"/>
              </a:rPr>
              <a:t>ACCESSIBLE</a:t>
            </a:r>
          </a:p>
          <a:p>
            <a:pPr>
              <a:buClr>
                <a:schemeClr val="accent2"/>
              </a:buClr>
            </a:pPr>
            <a:r>
              <a:rPr lang="en-AU" dirty="0">
                <a:solidFill>
                  <a:schemeClr val="tx2"/>
                </a:solidFill>
                <a:cs typeface="Poppins"/>
              </a:rPr>
              <a:t>All topics available online</a:t>
            </a:r>
          </a:p>
          <a:p>
            <a:pPr>
              <a:buClr>
                <a:schemeClr val="accent2"/>
              </a:buClr>
            </a:pPr>
            <a:r>
              <a:rPr lang="en-AU" dirty="0">
                <a:solidFill>
                  <a:schemeClr val="tx2"/>
                </a:solidFill>
                <a:cs typeface="Poppins"/>
              </a:rPr>
              <a:t>Aim to reintroduce selected face to face training late 2021</a:t>
            </a:r>
          </a:p>
          <a:p>
            <a:endParaRPr lang="en-US" dirty="0"/>
          </a:p>
          <a:p>
            <a:r>
              <a:rPr lang="en-AU" dirty="0">
                <a:cs typeface="Poppins"/>
                <a:hlinkClick r:id="rId2"/>
              </a:rPr>
              <a:t>https://www.qcif.edu.au/training/training-courses/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BD76D1-C68D-B54F-A0AF-30960AEA4C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049" y="1984800"/>
            <a:ext cx="5486400" cy="353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9480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DA77A-5E7E-A940-A191-D0E0B4C1E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B65483-9B75-6C4F-8762-253B5E4FD281}"/>
              </a:ext>
            </a:extLst>
          </p:cNvPr>
          <p:cNvSpPr txBox="1"/>
          <p:nvPr/>
        </p:nvSpPr>
        <p:spPr>
          <a:xfrm>
            <a:off x="4660488" y="1569302"/>
            <a:ext cx="62030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/>
                </a:solidFill>
              </a:rPr>
              <a:t>JCU CONTACTS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D79015-F142-1644-85E5-D545A32DF481}"/>
              </a:ext>
            </a:extLst>
          </p:cNvPr>
          <p:cNvSpPr txBox="1"/>
          <p:nvPr/>
        </p:nvSpPr>
        <p:spPr>
          <a:xfrm>
            <a:off x="4660488" y="2179338"/>
            <a:ext cx="602810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2"/>
              </a:buClr>
            </a:pPr>
            <a:r>
              <a:rPr lang="en-AU" dirty="0" err="1">
                <a:cs typeface="Poppins"/>
              </a:rPr>
              <a:t>eResearch</a:t>
            </a:r>
            <a:r>
              <a:rPr lang="en-AU" dirty="0">
                <a:cs typeface="Poppins"/>
              </a:rPr>
              <a:t> Analyst</a:t>
            </a:r>
            <a:endParaRPr lang="en-AU" dirty="0">
              <a:solidFill>
                <a:schemeClr val="tx2"/>
              </a:solidFill>
              <a:cs typeface="Poppins"/>
            </a:endParaRPr>
          </a:p>
          <a:p>
            <a:pPr>
              <a:buClr>
                <a:schemeClr val="accent2"/>
              </a:buClr>
            </a:pPr>
            <a:r>
              <a:rPr lang="en-AU" dirty="0">
                <a:solidFill>
                  <a:schemeClr val="tx2"/>
                </a:solidFill>
                <a:cs typeface="Poppins"/>
                <a:hlinkClick r:id="rId2"/>
              </a:rPr>
              <a:t>Stefano.montanari1@jcu.edu.au</a:t>
            </a:r>
            <a:endParaRPr lang="en-AU" dirty="0">
              <a:solidFill>
                <a:schemeClr val="tx2"/>
              </a:solidFill>
              <a:cs typeface="Poppins"/>
            </a:endParaRPr>
          </a:p>
          <a:p>
            <a:pPr>
              <a:buClr>
                <a:schemeClr val="accent2"/>
              </a:buClr>
            </a:pPr>
            <a:r>
              <a:rPr lang="en-AU" dirty="0">
                <a:solidFill>
                  <a:schemeClr val="bg2"/>
                </a:solidFill>
                <a:cs typeface="Poppins"/>
              </a:rPr>
              <a:t>+617 4781 3199</a:t>
            </a:r>
          </a:p>
          <a:p>
            <a:pPr>
              <a:buClr>
                <a:schemeClr val="accent2"/>
              </a:buClr>
            </a:pPr>
            <a:endParaRPr lang="en-AU" dirty="0">
              <a:solidFill>
                <a:schemeClr val="tx2"/>
              </a:solidFill>
              <a:cs typeface="Poppins"/>
            </a:endParaRPr>
          </a:p>
          <a:p>
            <a:pPr>
              <a:buClr>
                <a:schemeClr val="accent2"/>
              </a:buClr>
            </a:pPr>
            <a:r>
              <a:rPr lang="en-AU" dirty="0">
                <a:cs typeface="Poppins"/>
              </a:rPr>
              <a:t>Hacky Hour</a:t>
            </a:r>
          </a:p>
          <a:p>
            <a:pPr>
              <a:buClr>
                <a:schemeClr val="accent2"/>
              </a:buClr>
            </a:pPr>
            <a:r>
              <a:rPr lang="en-AU" dirty="0">
                <a:solidFill>
                  <a:schemeClr val="tx2"/>
                </a:solidFill>
                <a:cs typeface="Poppins"/>
              </a:rPr>
              <a:t>Social space for coding and other questions</a:t>
            </a:r>
          </a:p>
          <a:p>
            <a:pPr>
              <a:buClr>
                <a:schemeClr val="accent2"/>
              </a:buClr>
            </a:pPr>
            <a:r>
              <a:rPr lang="en-AU" dirty="0">
                <a:solidFill>
                  <a:schemeClr val="tx2"/>
                </a:solidFill>
                <a:cs typeface="Poppins"/>
                <a:hlinkClick r:id="rId3"/>
              </a:rPr>
              <a:t>https://www.qcif.edu.au/training/hacky-hour/</a:t>
            </a:r>
            <a:endParaRPr lang="en-AU" dirty="0">
              <a:solidFill>
                <a:schemeClr val="tx2"/>
              </a:solidFill>
              <a:cs typeface="Poppins"/>
            </a:endParaRPr>
          </a:p>
          <a:p>
            <a:pPr>
              <a:buClr>
                <a:schemeClr val="accent2"/>
              </a:buClr>
            </a:pPr>
            <a:endParaRPr lang="en-AU" dirty="0">
              <a:cs typeface="Poppins"/>
            </a:endParaRPr>
          </a:p>
          <a:p>
            <a:pPr>
              <a:buClr>
                <a:schemeClr val="accent2"/>
              </a:buClr>
            </a:pPr>
            <a:r>
              <a:rPr lang="en-AU" dirty="0">
                <a:cs typeface="Poppins"/>
              </a:rPr>
              <a:t>JCU </a:t>
            </a:r>
            <a:r>
              <a:rPr lang="en-AU" dirty="0" err="1">
                <a:cs typeface="Poppins"/>
              </a:rPr>
              <a:t>eResearch</a:t>
            </a:r>
            <a:r>
              <a:rPr lang="en-AU" dirty="0">
                <a:cs typeface="Poppins"/>
              </a:rPr>
              <a:t> Centre</a:t>
            </a:r>
          </a:p>
          <a:p>
            <a:r>
              <a:rPr lang="en-US" dirty="0">
                <a:solidFill>
                  <a:schemeClr val="tx2"/>
                </a:solidFill>
              </a:rPr>
              <a:t>We have dedicated, in-house skill to help with your research data, hardware and software needs.</a:t>
            </a:r>
          </a:p>
          <a:p>
            <a:r>
              <a:rPr lang="en-AU" dirty="0">
                <a:cs typeface="Poppins"/>
                <a:hlinkClick r:id="rId4"/>
              </a:rPr>
              <a:t>https://www.jcu.edu.au/eresearch</a:t>
            </a:r>
            <a:endParaRPr lang="en-AU" dirty="0">
              <a:cs typeface="Poppins"/>
            </a:endParaRP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A794527-A382-9346-AFAA-1F9A8F5D29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3851" y="2398036"/>
            <a:ext cx="4394200" cy="261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479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AE325BF-5936-EB4E-A0D3-2B5F086FDD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4087" y="1357803"/>
            <a:ext cx="4597400" cy="35433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A2DA77A-5E7E-A940-A191-D0E0B4C1E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this about?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B65483-9B75-6C4F-8762-253B5E4FD281}"/>
              </a:ext>
            </a:extLst>
          </p:cNvPr>
          <p:cNvSpPr txBox="1"/>
          <p:nvPr/>
        </p:nvSpPr>
        <p:spPr>
          <a:xfrm>
            <a:off x="6094412" y="2644346"/>
            <a:ext cx="38516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/>
                </a:solidFill>
              </a:rPr>
              <a:t>Data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/>
                </a:solidFill>
              </a:rPr>
              <a:t>Storage options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/>
                </a:solidFill>
              </a:rPr>
              <a:t>Compute infrastructure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/>
                </a:solidFill>
              </a:rPr>
              <a:t>Bioinformatics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/>
                </a:solidFill>
              </a:rPr>
              <a:t>Training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2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D7A40A9-C78E-794F-A936-0223F4BF4A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142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94C3C-E118-B345-A446-50F25E56C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will we do this?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1953EE-6A0B-7544-80F0-3BBD3EC85698}"/>
              </a:ext>
            </a:extLst>
          </p:cNvPr>
          <p:cNvSpPr txBox="1"/>
          <p:nvPr/>
        </p:nvSpPr>
        <p:spPr>
          <a:xfrm>
            <a:off x="2508892" y="2828835"/>
            <a:ext cx="62030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/>
                </a:solidFill>
              </a:rPr>
              <a:t>Quick survey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/>
                </a:solidFill>
              </a:rPr>
              <a:t>Questions as we go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/>
                </a:solidFill>
              </a:rPr>
              <a:t>User experiences (if time permits)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87F25C-7AF8-FC41-928E-E041D1CAD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4080" y="726440"/>
            <a:ext cx="3149600" cy="4572000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5031AAE-7300-3144-870D-B3A3562FCE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822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DA77A-5E7E-A940-A191-D0E0B4C1E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management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B65483-9B75-6C4F-8762-253B5E4FD281}"/>
              </a:ext>
            </a:extLst>
          </p:cNvPr>
          <p:cNvSpPr txBox="1"/>
          <p:nvPr/>
        </p:nvSpPr>
        <p:spPr>
          <a:xfrm>
            <a:off x="4275438" y="2644346"/>
            <a:ext cx="62030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/>
                </a:solidFill>
              </a:rPr>
              <a:t>Research Data JCU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7A9121-0E1C-7441-BEFD-EBA4B5249888}"/>
              </a:ext>
            </a:extLst>
          </p:cNvPr>
          <p:cNvSpPr txBox="1"/>
          <p:nvPr/>
        </p:nvSpPr>
        <p:spPr>
          <a:xfrm>
            <a:off x="4275438" y="3059844"/>
            <a:ext cx="62030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tx2"/>
                </a:solidFill>
              </a:rPr>
              <a:t>Research Data JCU is an integrated data management platform which supports the research lifecycle — from planning research projects (RDMPs), to establishing Data Records, and creating Data Publications.</a:t>
            </a:r>
          </a:p>
          <a:p>
            <a:endParaRPr lang="en-AU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  <a:hlinkClick r:id="rId2"/>
              </a:rPr>
              <a:t>https://research.jcu.edu.au/data/default/rdmp/home</a:t>
            </a:r>
            <a:endParaRPr lang="en-US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270F72-9141-0C42-A7A2-3569AD1C10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196" y="1940459"/>
            <a:ext cx="40132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027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DA77A-5E7E-A940-A191-D0E0B4C1E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 options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B65483-9B75-6C4F-8762-253B5E4FD281}"/>
              </a:ext>
            </a:extLst>
          </p:cNvPr>
          <p:cNvSpPr txBox="1"/>
          <p:nvPr/>
        </p:nvSpPr>
        <p:spPr>
          <a:xfrm>
            <a:off x="5177481" y="2137717"/>
            <a:ext cx="62030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bg2"/>
                </a:solidFill>
              </a:rPr>
              <a:t>QRISCloud</a:t>
            </a:r>
            <a:endParaRPr lang="en-US" sz="2400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7A9121-0E1C-7441-BEFD-EBA4B5249888}"/>
              </a:ext>
            </a:extLst>
          </p:cNvPr>
          <p:cNvSpPr txBox="1"/>
          <p:nvPr/>
        </p:nvSpPr>
        <p:spPr>
          <a:xfrm>
            <a:off x="5177481" y="2553215"/>
            <a:ext cx="620309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Computational storage is coupled with cloud compute environment and allows for block (or Volume) storage and object storage. 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For Collection storage, QCIF are partnering with UQ to broker access to their extensive storage infrastructure. For non-UQ researchers, the storage services are not free, but they are at QCIF Member rates. Storage services include access to active and archive storage services.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  <a:hlinkClick r:id="rId2"/>
              </a:rPr>
              <a:t>https://www.qriscloud.org.au/index.php/services/data</a:t>
            </a:r>
            <a:endParaRPr lang="en-US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69C2D3-6D0F-964A-981B-AE5107291C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7619" y="1357803"/>
            <a:ext cx="5245100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577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DA77A-5E7E-A940-A191-D0E0B4C1E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 options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B65483-9B75-6C4F-8762-253B5E4FD281}"/>
              </a:ext>
            </a:extLst>
          </p:cNvPr>
          <p:cNvSpPr txBox="1"/>
          <p:nvPr/>
        </p:nvSpPr>
        <p:spPr>
          <a:xfrm>
            <a:off x="5177481" y="2644346"/>
            <a:ext cx="62030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/>
                </a:solidFill>
              </a:rPr>
              <a:t>AARNET </a:t>
            </a:r>
            <a:r>
              <a:rPr lang="en-US" sz="2400" dirty="0" err="1">
                <a:solidFill>
                  <a:schemeClr val="bg2"/>
                </a:solidFill>
              </a:rPr>
              <a:t>Cloudstor</a:t>
            </a:r>
            <a:endParaRPr lang="en-US" sz="2400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7A9121-0E1C-7441-BEFD-EBA4B5249888}"/>
              </a:ext>
            </a:extLst>
          </p:cNvPr>
          <p:cNvSpPr txBox="1"/>
          <p:nvPr/>
        </p:nvSpPr>
        <p:spPr>
          <a:xfrm>
            <a:off x="5177481" y="3059844"/>
            <a:ext cx="620309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err="1">
                <a:solidFill>
                  <a:schemeClr val="tx2"/>
                </a:solidFill>
              </a:rPr>
              <a:t>CloudStor</a:t>
            </a:r>
            <a:r>
              <a:rPr lang="en-AU" dirty="0">
                <a:solidFill>
                  <a:schemeClr val="tx2"/>
                </a:solidFill>
              </a:rPr>
              <a:t> provides the research and academic community with an easy-to-use collaboration workspace and integrated tools for sharing and analysing  data. Individual and Enterprise options are available.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  <a:hlinkClick r:id="rId2"/>
              </a:rPr>
              <a:t>https://www.aarnet.edu.au/network-and-services/cloud-services/cloudstor/</a:t>
            </a:r>
            <a:endParaRPr lang="en-US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7DC2E2E-F74B-F747-8AC5-6910497FF3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7619" y="1357803"/>
            <a:ext cx="5245100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202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DA77A-5E7E-A940-A191-D0E0B4C1E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 infrastructure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B65483-9B75-6C4F-8762-253B5E4FD281}"/>
              </a:ext>
            </a:extLst>
          </p:cNvPr>
          <p:cNvSpPr txBox="1"/>
          <p:nvPr/>
        </p:nvSpPr>
        <p:spPr>
          <a:xfrm>
            <a:off x="5177481" y="2644346"/>
            <a:ext cx="62030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/>
                </a:solidFill>
              </a:rPr>
              <a:t>JCU HPC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7A9121-0E1C-7441-BEFD-EBA4B5249888}"/>
              </a:ext>
            </a:extLst>
          </p:cNvPr>
          <p:cNvSpPr txBox="1"/>
          <p:nvPr/>
        </p:nvSpPr>
        <p:spPr>
          <a:xfrm>
            <a:off x="5177481" y="3059844"/>
            <a:ext cx="620309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tx2"/>
                </a:solidFill>
              </a:rPr>
              <a:t>JCU HPC provides entry-level research computing resources.  Other organisations (QCIF, NCI, </a:t>
            </a:r>
            <a:r>
              <a:rPr lang="en-AU" dirty="0" err="1">
                <a:solidFill>
                  <a:schemeClr val="tx2"/>
                </a:solidFill>
              </a:rPr>
              <a:t>Pawsey</a:t>
            </a:r>
            <a:r>
              <a:rPr lang="en-AU" dirty="0">
                <a:solidFill>
                  <a:schemeClr val="tx2"/>
                </a:solidFill>
              </a:rPr>
              <a:t>, etc.) provide much larger, high-capability resources.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  <a:hlinkClick r:id="rId2"/>
              </a:rPr>
              <a:t>https://secure.jcu.edu.au/confluence/display/Public/Home</a:t>
            </a:r>
            <a:endParaRPr lang="en-US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7201EE-AAF6-F943-90EF-DDCF9D95B4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9338" y="1774731"/>
            <a:ext cx="2921000" cy="477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004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DA77A-5E7E-A940-A191-D0E0B4C1E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 infrastructure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B65483-9B75-6C4F-8762-253B5E4FD281}"/>
              </a:ext>
            </a:extLst>
          </p:cNvPr>
          <p:cNvSpPr txBox="1"/>
          <p:nvPr/>
        </p:nvSpPr>
        <p:spPr>
          <a:xfrm>
            <a:off x="5177481" y="2001792"/>
            <a:ext cx="62030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bg2"/>
                </a:solidFill>
              </a:rPr>
              <a:t>QRISCloud</a:t>
            </a:r>
            <a:endParaRPr lang="en-US" sz="2400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7A9121-0E1C-7441-BEFD-EBA4B5249888}"/>
              </a:ext>
            </a:extLst>
          </p:cNvPr>
          <p:cNvSpPr txBox="1"/>
          <p:nvPr/>
        </p:nvSpPr>
        <p:spPr>
          <a:xfrm>
            <a:off x="5177481" y="2417290"/>
            <a:ext cx="620309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QCIF provide cloud computing and high-performance computing at no cost to researchers. The cloud computing environment runs OpenStack and is currently at 2,500 vCPUs. 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Linux virtual machines can be provisioned for various workloads and cloud size will triple by the middle of this year.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QCIF’s high-performance and high-throughput compute environments give you access to institutional and national scale HPC facilities for your computational analysis needs.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  <a:hlinkClick r:id="rId2"/>
              </a:rPr>
              <a:t>https://www.qriscloud.org.au/index.php/services/compute</a:t>
            </a:r>
            <a:endParaRPr lang="en-US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CE60687-4E47-6744-A01A-67714A7376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9338" y="1774731"/>
            <a:ext cx="2921000" cy="477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1765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DA77A-5E7E-A940-A191-D0E0B4C1E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Bioinformatics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B65483-9B75-6C4F-8762-253B5E4FD281}"/>
              </a:ext>
            </a:extLst>
          </p:cNvPr>
          <p:cNvSpPr txBox="1"/>
          <p:nvPr/>
        </p:nvSpPr>
        <p:spPr>
          <a:xfrm>
            <a:off x="5177481" y="1569302"/>
            <a:ext cx="62030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/>
                </a:solidFill>
              </a:rPr>
              <a:t>QFAB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7A9121-0E1C-7441-BEFD-EBA4B5249888}"/>
              </a:ext>
            </a:extLst>
          </p:cNvPr>
          <p:cNvSpPr txBox="1"/>
          <p:nvPr/>
        </p:nvSpPr>
        <p:spPr>
          <a:xfrm>
            <a:off x="5177481" y="1984800"/>
            <a:ext cx="6203093" cy="4675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>
              <a:spcBef>
                <a:spcPts val="500"/>
              </a:spcBef>
              <a:buClr>
                <a:srgbClr val="000000"/>
              </a:buClr>
            </a:pPr>
            <a:r>
              <a:rPr lang="en-GB" kern="0" dirty="0">
                <a:ea typeface="Calibri"/>
                <a:cs typeface="Calibri"/>
                <a:sym typeface="Calibri"/>
              </a:rPr>
              <a:t>ACCESS TO SPECIALIST SKILLS AT SALARY COST</a:t>
            </a:r>
          </a:p>
          <a:p>
            <a:pPr lvl="0" defTabSz="914400">
              <a:spcBef>
                <a:spcPts val="500"/>
              </a:spcBef>
              <a:buClr>
                <a:srgbClr val="000000"/>
              </a:buClr>
            </a:pPr>
            <a:r>
              <a:rPr lang="en-GB" kern="0" dirty="0">
                <a:solidFill>
                  <a:schemeClr val="tx2"/>
                </a:solidFill>
                <a:ea typeface="Calibri"/>
                <a:cs typeface="Calibri"/>
                <a:sym typeface="Calibri"/>
              </a:rPr>
              <a:t>On-demand support</a:t>
            </a:r>
          </a:p>
          <a:p>
            <a:pPr lvl="0" defTabSz="914400">
              <a:spcBef>
                <a:spcPts val="500"/>
              </a:spcBef>
              <a:buClr>
                <a:srgbClr val="000000"/>
              </a:buClr>
            </a:pPr>
            <a:r>
              <a:rPr lang="en-GB" kern="0" dirty="0">
                <a:solidFill>
                  <a:schemeClr val="tx2"/>
                </a:solidFill>
                <a:ea typeface="Calibri"/>
                <a:cs typeface="Calibri"/>
                <a:sym typeface="Calibri"/>
              </a:rPr>
              <a:t>Embedded %FTE personnel</a:t>
            </a:r>
          </a:p>
          <a:p>
            <a:pPr lvl="0" defTabSz="914400">
              <a:spcBef>
                <a:spcPts val="500"/>
              </a:spcBef>
              <a:buClr>
                <a:srgbClr val="000000"/>
              </a:buClr>
            </a:pPr>
            <a:r>
              <a:rPr lang="en-GB" kern="0" dirty="0">
                <a:solidFill>
                  <a:schemeClr val="tx2"/>
                </a:solidFill>
                <a:cs typeface="Calibri"/>
                <a:sym typeface="Calibri"/>
              </a:rPr>
              <a:t>Local contact: </a:t>
            </a:r>
            <a:r>
              <a:rPr lang="en-GB" kern="0" dirty="0">
                <a:cs typeface="Calibri"/>
                <a:sym typeface="Calibri"/>
                <a:hlinkClick r:id="rId2"/>
              </a:rPr>
              <a:t>justin.lee@jcu.edu.au</a:t>
            </a:r>
            <a:endParaRPr lang="en-GB" kern="0" dirty="0">
              <a:cs typeface="Calibri"/>
              <a:sym typeface="Calibri"/>
            </a:endParaRPr>
          </a:p>
          <a:p>
            <a:pPr lvl="0" defTabSz="914400">
              <a:spcBef>
                <a:spcPts val="500"/>
              </a:spcBef>
              <a:buClr>
                <a:srgbClr val="000000"/>
              </a:buClr>
            </a:pPr>
            <a:endParaRPr lang="en-GB" kern="0" dirty="0">
              <a:cs typeface="Arial"/>
              <a:sym typeface="Arial"/>
            </a:endParaRPr>
          </a:p>
          <a:p>
            <a:pPr>
              <a:spcBef>
                <a:spcPts val="500"/>
              </a:spcBef>
            </a:pPr>
            <a:r>
              <a:rPr lang="en-GB" dirty="0">
                <a:ea typeface="Calibri"/>
                <a:cs typeface="Calibri"/>
                <a:sym typeface="Calibri"/>
              </a:rPr>
              <a:t>ADVICE AT NO COST</a:t>
            </a:r>
          </a:p>
          <a:p>
            <a:pPr>
              <a:spcBef>
                <a:spcPts val="500"/>
              </a:spcBef>
            </a:pPr>
            <a:r>
              <a:rPr lang="en-GB" dirty="0">
                <a:solidFill>
                  <a:schemeClr val="tx2"/>
                </a:solidFill>
                <a:ea typeface="Calibri"/>
                <a:cs typeface="Calibri"/>
                <a:sym typeface="Calibri"/>
              </a:rPr>
              <a:t>Members advice </a:t>
            </a:r>
            <a:r>
              <a:rPr lang="en-GB" dirty="0">
                <a:ea typeface="Calibri"/>
                <a:cs typeface="Calibri"/>
                <a:sym typeface="Calibri"/>
                <a:hlinkClick r:id="rId3"/>
              </a:rPr>
              <a:t>https://qfab.org/members-advice-request-form</a:t>
            </a:r>
            <a:endParaRPr lang="en-GB" dirty="0">
              <a:ea typeface="Calibri"/>
              <a:cs typeface="Calibri"/>
              <a:sym typeface="Calibri"/>
            </a:endParaRPr>
          </a:p>
          <a:p>
            <a:pPr>
              <a:spcBef>
                <a:spcPts val="500"/>
              </a:spcBef>
            </a:pPr>
            <a:r>
              <a:rPr lang="en-GB" dirty="0">
                <a:solidFill>
                  <a:schemeClr val="tx2"/>
                </a:solidFill>
                <a:ea typeface="Calibri"/>
                <a:cs typeface="Calibri"/>
                <a:sym typeface="Calibri"/>
              </a:rPr>
              <a:t>Queensland Genomic Technology Innovation </a:t>
            </a:r>
            <a:r>
              <a:rPr lang="en-GB" dirty="0">
                <a:ea typeface="Calibri"/>
                <a:cs typeface="Calibri"/>
                <a:sym typeface="Calibri"/>
                <a:hlinkClick r:id="rId4"/>
              </a:rPr>
              <a:t>qgti@googlegroups.com</a:t>
            </a:r>
            <a:endParaRPr lang="en-GB" dirty="0"/>
          </a:p>
          <a:p>
            <a:endParaRPr lang="en-US" dirty="0"/>
          </a:p>
          <a:p>
            <a:pPr>
              <a:spcBef>
                <a:spcPts val="500"/>
              </a:spcBef>
            </a:pPr>
            <a:r>
              <a:rPr lang="en-GB" dirty="0">
                <a:ea typeface="Calibri"/>
                <a:cs typeface="Calibri"/>
                <a:sym typeface="Calibri"/>
              </a:rPr>
              <a:t>SOFTWARE PLATFORMS AT NO COST </a:t>
            </a:r>
          </a:p>
          <a:p>
            <a:pPr>
              <a:spcBef>
                <a:spcPts val="500"/>
              </a:spcBef>
            </a:pPr>
            <a:r>
              <a:rPr lang="en-GB" dirty="0">
                <a:solidFill>
                  <a:schemeClr val="tx2"/>
                </a:solidFill>
                <a:ea typeface="Calibri"/>
                <a:cs typeface="Calibri"/>
                <a:sym typeface="Calibri"/>
              </a:rPr>
              <a:t>Galaxy Australia, Web Apollo, SMRT Link</a:t>
            </a:r>
          </a:p>
          <a:p>
            <a:pPr>
              <a:spcBef>
                <a:spcPts val="500"/>
              </a:spcBef>
            </a:pPr>
            <a:endParaRPr lang="en-GB" dirty="0">
              <a:ea typeface="Calibri"/>
              <a:cs typeface="Calibri"/>
              <a:sym typeface="Calibri"/>
            </a:endParaRPr>
          </a:p>
          <a:p>
            <a:pPr>
              <a:spcBef>
                <a:spcPts val="500"/>
              </a:spcBef>
            </a:pPr>
            <a:r>
              <a:rPr lang="en-GB" dirty="0">
                <a:ea typeface="Calibri"/>
                <a:cs typeface="Calibri"/>
                <a:sym typeface="Calibri"/>
                <a:hlinkClick r:id="rId5"/>
              </a:rPr>
              <a:t>https://qfab.org/</a:t>
            </a:r>
            <a:endParaRPr lang="en-GB" dirty="0">
              <a:ea typeface="Calibri"/>
              <a:cs typeface="Calibri"/>
              <a:sym typeface="Calibr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2DED1C-643E-B843-A368-BA2B4454455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8250" y="1984800"/>
            <a:ext cx="41275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3889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147</TotalTime>
  <Words>596</Words>
  <Application>Microsoft Macintosh PowerPoint</Application>
  <PresentationFormat>Widescreen</PresentationFormat>
  <Paragraphs>91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Tw Cen MT</vt:lpstr>
      <vt:lpstr>Circuit</vt:lpstr>
      <vt:lpstr>COMPUTER SAYS NO</vt:lpstr>
      <vt:lpstr>What is this about?</vt:lpstr>
      <vt:lpstr>How will we do this?</vt:lpstr>
      <vt:lpstr>Data management</vt:lpstr>
      <vt:lpstr>Storage options</vt:lpstr>
      <vt:lpstr>Storage options</vt:lpstr>
      <vt:lpstr>Compute infrastructure</vt:lpstr>
      <vt:lpstr>Compute infrastructure</vt:lpstr>
      <vt:lpstr>Bioinformatics</vt:lpstr>
      <vt:lpstr>Training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SAYS NO</dc:title>
  <dc:creator>Montanari, Stefano</dc:creator>
  <cp:lastModifiedBy>Montanari, Stefano</cp:lastModifiedBy>
  <cp:revision>32</cp:revision>
  <dcterms:created xsi:type="dcterms:W3CDTF">2021-05-06T23:38:09Z</dcterms:created>
  <dcterms:modified xsi:type="dcterms:W3CDTF">2021-05-13T00:19:14Z</dcterms:modified>
</cp:coreProperties>
</file>