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7"/>
  </p:notesMasterIdLst>
  <p:sldIdLst>
    <p:sldId id="263" r:id="rId2"/>
    <p:sldId id="267" r:id="rId3"/>
    <p:sldId id="268" r:id="rId4"/>
    <p:sldId id="269" r:id="rId5"/>
    <p:sldId id="270" r:id="rId6"/>
    <p:sldId id="271" r:id="rId7"/>
    <p:sldId id="265" r:id="rId8"/>
    <p:sldId id="262" r:id="rId9"/>
    <p:sldId id="273" r:id="rId10"/>
    <p:sldId id="274" r:id="rId11"/>
    <p:sldId id="275" r:id="rId12"/>
    <p:sldId id="277" r:id="rId13"/>
    <p:sldId id="276" r:id="rId14"/>
    <p:sldId id="278" r:id="rId15"/>
    <p:sldId id="303" r:id="rId16"/>
    <p:sldId id="304" r:id="rId17"/>
    <p:sldId id="305" r:id="rId18"/>
    <p:sldId id="306" r:id="rId19"/>
    <p:sldId id="282" r:id="rId20"/>
    <p:sldId id="279" r:id="rId21"/>
    <p:sldId id="283" r:id="rId22"/>
    <p:sldId id="284" r:id="rId23"/>
    <p:sldId id="285" r:id="rId24"/>
    <p:sldId id="286" r:id="rId25"/>
    <p:sldId id="287" r:id="rId26"/>
    <p:sldId id="280" r:id="rId27"/>
    <p:sldId id="281" r:id="rId28"/>
    <p:sldId id="290" r:id="rId29"/>
    <p:sldId id="291" r:id="rId30"/>
    <p:sldId id="293" r:id="rId31"/>
    <p:sldId id="292" r:id="rId32"/>
    <p:sldId id="294" r:id="rId33"/>
    <p:sldId id="295" r:id="rId34"/>
    <p:sldId id="296" r:id="rId35"/>
    <p:sldId id="297" r:id="rId36"/>
    <p:sldId id="298" r:id="rId37"/>
    <p:sldId id="299" r:id="rId38"/>
    <p:sldId id="300" r:id="rId39"/>
    <p:sldId id="301" r:id="rId40"/>
    <p:sldId id="302" r:id="rId41"/>
    <p:sldId id="308" r:id="rId42"/>
    <p:sldId id="309" r:id="rId43"/>
    <p:sldId id="310" r:id="rId44"/>
    <p:sldId id="311" r:id="rId45"/>
    <p:sldId id="312" r:id="rId46"/>
    <p:sldId id="315" r:id="rId47"/>
    <p:sldId id="313" r:id="rId48"/>
    <p:sldId id="316" r:id="rId49"/>
    <p:sldId id="317" r:id="rId50"/>
    <p:sldId id="318" r:id="rId51"/>
    <p:sldId id="319" r:id="rId52"/>
    <p:sldId id="320" r:id="rId53"/>
    <p:sldId id="321" r:id="rId54"/>
    <p:sldId id="307" r:id="rId55"/>
    <p:sldId id="322" r:id="rId56"/>
    <p:sldId id="323" r:id="rId57"/>
    <p:sldId id="324" r:id="rId58"/>
    <p:sldId id="325" r:id="rId59"/>
    <p:sldId id="326" r:id="rId60"/>
    <p:sldId id="327" r:id="rId61"/>
    <p:sldId id="329" r:id="rId62"/>
    <p:sldId id="330" r:id="rId63"/>
    <p:sldId id="331" r:id="rId64"/>
    <p:sldId id="332" r:id="rId65"/>
    <p:sldId id="289" r:id="rId6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AE"/>
    <a:srgbClr val="01B4E3"/>
    <a:srgbClr val="004578"/>
    <a:srgbClr val="CBE0EB"/>
    <a:srgbClr val="D8F0FA"/>
    <a:srgbClr val="F3F1E5"/>
    <a:srgbClr val="B2D5D7"/>
    <a:srgbClr val="5B9BD5"/>
    <a:srgbClr val="2CB6C0"/>
    <a:srgbClr val="EE74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95297" autoAdjust="0"/>
  </p:normalViewPr>
  <p:slideViewPr>
    <p:cSldViewPr snapToGrid="0" snapToObjects="1">
      <p:cViewPr varScale="1">
        <p:scale>
          <a:sx n="110" d="100"/>
          <a:sy n="110"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8D45-CD78-E946-97C3-593DC6155472}"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362D4-5DD5-1441-A093-8EF5773AF7CF}" type="slidenum">
              <a:rPr lang="en-US" smtClean="0"/>
              <a:t>‹#›</a:t>
            </a:fld>
            <a:endParaRPr lang="en-US"/>
          </a:p>
        </p:txBody>
      </p:sp>
    </p:spTree>
    <p:extLst>
      <p:ext uri="{BB962C8B-B14F-4D97-AF65-F5344CB8AC3E}">
        <p14:creationId xmlns:p14="http://schemas.microsoft.com/office/powerpoint/2010/main" val="54318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Độ phức tạp được giải thishc ở silde sau</a:t>
            </a:r>
          </a:p>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9</a:t>
            </a:fld>
            <a:endParaRPr lang="en-US"/>
          </a:p>
        </p:txBody>
      </p:sp>
    </p:spTree>
    <p:extLst>
      <p:ext uri="{BB962C8B-B14F-4D97-AF65-F5344CB8AC3E}">
        <p14:creationId xmlns:p14="http://schemas.microsoft.com/office/powerpoint/2010/main" val="326267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31</a:t>
            </a:fld>
            <a:endParaRPr lang="en-US"/>
          </a:p>
        </p:txBody>
      </p:sp>
    </p:spTree>
    <p:extLst>
      <p:ext uri="{BB962C8B-B14F-4D97-AF65-F5344CB8AC3E}">
        <p14:creationId xmlns:p14="http://schemas.microsoft.com/office/powerpoint/2010/main" val="91770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32</a:t>
            </a:fld>
            <a:endParaRPr lang="en-US"/>
          </a:p>
        </p:txBody>
      </p:sp>
    </p:spTree>
    <p:extLst>
      <p:ext uri="{BB962C8B-B14F-4D97-AF65-F5344CB8AC3E}">
        <p14:creationId xmlns:p14="http://schemas.microsoft.com/office/powerpoint/2010/main" val="218945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33</a:t>
            </a:fld>
            <a:endParaRPr lang="en-US"/>
          </a:p>
        </p:txBody>
      </p:sp>
    </p:spTree>
    <p:extLst>
      <p:ext uri="{BB962C8B-B14F-4D97-AF65-F5344CB8AC3E}">
        <p14:creationId xmlns:p14="http://schemas.microsoft.com/office/powerpoint/2010/main" val="4106591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34</a:t>
            </a:fld>
            <a:endParaRPr lang="en-US"/>
          </a:p>
        </p:txBody>
      </p:sp>
    </p:spTree>
    <p:extLst>
      <p:ext uri="{BB962C8B-B14F-4D97-AF65-F5344CB8AC3E}">
        <p14:creationId xmlns:p14="http://schemas.microsoft.com/office/powerpoint/2010/main" val="2581845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35</a:t>
            </a:fld>
            <a:endParaRPr lang="en-US"/>
          </a:p>
        </p:txBody>
      </p:sp>
    </p:spTree>
    <p:extLst>
      <p:ext uri="{BB962C8B-B14F-4D97-AF65-F5344CB8AC3E}">
        <p14:creationId xmlns:p14="http://schemas.microsoft.com/office/powerpoint/2010/main" val="1368544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36</a:t>
            </a:fld>
            <a:endParaRPr lang="en-US"/>
          </a:p>
        </p:txBody>
      </p:sp>
    </p:spTree>
    <p:extLst>
      <p:ext uri="{BB962C8B-B14F-4D97-AF65-F5344CB8AC3E}">
        <p14:creationId xmlns:p14="http://schemas.microsoft.com/office/powerpoint/2010/main" val="4073234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38</a:t>
            </a:fld>
            <a:endParaRPr lang="en-US"/>
          </a:p>
        </p:txBody>
      </p:sp>
    </p:spTree>
    <p:extLst>
      <p:ext uri="{BB962C8B-B14F-4D97-AF65-F5344CB8AC3E}">
        <p14:creationId xmlns:p14="http://schemas.microsoft.com/office/powerpoint/2010/main" val="3198768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40</a:t>
            </a:fld>
            <a:endParaRPr lang="en-US"/>
          </a:p>
        </p:txBody>
      </p:sp>
    </p:spTree>
    <p:extLst>
      <p:ext uri="{BB962C8B-B14F-4D97-AF65-F5344CB8AC3E}">
        <p14:creationId xmlns:p14="http://schemas.microsoft.com/office/powerpoint/2010/main" val="4056094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41</a:t>
            </a:fld>
            <a:endParaRPr lang="en-US"/>
          </a:p>
        </p:txBody>
      </p:sp>
    </p:spTree>
    <p:extLst>
      <p:ext uri="{BB962C8B-B14F-4D97-AF65-F5344CB8AC3E}">
        <p14:creationId xmlns:p14="http://schemas.microsoft.com/office/powerpoint/2010/main" val="3912855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42</a:t>
            </a:fld>
            <a:endParaRPr lang="en-US"/>
          </a:p>
        </p:txBody>
      </p:sp>
    </p:spTree>
    <p:extLst>
      <p:ext uri="{BB962C8B-B14F-4D97-AF65-F5344CB8AC3E}">
        <p14:creationId xmlns:p14="http://schemas.microsoft.com/office/powerpoint/2010/main" val="135238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Tệ nhất là khi phải so sánh m-1 kí tự, và đến kí tự cuối cùng thì không phải. Ta phải làm điều này khoảng n lần (xét n &gt;&gt; m)</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11</a:t>
            </a:fld>
            <a:endParaRPr lang="en-US"/>
          </a:p>
        </p:txBody>
      </p:sp>
    </p:spTree>
    <p:extLst>
      <p:ext uri="{BB962C8B-B14F-4D97-AF65-F5344CB8AC3E}">
        <p14:creationId xmlns:p14="http://schemas.microsoft.com/office/powerpoint/2010/main" val="3164172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43</a:t>
            </a:fld>
            <a:endParaRPr lang="en-US"/>
          </a:p>
        </p:txBody>
      </p:sp>
    </p:spTree>
    <p:extLst>
      <p:ext uri="{BB962C8B-B14F-4D97-AF65-F5344CB8AC3E}">
        <p14:creationId xmlns:p14="http://schemas.microsoft.com/office/powerpoint/2010/main" val="470937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44</a:t>
            </a:fld>
            <a:endParaRPr lang="en-US"/>
          </a:p>
        </p:txBody>
      </p:sp>
    </p:spTree>
    <p:extLst>
      <p:ext uri="{BB962C8B-B14F-4D97-AF65-F5344CB8AC3E}">
        <p14:creationId xmlns:p14="http://schemas.microsoft.com/office/powerpoint/2010/main" val="2460096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45</a:t>
            </a:fld>
            <a:endParaRPr lang="en-US"/>
          </a:p>
        </p:txBody>
      </p:sp>
    </p:spTree>
    <p:extLst>
      <p:ext uri="{BB962C8B-B14F-4D97-AF65-F5344CB8AC3E}">
        <p14:creationId xmlns:p14="http://schemas.microsoft.com/office/powerpoint/2010/main" val="273794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46</a:t>
            </a:fld>
            <a:endParaRPr lang="en-US"/>
          </a:p>
        </p:txBody>
      </p:sp>
    </p:spTree>
    <p:extLst>
      <p:ext uri="{BB962C8B-B14F-4D97-AF65-F5344CB8AC3E}">
        <p14:creationId xmlns:p14="http://schemas.microsoft.com/office/powerpoint/2010/main" val="3005889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47</a:t>
            </a:fld>
            <a:endParaRPr lang="en-US"/>
          </a:p>
        </p:txBody>
      </p:sp>
    </p:spTree>
    <p:extLst>
      <p:ext uri="{BB962C8B-B14F-4D97-AF65-F5344CB8AC3E}">
        <p14:creationId xmlns:p14="http://schemas.microsoft.com/office/powerpoint/2010/main" val="52358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48</a:t>
            </a:fld>
            <a:endParaRPr lang="en-US"/>
          </a:p>
        </p:txBody>
      </p:sp>
    </p:spTree>
    <p:extLst>
      <p:ext uri="{BB962C8B-B14F-4D97-AF65-F5344CB8AC3E}">
        <p14:creationId xmlns:p14="http://schemas.microsoft.com/office/powerpoint/2010/main" val="2457459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49</a:t>
            </a:fld>
            <a:endParaRPr lang="en-US"/>
          </a:p>
        </p:txBody>
      </p:sp>
    </p:spTree>
    <p:extLst>
      <p:ext uri="{BB962C8B-B14F-4D97-AF65-F5344CB8AC3E}">
        <p14:creationId xmlns:p14="http://schemas.microsoft.com/office/powerpoint/2010/main" val="607650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50</a:t>
            </a:fld>
            <a:endParaRPr lang="en-US"/>
          </a:p>
        </p:txBody>
      </p:sp>
    </p:spTree>
    <p:extLst>
      <p:ext uri="{BB962C8B-B14F-4D97-AF65-F5344CB8AC3E}">
        <p14:creationId xmlns:p14="http://schemas.microsoft.com/office/powerpoint/2010/main" val="2414966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51</a:t>
            </a:fld>
            <a:endParaRPr lang="en-US"/>
          </a:p>
        </p:txBody>
      </p:sp>
    </p:spTree>
    <p:extLst>
      <p:ext uri="{BB962C8B-B14F-4D97-AF65-F5344CB8AC3E}">
        <p14:creationId xmlns:p14="http://schemas.microsoft.com/office/powerpoint/2010/main" val="783806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52</a:t>
            </a:fld>
            <a:endParaRPr lang="en-US"/>
          </a:p>
        </p:txBody>
      </p:sp>
    </p:spTree>
    <p:extLst>
      <p:ext uri="{BB962C8B-B14F-4D97-AF65-F5344CB8AC3E}">
        <p14:creationId xmlns:p14="http://schemas.microsoft.com/office/powerpoint/2010/main" val="45655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Có bạn nào thắc mắc gì không?Với ví dụ trên đã minh chứng chỉ cần bỏ qua những kí tự đã xét sẽ tìm thấy pattern. </a:t>
            </a:r>
          </a:p>
          <a:p>
            <a:r>
              <a:rPr lang="en-US"/>
              <a:t>Nếu bạn không đồng tình. Cho mình 1 ví dụ.</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13</a:t>
            </a:fld>
            <a:endParaRPr lang="en-US"/>
          </a:p>
        </p:txBody>
      </p:sp>
    </p:spTree>
    <p:extLst>
      <p:ext uri="{BB962C8B-B14F-4D97-AF65-F5344CB8AC3E}">
        <p14:creationId xmlns:p14="http://schemas.microsoft.com/office/powerpoint/2010/main" val="2926385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53</a:t>
            </a:fld>
            <a:endParaRPr lang="en-US"/>
          </a:p>
        </p:txBody>
      </p:sp>
    </p:spTree>
    <p:extLst>
      <p:ext uri="{BB962C8B-B14F-4D97-AF65-F5344CB8AC3E}">
        <p14:creationId xmlns:p14="http://schemas.microsoft.com/office/powerpoint/2010/main" val="332759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24</a:t>
            </a:fld>
            <a:endParaRPr lang="en-US"/>
          </a:p>
        </p:txBody>
      </p:sp>
    </p:spTree>
    <p:extLst>
      <p:ext uri="{BB962C8B-B14F-4D97-AF65-F5344CB8AC3E}">
        <p14:creationId xmlns:p14="http://schemas.microsoft.com/office/powerpoint/2010/main" val="7854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25</a:t>
            </a:fld>
            <a:endParaRPr lang="en-US"/>
          </a:p>
        </p:txBody>
      </p:sp>
    </p:spTree>
    <p:extLst>
      <p:ext uri="{BB962C8B-B14F-4D97-AF65-F5344CB8AC3E}">
        <p14:creationId xmlns:p14="http://schemas.microsoft.com/office/powerpoint/2010/main" val="133340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27</a:t>
            </a:fld>
            <a:endParaRPr lang="en-US"/>
          </a:p>
        </p:txBody>
      </p:sp>
    </p:spTree>
    <p:extLst>
      <p:ext uri="{BB962C8B-B14F-4D97-AF65-F5344CB8AC3E}">
        <p14:creationId xmlns:p14="http://schemas.microsoft.com/office/powerpoint/2010/main" val="197383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28</a:t>
            </a:fld>
            <a:endParaRPr lang="en-US"/>
          </a:p>
        </p:txBody>
      </p:sp>
    </p:spTree>
    <p:extLst>
      <p:ext uri="{BB962C8B-B14F-4D97-AF65-F5344CB8AC3E}">
        <p14:creationId xmlns:p14="http://schemas.microsoft.com/office/powerpoint/2010/main" val="3925298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29</a:t>
            </a:fld>
            <a:endParaRPr lang="en-US"/>
          </a:p>
        </p:txBody>
      </p:sp>
    </p:spTree>
    <p:extLst>
      <p:ext uri="{BB962C8B-B14F-4D97-AF65-F5344CB8AC3E}">
        <p14:creationId xmlns:p14="http://schemas.microsoft.com/office/powerpoint/2010/main" val="2214826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kiểu sau khi hash thành int</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30</a:t>
            </a:fld>
            <a:endParaRPr lang="en-US"/>
          </a:p>
        </p:txBody>
      </p:sp>
    </p:spTree>
    <p:extLst>
      <p:ext uri="{BB962C8B-B14F-4D97-AF65-F5344CB8AC3E}">
        <p14:creationId xmlns:p14="http://schemas.microsoft.com/office/powerpoint/2010/main" val="2506286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l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6" name="Snip Single Corner Rectangle 15">
            <a:extLst>
              <a:ext uri="{FF2B5EF4-FFF2-40B4-BE49-F238E27FC236}">
                <a16:creationId xmlns:a16="http://schemas.microsoft.com/office/drawing/2014/main" id="{4F42A90F-4B13-5545-8C5D-39D422D1B6B6}"/>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3566931"/>
            <a:ext cx="6898820" cy="904861"/>
          </a:xfrm>
        </p:spPr>
        <p:txBody>
          <a:bodyPr>
            <a:normAutofit/>
          </a:bodyPr>
          <a:lstStyle>
            <a:lvl1pPr marL="0" indent="0" algn="l">
              <a:buNone/>
              <a:defRPr sz="26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Placeholder Text</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Placeholder text or delete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800" i="0" err="1">
                <a:solidFill>
                  <a:schemeClr val="bg1"/>
                </a:solidFill>
              </a:rPr>
              <a:t>www.ieee.org</a:t>
            </a:r>
            <a:endParaRPr lang="en-US" sz="800" i="0">
              <a:solidFill>
                <a:schemeClr val="bg1"/>
              </a:solidFill>
            </a:endParaRPr>
          </a:p>
        </p:txBody>
      </p:sp>
      <p:sp>
        <p:nvSpPr>
          <p:cNvPr id="17" name="Picture Placeholder 4">
            <a:extLst>
              <a:ext uri="{FF2B5EF4-FFF2-40B4-BE49-F238E27FC236}">
                <a16:creationId xmlns:a16="http://schemas.microsoft.com/office/drawing/2014/main" id="{25F9F5B5-9A4A-C147-A14A-863D1D9F200B}"/>
              </a:ext>
            </a:extLst>
          </p:cNvPr>
          <p:cNvSpPr>
            <a:spLocks noGrp="1"/>
          </p:cNvSpPr>
          <p:nvPr>
            <p:ph type="pic" sz="quarter" idx="16" hasCustomPrompt="1"/>
          </p:nvPr>
        </p:nvSpPr>
        <p:spPr>
          <a:xfrm>
            <a:off x="660498" y="1137684"/>
            <a:ext cx="5159294" cy="1581149"/>
          </a:xfrm>
        </p:spPr>
        <p:txBody>
          <a:bodyPr anchor="ctr">
            <a:normAutofit/>
          </a:bodyPr>
          <a:lstStyle>
            <a:lvl1pPr marL="0" indent="0" algn="ctr">
              <a:buNone/>
              <a:defRPr sz="1600" b="1" baseline="0"/>
            </a:lvl1pPr>
          </a:lstStyle>
          <a:p>
            <a:r>
              <a:rPr lang="en-US"/>
              <a:t>Sub-brand Logo, Icon or Image</a:t>
            </a:r>
          </a:p>
        </p:txBody>
      </p:sp>
    </p:spTree>
    <p:extLst>
      <p:ext uri="{BB962C8B-B14F-4D97-AF65-F5344CB8AC3E}">
        <p14:creationId xmlns:p14="http://schemas.microsoft.com/office/powerpoint/2010/main" val="99492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629150" y="2929325"/>
            <a:ext cx="3256822" cy="1628607"/>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886200" cy="1444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half" idx="14" hasCustomPrompt="1"/>
          </p:nvPr>
        </p:nvSpPr>
        <p:spPr>
          <a:xfrm>
            <a:off x="4629150" y="1385779"/>
            <a:ext cx="3256822" cy="1427311"/>
          </a:xfrm>
        </p:spPr>
        <p:txBody>
          <a:bodyPr/>
          <a:lstStyle>
            <a:lvl1pPr marL="0" indent="0">
              <a:buNone/>
              <a:defRPr sz="900" i="1"/>
            </a:lvl1pPr>
          </a:lstStyle>
          <a:p>
            <a:pPr lvl="0"/>
            <a:r>
              <a:rPr lang="en-US" dirty="0"/>
              <a:t>Insert Object</a:t>
            </a:r>
          </a:p>
        </p:txBody>
      </p:sp>
      <p:sp>
        <p:nvSpPr>
          <p:cNvPr id="16" name="Content Placeholder 3"/>
          <p:cNvSpPr>
            <a:spLocks noGrp="1"/>
          </p:cNvSpPr>
          <p:nvPr>
            <p:ph sz="half" idx="15" hasCustomPrompt="1"/>
          </p:nvPr>
        </p:nvSpPr>
        <p:spPr>
          <a:xfrm>
            <a:off x="628650" y="2929325"/>
            <a:ext cx="3886200" cy="1628607"/>
          </a:xfrm>
        </p:spPr>
        <p:txBody>
          <a:bodyPr/>
          <a:lstStyle>
            <a:lvl1pPr marL="0" indent="0">
              <a:buNone/>
              <a:defRPr sz="900" i="1"/>
            </a:lvl1pPr>
          </a:lstStyle>
          <a:p>
            <a:pPr lvl="0"/>
            <a:r>
              <a:rPr lang="en-US" dirty="0"/>
              <a:t>Insert Object</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5" name="Title 1">
            <a:extLst>
              <a:ext uri="{FF2B5EF4-FFF2-40B4-BE49-F238E27FC236}">
                <a16:creationId xmlns:a16="http://schemas.microsoft.com/office/drawing/2014/main" id="{8423B85F-611F-D84E-92B9-B014B2FF0BF3}"/>
              </a:ext>
            </a:extLst>
          </p:cNvPr>
          <p:cNvSpPr>
            <a:spLocks noGrp="1"/>
          </p:cNvSpPr>
          <p:nvPr>
            <p:ph type="title" hasCustomPrompt="1"/>
          </p:nvPr>
        </p:nvSpPr>
        <p:spPr>
          <a:xfrm>
            <a:off x="628650" y="263241"/>
            <a:ext cx="6634132" cy="610390"/>
          </a:xfrm>
        </p:spPr>
        <p:txBody>
          <a:bodyPr/>
          <a:lstStyle/>
          <a:p>
            <a:r>
              <a:rPr lang="en-US" dirty="0"/>
              <a:t>Topic</a:t>
            </a:r>
          </a:p>
        </p:txBody>
      </p:sp>
      <p:sp>
        <p:nvSpPr>
          <p:cNvPr id="17" name="Text Placeholder 3">
            <a:extLst>
              <a:ext uri="{FF2B5EF4-FFF2-40B4-BE49-F238E27FC236}">
                <a16:creationId xmlns:a16="http://schemas.microsoft.com/office/drawing/2014/main" id="{BF3D8F41-F60A-FE49-8FD7-146B6D973580}"/>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Tree>
    <p:extLst>
      <p:ext uri="{BB962C8B-B14F-4D97-AF65-F5344CB8AC3E}">
        <p14:creationId xmlns:p14="http://schemas.microsoft.com/office/powerpoint/2010/main" val="159600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1" y="1369219"/>
            <a:ext cx="3019523" cy="3174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able Placeholder 8"/>
          <p:cNvSpPr>
            <a:spLocks noGrp="1"/>
          </p:cNvSpPr>
          <p:nvPr>
            <p:ph type="tbl" sz="quarter" idx="14" hasCustomPrompt="1"/>
          </p:nvPr>
        </p:nvSpPr>
        <p:spPr>
          <a:xfrm>
            <a:off x="3789577" y="1369219"/>
            <a:ext cx="4096396" cy="3188713"/>
          </a:xfrm>
        </p:spPr>
        <p:txBody>
          <a:bodyPr>
            <a:normAutofit/>
          </a:bodyPr>
          <a:lstStyle>
            <a:lvl1pPr marL="0" indent="0">
              <a:buNone/>
              <a:defRPr sz="900" i="1"/>
            </a:lvl1pPr>
          </a:lstStyle>
          <a:p>
            <a:pPr lvl="0"/>
            <a:r>
              <a:rPr lang="en-US"/>
              <a:t>Insert Object</a:t>
            </a:r>
          </a:p>
        </p:txBody>
      </p:sp>
      <p:sp>
        <p:nvSpPr>
          <p:cNvPr id="10" name="Slide Number Placeholder 9"/>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0621480-2E05-304D-90D5-0074466BCCB6}"/>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66852DA-5FCA-3C48-B7E0-24647A33D83A}"/>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D1AB48A7-CCD3-824A-83A4-C7817B6F04C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407724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4629150" y="1369219"/>
            <a:ext cx="3256822" cy="318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3649855"/>
            <a:ext cx="3886200" cy="894010"/>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3" name="Picture Placeholder 2"/>
          <p:cNvSpPr>
            <a:spLocks noGrp="1"/>
          </p:cNvSpPr>
          <p:nvPr>
            <p:ph type="pic" sz="quarter" idx="15" hasCustomPrompt="1"/>
          </p:nvPr>
        </p:nvSpPr>
        <p:spPr>
          <a:xfrm>
            <a:off x="628650" y="1369219"/>
            <a:ext cx="3886200" cy="2222393"/>
          </a:xfrm>
        </p:spPr>
        <p:txBody>
          <a:bodyPr>
            <a:normAutofit/>
          </a:bodyPr>
          <a:lstStyle>
            <a:lvl1pPr marL="0" indent="0">
              <a:buNone/>
              <a:defRPr sz="900" i="1" baseline="0"/>
            </a:lvl1pPr>
          </a:lstStyle>
          <a:p>
            <a:r>
              <a:rPr lang="en-US"/>
              <a:t>Insert Photo</a:t>
            </a:r>
          </a:p>
        </p:txBody>
      </p:sp>
      <p:sp>
        <p:nvSpPr>
          <p:cNvPr id="4" name="Slide Number Placeholder 3"/>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829E52AC-48BD-114C-A96C-70541DCBE2A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2ABE92F0-8379-544C-9853-26997417C41F}"/>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FDA3FAE0-D3D1-1843-9ADE-85DB24F02ECB}"/>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838955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32FB1738-29EC-0E4D-93D0-49DC5F2DF7B6}"/>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844104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ullets">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2128100"/>
            <a:ext cx="7257322" cy="18789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671816"/>
          </a:xfrm>
        </p:spPr>
        <p:txBody>
          <a:bodyPr>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ea</a:t>
            </a:r>
            <a:r>
              <a:rPr lang="en-US" dirty="0"/>
              <a:t> </a:t>
            </a:r>
            <a:r>
              <a:rPr lang="en-US" dirty="0" err="1"/>
              <a:t>consequat</a:t>
            </a:r>
            <a:r>
              <a:rPr lang="en-US" dirty="0"/>
              <a:t>.</a:t>
            </a:r>
          </a:p>
        </p:txBody>
      </p:sp>
      <p:sp>
        <p:nvSpPr>
          <p:cNvPr id="14" name="Text Placeholder 13"/>
          <p:cNvSpPr>
            <a:spLocks noGrp="1"/>
          </p:cNvSpPr>
          <p:nvPr>
            <p:ph type="body" sz="quarter" idx="15" hasCustomPrompt="1"/>
          </p:nvPr>
        </p:nvSpPr>
        <p:spPr>
          <a:xfrm>
            <a:off x="628650" y="4023778"/>
            <a:ext cx="7257322" cy="497168"/>
          </a:xfrm>
        </p:spPr>
        <p:txBody>
          <a:bodyPr>
            <a:normAutofit/>
          </a:bodyPr>
          <a:lstStyle>
            <a:lvl1pPr marL="0" indent="0">
              <a:buNone/>
              <a:defRPr sz="1400" b="1" i="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E0A010C0-C937-414F-B4D6-989D04A369A1}"/>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387F5892-F465-DC49-9737-4DFCCCFAAEE3}"/>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CFE481CE-41B6-9D44-9204-8907CF9C0715}"/>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32789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Bullets, Content">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3004794"/>
            <a:ext cx="3886200" cy="15109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1556426"/>
          </a:xfrm>
        </p:spPr>
        <p:txBody>
          <a:bodyPr numCol="2" spcCol="274320">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 name="Picture Placeholder 2"/>
          <p:cNvSpPr>
            <a:spLocks noGrp="1"/>
          </p:cNvSpPr>
          <p:nvPr>
            <p:ph type="pic" sz="quarter" idx="15" hasCustomPrompt="1"/>
          </p:nvPr>
        </p:nvSpPr>
        <p:spPr>
          <a:xfrm>
            <a:off x="4629150" y="3004793"/>
            <a:ext cx="3256822" cy="1510936"/>
          </a:xfrm>
        </p:spPr>
        <p:txBody>
          <a:bodyPr>
            <a:normAutofit/>
          </a:bodyPr>
          <a:lstStyle>
            <a:lvl1pPr marL="0" indent="0">
              <a:buNone/>
              <a:defRPr sz="900" i="1" baseline="0"/>
            </a:lvl1pPr>
          </a:lstStyle>
          <a:p>
            <a:r>
              <a:rPr lang="en-US"/>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9843F8A4-18EA-E544-AA3F-489BF4E7C99F}"/>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A9371046-29F8-4B4F-86CC-821168A1D9ED}"/>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87799CC5-2AC5-8C43-823A-3530CA1E72F8}"/>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662224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1369218"/>
            <a:ext cx="4473353" cy="2165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3599358"/>
            <a:ext cx="4473353" cy="950365"/>
          </a:xfrm>
        </p:spPr>
        <p:txBody>
          <a:bodyPr>
            <a:normAutofit/>
          </a:bodyPr>
          <a:lstStyle>
            <a:lvl1pPr marL="0" indent="0">
              <a:buNone/>
              <a:defRPr sz="1400" b="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a:t>
            </a:r>
          </a:p>
        </p:txBody>
      </p:sp>
      <p:sp>
        <p:nvSpPr>
          <p:cNvPr id="3" name="Picture Placeholder 2"/>
          <p:cNvSpPr>
            <a:spLocks noGrp="1"/>
          </p:cNvSpPr>
          <p:nvPr>
            <p:ph type="pic" sz="quarter" idx="15" hasCustomPrompt="1"/>
          </p:nvPr>
        </p:nvSpPr>
        <p:spPr>
          <a:xfrm>
            <a:off x="5188465" y="1369217"/>
            <a:ext cx="2697508" cy="3180505"/>
          </a:xfrm>
        </p:spPr>
        <p:txBody>
          <a:bodyPr>
            <a:normAutofit/>
          </a:bodyPr>
          <a:lstStyle>
            <a:lvl1pPr marL="0" indent="0">
              <a:buNone/>
              <a:defRPr sz="900" i="1" baseline="0"/>
            </a:lvl1pPr>
          </a:lstStyle>
          <a:p>
            <a:r>
              <a:rPr lang="en-US"/>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F334513-C7AD-9347-A732-E092B13A3EB4}"/>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17773B4-3F24-7F42-BD0E-510D53915455}"/>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68E2EAB6-2D42-8840-B752-CA7550C317BD}"/>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810110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Option">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A7FE907A-0B6C-614D-8861-FBA93F1B0A1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314376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4" name="Snip Single Corner Rectangle 13">
            <a:extLst>
              <a:ext uri="{FF2B5EF4-FFF2-40B4-BE49-F238E27FC236}">
                <a16:creationId xmlns:a16="http://schemas.microsoft.com/office/drawing/2014/main" id="{5C4EB9A0-6BC7-7742-A70D-39678A3FC38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1" name="Title 1">
            <a:extLst>
              <a:ext uri="{FF2B5EF4-FFF2-40B4-BE49-F238E27FC236}">
                <a16:creationId xmlns:a16="http://schemas.microsoft.com/office/drawing/2014/main" id="{83F85E39-8DC6-4541-AE75-979B7FA1469A}"/>
              </a:ext>
            </a:extLst>
          </p:cNvPr>
          <p:cNvSpPr>
            <a:spLocks noGrp="1"/>
          </p:cNvSpPr>
          <p:nvPr>
            <p:ph type="ctrTitle" hasCustomPrompt="1"/>
          </p:nvPr>
        </p:nvSpPr>
        <p:spPr>
          <a:xfrm>
            <a:off x="627333" y="1954061"/>
            <a:ext cx="6898820" cy="946914"/>
          </a:xfrm>
        </p:spPr>
        <p:txBody>
          <a:bodyPr anchor="b">
            <a:normAutofit/>
          </a:bodyPr>
          <a:lstStyle>
            <a:lvl1pPr algn="l">
              <a:defRPr sz="3300" i="0">
                <a:solidFill>
                  <a:srgbClr val="0073AE"/>
                </a:solidFill>
              </a:defRPr>
            </a:lvl1pPr>
          </a:lstStyle>
          <a:p>
            <a:r>
              <a:rPr lang="en-US" dirty="0"/>
              <a:t>Presentation Title</a:t>
            </a:r>
          </a:p>
        </p:txBody>
      </p:sp>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2970031"/>
            <a:ext cx="6898820" cy="956810"/>
          </a:xfrm>
        </p:spPr>
        <p:txBody>
          <a:bodyPr>
            <a:normAutofit/>
          </a:bodyPr>
          <a:lstStyle>
            <a:lvl1pPr marL="0" indent="0" algn="l">
              <a:buNone/>
              <a:defRPr sz="25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Speaker Name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chemeClr val="bg1"/>
                </a:solidFill>
              </a:rPr>
              <a:t>www.ieee.org</a:t>
            </a:r>
            <a:endParaRPr lang="en-US" sz="900" i="0">
              <a:solidFill>
                <a:schemeClr val="bg1"/>
              </a:solidFill>
            </a:endParaRPr>
          </a:p>
        </p:txBody>
      </p:sp>
      <p:sp>
        <p:nvSpPr>
          <p:cNvPr id="15" name="Picture Placeholder 4"/>
          <p:cNvSpPr>
            <a:spLocks noGrp="1"/>
          </p:cNvSpPr>
          <p:nvPr>
            <p:ph type="pic" sz="quarter" idx="16" hasCustomPrompt="1"/>
          </p:nvPr>
        </p:nvSpPr>
        <p:spPr>
          <a:xfrm>
            <a:off x="627063" y="627063"/>
            <a:ext cx="2203450" cy="901112"/>
          </a:xfrm>
        </p:spPr>
        <p:txBody>
          <a:bodyPr anchor="ctr"/>
          <a:lstStyle>
            <a:lvl1pPr marL="0" indent="0" algn="ctr">
              <a:buNone/>
              <a:defRPr b="1" baseline="0"/>
            </a:lvl1pPr>
          </a:lstStyle>
          <a:p>
            <a:r>
              <a:rPr lang="en-US"/>
              <a:t>Sub-brand Logo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E0EA5B4-2A13-5945-AE96-0E29FD3F5AC4}"/>
              </a:ext>
            </a:extLst>
          </p:cNvPr>
          <p:cNvPicPr>
            <a:picLocks noChangeAspect="1"/>
          </p:cNvPicPr>
          <p:nvPr userDrawn="1"/>
        </p:nvPicPr>
        <p:blipFill rotWithShape="1">
          <a:blip r:embed="rId2">
            <a:alphaModFix amt="20000"/>
          </a:blip>
          <a:srcRect l="3023" t="22335" r="2942" b="24768"/>
          <a:stretch/>
        </p:blipFill>
        <p:spPr>
          <a:xfrm rot="10800000">
            <a:off x="-1" y="0"/>
            <a:ext cx="9143999" cy="5143500"/>
          </a:xfrm>
          <a:prstGeom prst="rect">
            <a:avLst/>
          </a:prstGeom>
        </p:spPr>
      </p:pic>
      <p:sp>
        <p:nvSpPr>
          <p:cNvPr id="17" name="Snip Single Corner Rectangle 16">
            <a:extLst>
              <a:ext uri="{FF2B5EF4-FFF2-40B4-BE49-F238E27FC236}">
                <a16:creationId xmlns:a16="http://schemas.microsoft.com/office/drawing/2014/main" id="{B7E9D976-E311-B641-978A-11C6FFF87F7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27332" y="1796694"/>
            <a:ext cx="6862040" cy="522983"/>
          </a:xfrm>
        </p:spPr>
        <p:txBody>
          <a:bodyPr anchor="b">
            <a:normAutofit/>
          </a:bodyPr>
          <a:lstStyle>
            <a:lvl1pPr algn="l">
              <a:defRPr sz="3300" i="0">
                <a:solidFill>
                  <a:srgbClr val="0073AE"/>
                </a:solidFill>
              </a:defRPr>
            </a:lvl1pPr>
          </a:lstStyle>
          <a:p>
            <a:r>
              <a:rPr lang="en-US" dirty="0"/>
              <a:t>Divider Title</a:t>
            </a:r>
          </a:p>
        </p:txBody>
      </p:sp>
      <p:sp>
        <p:nvSpPr>
          <p:cNvPr id="3" name="Subtitle 2"/>
          <p:cNvSpPr>
            <a:spLocks noGrp="1"/>
          </p:cNvSpPr>
          <p:nvPr>
            <p:ph type="subTitle" idx="1" hasCustomPrompt="1"/>
          </p:nvPr>
        </p:nvSpPr>
        <p:spPr>
          <a:xfrm>
            <a:off x="627331" y="2388734"/>
            <a:ext cx="6862040" cy="956810"/>
          </a:xfrm>
        </p:spPr>
        <p:txBody>
          <a:bodyPr>
            <a:normAutofit/>
          </a:bodyPr>
          <a:lstStyle>
            <a:lvl1pPr marL="0" indent="0" algn="l">
              <a:buNone/>
              <a:defRPr sz="21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8" name="Rectangle 7">
            <a:extLst>
              <a:ext uri="{FF2B5EF4-FFF2-40B4-BE49-F238E27FC236}">
                <a16:creationId xmlns:a16="http://schemas.microsoft.com/office/drawing/2014/main" id="{15A63398-9A0A-8E41-B673-3FA96B4B5B68}"/>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4"/>
          <p:cNvSpPr>
            <a:spLocks noGrp="1"/>
          </p:cNvSpPr>
          <p:nvPr>
            <p:ph type="pic" sz="quarter" idx="16" hasCustomPrompt="1"/>
          </p:nvPr>
        </p:nvSpPr>
        <p:spPr>
          <a:xfrm>
            <a:off x="627331" y="197646"/>
            <a:ext cx="1760992" cy="741805"/>
          </a:xfrm>
        </p:spPr>
        <p:txBody>
          <a:bodyPr anchor="ctr">
            <a:normAutofit/>
          </a:bodyPr>
          <a:lstStyle>
            <a:lvl1pPr marL="0" indent="0" algn="ctr">
              <a:buNone/>
              <a:defRPr sz="1400" b="1" baseline="0"/>
            </a:lvl1pPr>
          </a:lstStyle>
          <a:p>
            <a:r>
              <a:rPr lang="en-US"/>
              <a:t>Sub-brand Logo </a:t>
            </a:r>
          </a:p>
        </p:txBody>
      </p:sp>
      <p:grpSp>
        <p:nvGrpSpPr>
          <p:cNvPr id="10" name="Group 9">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13" name="Snip Single Corner Rectangle 12">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16"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chemeClr val="bg1"/>
                </a:solidFill>
              </a:rPr>
              <a:t>www.ieee.org</a:t>
            </a:r>
            <a:endParaRPr lang="en-US" sz="900" i="0">
              <a:solidFill>
                <a:schemeClr val="bg1"/>
              </a:solidFill>
            </a:endParaRPr>
          </a:p>
        </p:txBody>
      </p:sp>
      <p:sp>
        <p:nvSpPr>
          <p:cNvPr id="22"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a:p>
        </p:txBody>
      </p:sp>
    </p:spTree>
    <p:extLst>
      <p:ext uri="{BB962C8B-B14F-4D97-AF65-F5344CB8AC3E}">
        <p14:creationId xmlns:p14="http://schemas.microsoft.com/office/powerpoint/2010/main" val="114160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28650" y="1369219"/>
            <a:ext cx="7192736" cy="31324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337D3293-C8E3-8B4D-849D-84C3442398B6}"/>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308BC2F-A6A3-8A4F-9078-CD37F7CCE4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
        <p:nvSpPr>
          <p:cNvPr id="12" name="Slide Number Placeholder 25">
            <a:extLst>
              <a:ext uri="{FF2B5EF4-FFF2-40B4-BE49-F238E27FC236}">
                <a16:creationId xmlns:a16="http://schemas.microsoft.com/office/drawing/2014/main" id="{90367293-C8F2-4440-841B-88BAEA1AD5C9}"/>
              </a:ext>
            </a:extLst>
          </p:cNvPr>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r>
              <a:rPr lang="en-US"/>
              <a:t> </a:t>
            </a:r>
          </a:p>
        </p:txBody>
      </p:sp>
      <p:sp>
        <p:nvSpPr>
          <p:cNvPr id="14" name="Title 1">
            <a:extLst>
              <a:ext uri="{FF2B5EF4-FFF2-40B4-BE49-F238E27FC236}">
                <a16:creationId xmlns:a16="http://schemas.microsoft.com/office/drawing/2014/main" id="{795C4EE3-8D25-6E4C-8D67-76BDD58F917C}"/>
              </a:ext>
            </a:extLst>
          </p:cNvPr>
          <p:cNvSpPr>
            <a:spLocks noGrp="1"/>
          </p:cNvSpPr>
          <p:nvPr>
            <p:ph type="title" hasCustomPrompt="1"/>
          </p:nvPr>
        </p:nvSpPr>
        <p:spPr>
          <a:xfrm>
            <a:off x="628650" y="263241"/>
            <a:ext cx="6634132" cy="610390"/>
          </a:xfrm>
        </p:spPr>
        <p:txBody>
          <a:bodyPr/>
          <a:lstStyle/>
          <a:p>
            <a:r>
              <a:rPr lang="en-US" dirty="0"/>
              <a:t>Topic</a:t>
            </a:r>
          </a:p>
        </p:txBody>
      </p:sp>
      <p:sp>
        <p:nvSpPr>
          <p:cNvPr id="15" name="Text Placeholder 3">
            <a:extLst>
              <a:ext uri="{FF2B5EF4-FFF2-40B4-BE49-F238E27FC236}">
                <a16:creationId xmlns:a16="http://schemas.microsoft.com/office/drawing/2014/main" id="{C079AED3-8035-244E-BACE-D9A32AFE5551}"/>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8D676D64-F0B0-FE4A-B268-AB527DCBD90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346020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0" y="1369218"/>
            <a:ext cx="3401699" cy="314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3"/>
          <p:cNvSpPr>
            <a:spLocks noGrp="1"/>
          </p:cNvSpPr>
          <p:nvPr>
            <p:ph type="body" sz="quarter" idx="14"/>
          </p:nvPr>
        </p:nvSpPr>
        <p:spPr>
          <a:xfrm>
            <a:off x="4093323" y="1369218"/>
            <a:ext cx="3792649" cy="314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0" name="Title 1">
            <a:extLst>
              <a:ext uri="{FF2B5EF4-FFF2-40B4-BE49-F238E27FC236}">
                <a16:creationId xmlns:a16="http://schemas.microsoft.com/office/drawing/2014/main" id="{D28AD0A7-181F-A042-BA08-F9B0155F5BF0}"/>
              </a:ext>
            </a:extLst>
          </p:cNvPr>
          <p:cNvSpPr>
            <a:spLocks noGrp="1"/>
          </p:cNvSpPr>
          <p:nvPr>
            <p:ph type="title" hasCustomPrompt="1"/>
          </p:nvPr>
        </p:nvSpPr>
        <p:spPr>
          <a:xfrm>
            <a:off x="628650" y="263241"/>
            <a:ext cx="6634132" cy="610390"/>
          </a:xfrm>
        </p:spPr>
        <p:txBody>
          <a:bodyPr/>
          <a:lstStyle/>
          <a:p>
            <a:r>
              <a:rPr lang="en-US" dirty="0"/>
              <a:t>Topic</a:t>
            </a:r>
          </a:p>
        </p:txBody>
      </p:sp>
      <p:sp>
        <p:nvSpPr>
          <p:cNvPr id="11" name="Text Placeholder 3">
            <a:extLst>
              <a:ext uri="{FF2B5EF4-FFF2-40B4-BE49-F238E27FC236}">
                <a16:creationId xmlns:a16="http://schemas.microsoft.com/office/drawing/2014/main" id="{7510ABD9-D541-A546-BDA1-282FD178548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00ED9FB8-9485-2545-93CF-E6B47AEF1B81}"/>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73585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268050" y="1369219"/>
            <a:ext cx="3617922" cy="3188713"/>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8"/>
            <a:ext cx="3518183" cy="31746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14"/>
          </p:nvPr>
        </p:nvSpPr>
        <p:spPr/>
        <p:txBody>
          <a:bodyPr/>
          <a:lstStyle/>
          <a:p>
            <a:fld id="{3DD97BEB-BAEF-0344-9D5C-EC73E478698A}" type="slidenum">
              <a:rPr lang="en-US" smtClean="0"/>
              <a:pPr/>
              <a:t>‹#›</a:t>
            </a:fld>
            <a:endParaRPr lang="en-US"/>
          </a:p>
        </p:txBody>
      </p:sp>
      <p:sp>
        <p:nvSpPr>
          <p:cNvPr id="9" name="Title 1">
            <a:extLst>
              <a:ext uri="{FF2B5EF4-FFF2-40B4-BE49-F238E27FC236}">
                <a16:creationId xmlns:a16="http://schemas.microsoft.com/office/drawing/2014/main" id="{0934FA29-FF78-4247-B422-9CB3C156CD8B}"/>
              </a:ext>
            </a:extLst>
          </p:cNvPr>
          <p:cNvSpPr>
            <a:spLocks noGrp="1"/>
          </p:cNvSpPr>
          <p:nvPr>
            <p:ph type="title" hasCustomPrompt="1"/>
          </p:nvPr>
        </p:nvSpPr>
        <p:spPr>
          <a:xfrm>
            <a:off x="628650" y="263241"/>
            <a:ext cx="6634132" cy="610390"/>
          </a:xfrm>
        </p:spPr>
        <p:txBody>
          <a:bodyPr/>
          <a:lstStyle/>
          <a:p>
            <a:r>
              <a:rPr lang="en-US" dirty="0"/>
              <a:t>Topic</a:t>
            </a:r>
          </a:p>
        </p:txBody>
      </p:sp>
      <p:sp>
        <p:nvSpPr>
          <p:cNvPr id="10" name="Text Placeholder 3">
            <a:extLst>
              <a:ext uri="{FF2B5EF4-FFF2-40B4-BE49-F238E27FC236}">
                <a16:creationId xmlns:a16="http://schemas.microsoft.com/office/drawing/2014/main" id="{021A0F07-0A01-604D-A10A-32D1FE0D1298}"/>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2" name="Picture Placeholder 4">
            <a:extLst>
              <a:ext uri="{FF2B5EF4-FFF2-40B4-BE49-F238E27FC236}">
                <a16:creationId xmlns:a16="http://schemas.microsoft.com/office/drawing/2014/main" id="{2AECC975-C7CA-874B-876A-9AE7B23A075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40712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122444" y="3028586"/>
            <a:ext cx="3763528" cy="1496819"/>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9"/>
            <a:ext cx="3413347" cy="3118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hasCustomPrompt="1"/>
          </p:nvPr>
        </p:nvSpPr>
        <p:spPr>
          <a:xfrm>
            <a:off x="4122444" y="1369219"/>
            <a:ext cx="3763528" cy="1572004"/>
          </a:xfrm>
        </p:spPr>
        <p:txBody>
          <a:bodyPr/>
          <a:lstStyle>
            <a:lvl1pPr marL="0" indent="0">
              <a:buNone/>
              <a:defRPr sz="900" i="1"/>
            </a:lvl1pPr>
          </a:lstStyle>
          <a:p>
            <a:pPr lvl="0"/>
            <a:r>
              <a:rPr lang="en-US" dirty="0"/>
              <a:t>Insert Object</a:t>
            </a:r>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69950B52-7DDE-B041-8DAF-12315E820D3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76D56426-0BE2-154F-BFC0-7B4136203539}"/>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C4BDD425-4C83-F24D-8172-3994E15A7AB9}"/>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35514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268049" y="2195725"/>
            <a:ext cx="3617923" cy="2362208"/>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582249" cy="31887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4268049" y="1369219"/>
            <a:ext cx="3617923" cy="758882"/>
          </a:xfrm>
        </p:spPr>
        <p:txBody>
          <a:bodyPr>
            <a:noAutofit/>
          </a:bodyPr>
          <a:lstStyle>
            <a:lvl1pPr marL="0" indent="0">
              <a:buNone/>
              <a:defRPr sz="1200" b="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6" name="Slide Number Placeholder 15"/>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62163C31-F925-444C-8BE7-3A845791C027}"/>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9B9B7C62-A98B-D64A-B870-B0BE17030CA8}"/>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20E46EFD-CF71-BA46-ADD6-19823EAC8DA7}"/>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59754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Text, Bullets">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628650" y="1361923"/>
            <a:ext cx="3314336" cy="3181942"/>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3999772" y="2320132"/>
            <a:ext cx="3886200" cy="22518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3999772" y="1369218"/>
            <a:ext cx="3886200" cy="867275"/>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2" name="Slide Number Placeholder 1"/>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14E73C23-9D23-E345-84C3-69AEBC32BB03}"/>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67608F67-A8D0-9945-9B5D-2D542DDCEFD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6B43012C-D118-D14F-AF93-458F0A86775E}"/>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67751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nip Single Corner Rectangle 4">
            <a:extLst>
              <a:ext uri="{FF2B5EF4-FFF2-40B4-BE49-F238E27FC236}">
                <a16:creationId xmlns:a16="http://schemas.microsoft.com/office/drawing/2014/main" id="{DD368D2A-BF45-FB49-B010-489CE9FD5F20}"/>
              </a:ext>
            </a:extLst>
          </p:cNvPr>
          <p:cNvSpPr/>
          <p:nvPr userDrawn="1"/>
        </p:nvSpPr>
        <p:spPr>
          <a:xfrm>
            <a:off x="0" y="1"/>
            <a:ext cx="8049986" cy="5143500"/>
          </a:xfrm>
          <a:prstGeom prst="snip1Rect">
            <a:avLst/>
          </a:prstGeom>
          <a:gradFill>
            <a:gsLst>
              <a:gs pos="0">
                <a:srgbClr val="CBE0EB">
                  <a:alpha val="50000"/>
                </a:srgbClr>
              </a:gs>
              <a:gs pos="79000">
                <a:srgbClr val="D8F0FA">
                  <a:alpha val="3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E710F7-ADD9-5148-91F4-99563CAA19EB}"/>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263241"/>
            <a:ext cx="6634132" cy="732697"/>
          </a:xfrm>
          <a:prstGeom prst="rect">
            <a:avLst/>
          </a:prstGeom>
        </p:spPr>
        <p:txBody>
          <a:bodyPr vert="horz" lIns="91440" tIns="45720" rIns="91440" bIns="45720" rtlCol="0" anchor="b">
            <a:noAutofit/>
          </a:bodyPr>
          <a:lstStyle/>
          <a:p>
            <a:r>
              <a:rPr lang="en-US" dirty="0"/>
              <a:t>Topic</a:t>
            </a:r>
          </a:p>
        </p:txBody>
      </p:sp>
      <p:sp>
        <p:nvSpPr>
          <p:cNvPr id="3" name="Text Placeholder 2"/>
          <p:cNvSpPr>
            <a:spLocks noGrp="1"/>
          </p:cNvSpPr>
          <p:nvPr>
            <p:ph type="body" idx="1"/>
          </p:nvPr>
        </p:nvSpPr>
        <p:spPr>
          <a:xfrm>
            <a:off x="628650" y="1071619"/>
            <a:ext cx="7024354" cy="33668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a:p>
        </p:txBody>
      </p:sp>
      <p:sp>
        <p:nvSpPr>
          <p:cNvPr id="7" name="Subtitle 2">
            <a:extLst>
              <a:ext uri="{FF2B5EF4-FFF2-40B4-BE49-F238E27FC236}">
                <a16:creationId xmlns:a16="http://schemas.microsoft.com/office/drawing/2014/main" id="{2E5D287C-11AD-1D4B-B4BF-273AF9AD7195}"/>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rgbClr val="0073AE"/>
                </a:solidFill>
              </a:rPr>
              <a:t>www.ieee.org</a:t>
            </a:r>
            <a:endParaRPr lang="en-US" sz="900" i="0">
              <a:solidFill>
                <a:srgbClr val="0073AE"/>
              </a:solidFill>
            </a:endParaRPr>
          </a:p>
        </p:txBody>
      </p:sp>
      <p:pic>
        <p:nvPicPr>
          <p:cNvPr id="8" name="Picture 7">
            <a:extLst>
              <a:ext uri="{FF2B5EF4-FFF2-40B4-BE49-F238E27FC236}">
                <a16:creationId xmlns:a16="http://schemas.microsoft.com/office/drawing/2014/main" id="{31047DF6-4048-284D-9B33-DF1CF4C33220}"/>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Tree>
    <p:extLst>
      <p:ext uri="{BB962C8B-B14F-4D97-AF65-F5344CB8AC3E}">
        <p14:creationId xmlns:p14="http://schemas.microsoft.com/office/powerpoint/2010/main" val="151095810"/>
      </p:ext>
    </p:extLst>
  </p:cSld>
  <p:clrMap bg1="lt1" tx1="dk1" bg2="lt2" tx2="dk2" accent1="accent1" accent2="accent2" accent3="accent3" accent4="accent4" accent5="accent5" accent6="accent6" hlink="hlink" folHlink="folHlink"/>
  <p:sldLayoutIdLst>
    <p:sldLayoutId id="2147483688" r:id="rId1"/>
    <p:sldLayoutId id="2147483686" r:id="rId2"/>
    <p:sldLayoutId id="2147483661" r:id="rId3"/>
    <p:sldLayoutId id="2147483687" r:id="rId4"/>
    <p:sldLayoutId id="2147483675" r:id="rId5"/>
    <p:sldLayoutId id="2147483664" r:id="rId6"/>
    <p:sldLayoutId id="2147483674" r:id="rId7"/>
    <p:sldLayoutId id="2147483665" r:id="rId8"/>
    <p:sldLayoutId id="2147483676" r:id="rId9"/>
    <p:sldLayoutId id="2147483677" r:id="rId10"/>
    <p:sldLayoutId id="2147483678" r:id="rId11"/>
    <p:sldLayoutId id="2147483679" r:id="rId12"/>
    <p:sldLayoutId id="2147483667" r:id="rId13"/>
    <p:sldLayoutId id="2147483680" r:id="rId14"/>
    <p:sldLayoutId id="2147483682" r:id="rId15"/>
    <p:sldLayoutId id="2147483681" r:id="rId16"/>
    <p:sldLayoutId id="2147483689" r:id="rId17"/>
  </p:sldLayoutIdLst>
  <p:hf hdr="0" ftr="0" dt="0"/>
  <p:txStyles>
    <p:titleStyle>
      <a:lvl1pPr algn="l" defTabSz="685800" rtl="0" eaLnBrk="1" latinLnBrk="0" hangingPunct="1">
        <a:lnSpc>
          <a:spcPct val="90000"/>
        </a:lnSpc>
        <a:spcBef>
          <a:spcPct val="0"/>
        </a:spcBef>
        <a:buNone/>
        <a:defRPr sz="2550" b="1" i="0" kern="1200">
          <a:solidFill>
            <a:srgbClr val="0066A1"/>
          </a:solidFill>
          <a:latin typeface="Calibri" charset="0"/>
          <a:ea typeface="Calibri" charset="0"/>
          <a:cs typeface="Calibri" charset="0"/>
        </a:defRPr>
      </a:lvl1pPr>
    </p:titleStyle>
    <p:body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1586E0-98E9-7947-A5C0-622A9B466B0B}"/>
              </a:ext>
            </a:extLst>
          </p:cNvPr>
          <p:cNvSpPr>
            <a:spLocks noGrp="1"/>
          </p:cNvSpPr>
          <p:nvPr>
            <p:ph type="subTitle" idx="1"/>
          </p:nvPr>
        </p:nvSpPr>
        <p:spPr>
          <a:xfrm>
            <a:off x="628651" y="3234422"/>
            <a:ext cx="6898820" cy="1476124"/>
          </a:xfrm>
        </p:spPr>
        <p:txBody>
          <a:bodyPr>
            <a:normAutofit/>
          </a:bodyPr>
          <a:lstStyle/>
          <a:p>
            <a:r>
              <a:rPr lang="en-US" sz="1800">
                <a:solidFill>
                  <a:schemeClr val="tx1"/>
                </a:solidFill>
              </a:rPr>
              <a:t>Nhóm 7</a:t>
            </a:r>
          </a:p>
          <a:p>
            <a:r>
              <a:rPr lang="en-US" sz="1800">
                <a:solidFill>
                  <a:schemeClr val="tx1"/>
                </a:solidFill>
              </a:rPr>
              <a:t>- Bùi Long Vũ - 20520350</a:t>
            </a:r>
          </a:p>
          <a:p>
            <a:r>
              <a:rPr lang="en-US" sz="1800">
                <a:solidFill>
                  <a:schemeClr val="tx1"/>
                </a:solidFill>
              </a:rPr>
              <a:t>- </a:t>
            </a:r>
            <a:r>
              <a:rPr lang="en-US" sz="1800" err="1">
                <a:solidFill>
                  <a:schemeClr val="tx1"/>
                </a:solidFill>
              </a:rPr>
              <a:t>Nguyễn</a:t>
            </a:r>
            <a:r>
              <a:rPr lang="en-US" sz="1800">
                <a:solidFill>
                  <a:schemeClr val="tx1"/>
                </a:solidFill>
              </a:rPr>
              <a:t> </a:t>
            </a:r>
            <a:r>
              <a:rPr lang="en-US" sz="1800" err="1">
                <a:solidFill>
                  <a:schemeClr val="tx1"/>
                </a:solidFill>
              </a:rPr>
              <a:t>Trần</a:t>
            </a:r>
            <a:r>
              <a:rPr lang="en-US" sz="1800">
                <a:solidFill>
                  <a:schemeClr val="tx1"/>
                </a:solidFill>
              </a:rPr>
              <a:t> </a:t>
            </a:r>
            <a:r>
              <a:rPr lang="en-US" sz="1800" err="1">
                <a:solidFill>
                  <a:schemeClr val="tx1"/>
                </a:solidFill>
              </a:rPr>
              <a:t>Phước</a:t>
            </a:r>
            <a:r>
              <a:rPr lang="en-US" sz="1800">
                <a:solidFill>
                  <a:schemeClr val="tx1"/>
                </a:solidFill>
              </a:rPr>
              <a:t> </a:t>
            </a:r>
            <a:r>
              <a:rPr lang="en-US" sz="1800" err="1">
                <a:solidFill>
                  <a:schemeClr val="tx1"/>
                </a:solidFill>
              </a:rPr>
              <a:t>Lộc</a:t>
            </a:r>
            <a:endParaRPr lang="en-US" sz="1800">
              <a:solidFill>
                <a:schemeClr val="tx1"/>
              </a:solidFill>
            </a:endParaRPr>
          </a:p>
        </p:txBody>
      </p:sp>
      <p:sp>
        <p:nvSpPr>
          <p:cNvPr id="3" name="Text Placeholder 2">
            <a:extLst>
              <a:ext uri="{FF2B5EF4-FFF2-40B4-BE49-F238E27FC236}">
                <a16:creationId xmlns:a16="http://schemas.microsoft.com/office/drawing/2014/main" id="{729A1586-FCD9-F04B-A5CA-1CC17C14AB41}"/>
              </a:ext>
            </a:extLst>
          </p:cNvPr>
          <p:cNvSpPr>
            <a:spLocks noGrp="1"/>
          </p:cNvSpPr>
          <p:nvPr>
            <p:ph type="body" sz="quarter" idx="15"/>
          </p:nvPr>
        </p:nvSpPr>
        <p:spPr/>
        <p:txBody>
          <a:bodyPr>
            <a:normAutofit fontScale="92500" lnSpcReduction="20000"/>
          </a:bodyPr>
          <a:lstStyle/>
          <a:p>
            <a:endParaRPr lang="en-US"/>
          </a:p>
        </p:txBody>
      </p:sp>
      <p:sp>
        <p:nvSpPr>
          <p:cNvPr id="9" name="TextBox 8">
            <a:extLst>
              <a:ext uri="{FF2B5EF4-FFF2-40B4-BE49-F238E27FC236}">
                <a16:creationId xmlns:a16="http://schemas.microsoft.com/office/drawing/2014/main" id="{FF46EAA3-F10F-DA16-7FDD-EBE535FAFD46}"/>
              </a:ext>
            </a:extLst>
          </p:cNvPr>
          <p:cNvSpPr txBox="1"/>
          <p:nvPr/>
        </p:nvSpPr>
        <p:spPr>
          <a:xfrm>
            <a:off x="741218" y="1343891"/>
            <a:ext cx="6615546" cy="1015663"/>
          </a:xfrm>
          <a:prstGeom prst="rect">
            <a:avLst/>
          </a:prstGeom>
          <a:noFill/>
        </p:spPr>
        <p:txBody>
          <a:bodyPr wrap="square" rtlCol="0">
            <a:spAutoFit/>
          </a:bodyPr>
          <a:lstStyle/>
          <a:p>
            <a:pPr algn="ctr"/>
            <a:r>
              <a:rPr lang="en-US" sz="6000">
                <a:solidFill>
                  <a:srgbClr val="01B4E3"/>
                </a:solidFill>
              </a:rPr>
              <a:t>String Matching</a:t>
            </a:r>
          </a:p>
        </p:txBody>
      </p:sp>
    </p:spTree>
    <p:extLst>
      <p:ext uri="{BB962C8B-B14F-4D97-AF65-F5344CB8AC3E}">
        <p14:creationId xmlns:p14="http://schemas.microsoft.com/office/powerpoint/2010/main" val="385611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fontScale="77500" lnSpcReduction="20000"/>
          </a:bodyPr>
          <a:lstStyle/>
          <a:p>
            <a:pPr marL="342900" indent="-342900">
              <a:buFont typeface="+mj-lt"/>
              <a:buAutoNum type="arabicPeriod"/>
            </a:pPr>
            <a:r>
              <a:rPr lang="en-US" sz="1800">
                <a:solidFill>
                  <a:srgbClr val="0000FF"/>
                </a:solidFill>
                <a:latin typeface="Cascadia Mono" panose="020B0609020000020004" pitchFamily="49" charset="0"/>
              </a:rPr>
              <a:t>int</a:t>
            </a:r>
            <a:r>
              <a:rPr lang="en-US" sz="1800">
                <a:solidFill>
                  <a:srgbClr val="000000"/>
                </a:solidFill>
                <a:latin typeface="Cascadia Mono" panose="020B0609020000020004" pitchFamily="49" charset="0"/>
              </a:rPr>
              <a:t> brute_force_search(</a:t>
            </a:r>
            <a:r>
              <a:rPr lang="en-US" sz="1800">
                <a:solidFill>
                  <a:srgbClr val="2B91AF"/>
                </a:solidFill>
                <a:latin typeface="Cascadia Mono" panose="020B0609020000020004" pitchFamily="49" charset="0"/>
              </a:rPr>
              <a:t>string</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 </a:t>
            </a:r>
            <a:r>
              <a:rPr lang="en-US" sz="1800">
                <a:solidFill>
                  <a:srgbClr val="2B91AF"/>
                </a:solidFill>
                <a:latin typeface="Cascadia Mono" panose="020B0609020000020004" pitchFamily="49" charset="0"/>
              </a:rPr>
              <a:t>string</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FF"/>
                </a:solidFill>
                <a:latin typeface="Cascadia Mono" panose="020B0609020000020004" pitchFamily="49" charset="0"/>
              </a:rPr>
              <a:t>   int</a:t>
            </a:r>
            <a:r>
              <a:rPr lang="en-US" sz="1800">
                <a:solidFill>
                  <a:srgbClr val="000000"/>
                </a:solidFill>
                <a:latin typeface="Cascadia Mono" panose="020B0609020000020004" pitchFamily="49" charset="0"/>
              </a:rPr>
              <a:t> M =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.length(), N =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.length();</a:t>
            </a:r>
          </a:p>
          <a:p>
            <a:pPr marL="342900" indent="-342900">
              <a:buFont typeface="+mj-lt"/>
              <a:buAutoNum type="arabicPeriod"/>
            </a:pPr>
            <a:r>
              <a:rPr lang="nn-NO" sz="1800">
                <a:solidFill>
                  <a:srgbClr val="0000FF"/>
                </a:solidFill>
                <a:latin typeface="Cascadia Mono" panose="020B0609020000020004" pitchFamily="49" charset="0"/>
              </a:rPr>
              <a:t>   for</a:t>
            </a:r>
            <a:r>
              <a:rPr lang="nn-NO" sz="1800">
                <a:solidFill>
                  <a:srgbClr val="000000"/>
                </a:solidFill>
                <a:latin typeface="Cascadia Mono" panose="020B0609020000020004" pitchFamily="49" charset="0"/>
              </a:rPr>
              <a:t> (</a:t>
            </a:r>
            <a:r>
              <a:rPr lang="nn-NO" sz="1800">
                <a:solidFill>
                  <a:srgbClr val="0000FF"/>
                </a:solidFill>
                <a:latin typeface="Cascadia Mono" panose="020B0609020000020004" pitchFamily="49" charset="0"/>
              </a:rPr>
              <a:t>int</a:t>
            </a:r>
            <a:r>
              <a:rPr lang="nn-NO" sz="1800">
                <a:solidFill>
                  <a:srgbClr val="000000"/>
                </a:solidFill>
                <a:latin typeface="Cascadia Mono" panose="020B0609020000020004" pitchFamily="49" charset="0"/>
              </a:rPr>
              <a:t> i = 0; i &lt;= N - M; i++) {</a:t>
            </a:r>
          </a:p>
          <a:p>
            <a:pPr marL="342900" indent="-342900">
              <a:buFont typeface="+mj-lt"/>
              <a:buAutoNum type="arabicPeriod"/>
            </a:pPr>
            <a:r>
              <a:rPr lang="en-US" sz="1800">
                <a:solidFill>
                  <a:srgbClr val="0000FF"/>
                </a:solidFill>
                <a:latin typeface="Cascadia Mono" panose="020B0609020000020004" pitchFamily="49" charset="0"/>
              </a:rPr>
              <a:t>       int</a:t>
            </a:r>
            <a:r>
              <a:rPr lang="en-US" sz="1800">
                <a:solidFill>
                  <a:srgbClr val="000000"/>
                </a:solidFill>
                <a:latin typeface="Cascadia Mono" panose="020B0609020000020004" pitchFamily="49" charset="0"/>
              </a:rPr>
              <a:t> j;</a:t>
            </a:r>
          </a:p>
          <a:p>
            <a:pPr marL="342900" indent="-342900">
              <a:buFont typeface="+mj-lt"/>
              <a:buAutoNum type="arabicPeriod"/>
            </a:pPr>
            <a:r>
              <a:rPr lang="en-US" sz="1800">
                <a:solidFill>
                  <a:srgbClr val="0000FF"/>
                </a:solidFill>
                <a:latin typeface="Cascadia Mono" panose="020B0609020000020004" pitchFamily="49" charset="0"/>
              </a:rPr>
              <a:t>       for</a:t>
            </a:r>
            <a:r>
              <a:rPr lang="en-US" sz="1800">
                <a:solidFill>
                  <a:srgbClr val="000000"/>
                </a:solidFill>
                <a:latin typeface="Cascadia Mono" panose="020B0609020000020004" pitchFamily="49" charset="0"/>
              </a:rPr>
              <a:t> (j = 0; j &lt; M; j++){</a:t>
            </a:r>
          </a:p>
          <a:p>
            <a:pPr marL="342900" indent="-342900">
              <a:buFont typeface="+mj-lt"/>
              <a:buAutoNum type="arabicPeriod"/>
            </a:pPr>
            <a:r>
              <a:rPr lang="en-US" sz="1800">
                <a:solidFill>
                  <a:srgbClr val="0000FF"/>
                </a:solidFill>
                <a:latin typeface="Cascadia Mono" panose="020B0609020000020004" pitchFamily="49" charset="0"/>
              </a:rPr>
              <a:t>          if</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[i + j] !=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[j]) </a:t>
            </a:r>
            <a:r>
              <a:rPr lang="en-US" sz="1800">
                <a:solidFill>
                  <a:srgbClr val="0000FF"/>
                </a:solidFill>
                <a:latin typeface="Cascadia Mono" panose="020B0609020000020004" pitchFamily="49" charset="0"/>
              </a:rPr>
              <a:t>break</a:t>
            </a: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00"/>
                </a:solidFill>
                <a:latin typeface="Cascadia Mono" panose="020B0609020000020004" pitchFamily="49" charset="0"/>
              </a:rPr>
              <a:t>       }</a:t>
            </a:r>
          </a:p>
          <a:p>
            <a:pPr marL="342900" indent="-342900">
              <a:buFont typeface="+mj-lt"/>
              <a:buAutoNum type="arabicPeriod"/>
            </a:pPr>
            <a:r>
              <a:rPr lang="en-US" sz="1800">
                <a:solidFill>
                  <a:srgbClr val="0000FF"/>
                </a:solidFill>
                <a:latin typeface="Cascadia Mono" panose="020B0609020000020004" pitchFamily="49" charset="0"/>
              </a:rPr>
              <a:t>       if</a:t>
            </a:r>
            <a:r>
              <a:rPr lang="en-US" sz="1800">
                <a:solidFill>
                  <a:srgbClr val="000000"/>
                </a:solidFill>
                <a:latin typeface="Cascadia Mono" panose="020B0609020000020004" pitchFamily="49" charset="0"/>
              </a:rPr>
              <a:t> (j == M) </a:t>
            </a:r>
            <a:r>
              <a:rPr lang="en-US" sz="1800">
                <a:solidFill>
                  <a:srgbClr val="0000FF"/>
                </a:solidFill>
                <a:latin typeface="Cascadia Mono" panose="020B0609020000020004" pitchFamily="49" charset="0"/>
              </a:rPr>
              <a:t>return</a:t>
            </a:r>
            <a:r>
              <a:rPr lang="en-US" sz="1800">
                <a:solidFill>
                  <a:srgbClr val="000000"/>
                </a:solidFill>
                <a:latin typeface="Cascadia Mono" panose="020B0609020000020004" pitchFamily="49" charset="0"/>
              </a:rPr>
              <a:t> i; </a:t>
            </a:r>
            <a:r>
              <a:rPr lang="en-US" sz="1800">
                <a:solidFill>
                  <a:srgbClr val="008000"/>
                </a:solidFill>
                <a:latin typeface="Cascadia Mono" panose="020B0609020000020004" pitchFamily="49" charset="0"/>
              </a:rPr>
              <a:t>// tìm xong</a:t>
            </a:r>
            <a:endParaRPr lang="en-US" sz="1800">
              <a:solidFill>
                <a:srgbClr val="000000"/>
              </a:solidFill>
              <a:latin typeface="Cascadia Mono" panose="020B0609020000020004" pitchFamily="49" charset="0"/>
            </a:endParaRPr>
          </a:p>
          <a:p>
            <a:pPr marL="342900" indent="-342900">
              <a:buFont typeface="+mj-lt"/>
              <a:buAutoNum type="arabicPeriod"/>
            </a:pPr>
            <a:r>
              <a:rPr lang="en-US" sz="1800">
                <a:solidFill>
                  <a:srgbClr val="000000"/>
                </a:solidFill>
                <a:latin typeface="Cascadia Mono" panose="020B0609020000020004" pitchFamily="49" charset="0"/>
              </a:rPr>
              <a:t>   }</a:t>
            </a:r>
          </a:p>
          <a:p>
            <a:pPr marL="342900" indent="-342900">
              <a:buFont typeface="+mj-lt"/>
              <a:buAutoNum type="arabicPeriod"/>
            </a:pPr>
            <a:r>
              <a:rPr lang="en-US" sz="1800">
                <a:solidFill>
                  <a:srgbClr val="0000FF"/>
                </a:solidFill>
                <a:latin typeface="Cascadia Mono" panose="020B0609020000020004" pitchFamily="49" charset="0"/>
              </a:rPr>
              <a:t>   return</a:t>
            </a:r>
            <a:r>
              <a:rPr lang="en-US" sz="1800">
                <a:solidFill>
                  <a:srgbClr val="000000"/>
                </a:solidFill>
                <a:latin typeface="Cascadia Mono" panose="020B0609020000020004" pitchFamily="49" charset="0"/>
              </a:rPr>
              <a:t> N; </a:t>
            </a:r>
            <a:r>
              <a:rPr lang="en-US" sz="1800">
                <a:solidFill>
                  <a:srgbClr val="008000"/>
                </a:solidFill>
                <a:latin typeface="Cascadia Mono" panose="020B0609020000020004" pitchFamily="49" charset="0"/>
              </a:rPr>
              <a:t>// không tìm được</a:t>
            </a:r>
            <a:endParaRPr lang="en-US" sz="1800">
              <a:solidFill>
                <a:srgbClr val="000000"/>
              </a:solidFill>
              <a:latin typeface="Cascadia Mono" panose="020B0609020000020004" pitchFamily="49" charset="0"/>
            </a:endParaRPr>
          </a:p>
          <a:p>
            <a:pPr marL="342900" indent="-342900">
              <a:buFont typeface="+mj-lt"/>
              <a:buAutoNum type="arabicPeriod"/>
            </a:pPr>
            <a:r>
              <a:rPr lang="en-US" sz="1800">
                <a:solidFill>
                  <a:srgbClr val="000000"/>
                </a:solidFill>
                <a:latin typeface="Cascadia Mono" panose="020B0609020000020004" pitchFamily="49" charset="0"/>
              </a:rPr>
              <a:t>}</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b="1" i="0" kern="1200">
                <a:latin typeface="Calibri" charset="0"/>
                <a:ea typeface="Calibri" charset="0"/>
                <a:cs typeface="Calibri" charset="0"/>
              </a:rPr>
              <a:t>BRUTE – FORCE IN SUBSTRING SEARCH</a:t>
            </a:r>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95444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4629150" y="1683558"/>
            <a:ext cx="3256822" cy="3188713"/>
          </a:xfrm>
        </p:spPr>
        <p:txBody>
          <a:bodyPr vert="horz" lIns="91440" tIns="45720" rIns="91440" bIns="45720" rtlCol="0">
            <a:normAutofit/>
          </a:bodyPr>
          <a:lstStyle/>
          <a:p>
            <a:r>
              <a:rPr lang="en-US"/>
              <a:t>Trường hợp tệ nhất:</a:t>
            </a:r>
          </a:p>
          <a:p>
            <a:pPr marL="0" indent="0">
              <a:buNone/>
            </a:pPr>
            <a:endParaRPr lang="en-US"/>
          </a:p>
          <a:p>
            <a:r>
              <a:rPr lang="en-US"/>
              <a:t>Tốn rất nhiều thao tác trong khâu so sánh các kí tự. (backup) </a:t>
            </a:r>
          </a:p>
          <a:p>
            <a:endParaRPr lang="en-US"/>
          </a:p>
          <a:p>
            <a:r>
              <a:rPr lang="en-US"/>
              <a:t>Văn bản nhị phân.</a:t>
            </a:r>
          </a:p>
        </p:txBody>
      </p:sp>
      <p:pic>
        <p:nvPicPr>
          <p:cNvPr id="6" name="Hình ảnh 5">
            <a:extLst>
              <a:ext uri="{FF2B5EF4-FFF2-40B4-BE49-F238E27FC236}">
                <a16:creationId xmlns:a16="http://schemas.microsoft.com/office/drawing/2014/main" id="{2FD1B306-7B3D-5A9C-F652-52602FADC288}"/>
              </a:ext>
            </a:extLst>
          </p:cNvPr>
          <p:cNvPicPr>
            <a:picLocks noChangeAspect="1"/>
          </p:cNvPicPr>
          <p:nvPr/>
        </p:nvPicPr>
        <p:blipFill>
          <a:blip r:embed="rId3"/>
          <a:stretch>
            <a:fillRect/>
          </a:stretch>
        </p:blipFill>
        <p:spPr>
          <a:xfrm>
            <a:off x="627330" y="1685939"/>
            <a:ext cx="3886200" cy="2059686"/>
          </a:xfrm>
          <a:prstGeom prst="rect">
            <a:avLst/>
          </a:prstGeom>
          <a:noFill/>
        </p:spPr>
      </p:pic>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16"/>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11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BRUTE – FORCE IN SUBSTRING SEARCH</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7"/>
          </p:nvPr>
        </p:nvSpPr>
        <p:spPr>
          <a:xfrm>
            <a:off x="628600" y="933062"/>
            <a:ext cx="7257372" cy="267632"/>
          </a:xfrm>
        </p:spPr>
        <p:txBody>
          <a:bodyPr vert="horz" lIns="91440" tIns="45720" rIns="91440" bIns="45720" rtlCol="0">
            <a:normAutofit/>
          </a:bodyPr>
          <a:lstStyle/>
          <a:p>
            <a:r>
              <a:rPr lang="en-US" sz="1100" b="1" i="1" kern="1200">
                <a:latin typeface="+mn-lt"/>
                <a:ea typeface="+mn-ea"/>
                <a:cs typeface="+mn-cs"/>
              </a:rPr>
              <a:t>Vấn Đề Của Brute – Force </a:t>
            </a:r>
          </a:p>
        </p:txBody>
      </p:sp>
      <p:sp>
        <p:nvSpPr>
          <p:cNvPr id="9" name="TextBox 7">
            <a:extLst>
              <a:ext uri="{FF2B5EF4-FFF2-40B4-BE49-F238E27FC236}">
                <a16:creationId xmlns:a16="http://schemas.microsoft.com/office/drawing/2014/main" id="{A3E86998-4CDA-8815-C42F-1F2EEDFA6B56}"/>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54761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Knuth – Morris – Pratt </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42714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4629150" y="1719645"/>
            <a:ext cx="3256822" cy="3188713"/>
          </a:xfrm>
        </p:spPr>
        <p:txBody>
          <a:bodyPr vert="horz" lIns="91440" tIns="45720" rIns="91440" bIns="45720" rtlCol="0">
            <a:normAutofit/>
          </a:bodyPr>
          <a:lstStyle/>
          <a:p>
            <a:r>
              <a:rPr lang="en-US"/>
              <a:t>Ý tưởng: Không backup những ký tự đã từng xét.</a:t>
            </a:r>
          </a:p>
          <a:p>
            <a:r>
              <a:rPr lang="en-US"/>
              <a:t>Xét TH sau với Brute-Force:</a:t>
            </a:r>
          </a:p>
          <a:p>
            <a:endParaRPr lang="en-US"/>
          </a:p>
          <a:p>
            <a:endParaRPr lang="en-US"/>
          </a:p>
          <a:p>
            <a:r>
              <a:rPr lang="en-US"/>
              <a:t>Vậy, thay vì đặt i = i + 1. Chỉ cần đặt lại </a:t>
            </a:r>
            <a:r>
              <a:rPr lang="en-US" b="1"/>
              <a:t>j = 0 </a:t>
            </a:r>
            <a:r>
              <a:rPr lang="en-US"/>
              <a:t>khi </a:t>
            </a:r>
            <a:r>
              <a:rPr lang="en-US" b="1"/>
              <a:t>txt[i] != pat[j] </a:t>
            </a:r>
            <a:r>
              <a:rPr lang="en-US"/>
              <a:t>và tiếp tục so sánh.</a:t>
            </a:r>
          </a:p>
          <a:p>
            <a:endParaRPr lang="en-US"/>
          </a:p>
          <a:p>
            <a:endParaRPr lang="en-US"/>
          </a:p>
        </p:txBody>
      </p:sp>
      <p:pic>
        <p:nvPicPr>
          <p:cNvPr id="6" name="Hình ảnh 5">
            <a:extLst>
              <a:ext uri="{FF2B5EF4-FFF2-40B4-BE49-F238E27FC236}">
                <a16:creationId xmlns:a16="http://schemas.microsoft.com/office/drawing/2014/main" id="{868E0A67-8936-CD92-F340-D3EAB5B51C35}"/>
              </a:ext>
            </a:extLst>
          </p:cNvPr>
          <p:cNvPicPr>
            <a:picLocks noChangeAspect="1"/>
          </p:cNvPicPr>
          <p:nvPr/>
        </p:nvPicPr>
        <p:blipFill>
          <a:blip r:embed="rId3"/>
          <a:stretch>
            <a:fillRect/>
          </a:stretch>
        </p:blipFill>
        <p:spPr>
          <a:xfrm>
            <a:off x="628600" y="1733084"/>
            <a:ext cx="3886200" cy="2195702"/>
          </a:xfrm>
          <a:prstGeom prst="rect">
            <a:avLst/>
          </a:prstGeom>
          <a:noFill/>
        </p:spPr>
      </p:pic>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16"/>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13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00" y="933062"/>
            <a:ext cx="7257372" cy="267632"/>
          </a:xfrm>
          <a:prstGeom prst="rect">
            <a:avLst/>
          </a:prstGeom>
        </p:spPr>
        <p:txBody>
          <a:bodyPr vert="horz" lIns="91440" tIns="45720" rIns="91440" bIns="45720" rtlCol="0">
            <a:normAutofit/>
          </a:bodyPr>
          <a:lstStyle/>
          <a:p>
            <a:pPr defTabSz="685800">
              <a:lnSpc>
                <a:spcPct val="90000"/>
              </a:lnSpc>
              <a:spcBef>
                <a:spcPts val="750"/>
              </a:spcBef>
              <a:buClr>
                <a:srgbClr val="0066A1"/>
              </a:buClr>
            </a:pPr>
            <a:endParaRPr lang="en-US" sz="1100" b="1" i="1" kern="1200">
              <a:solidFill>
                <a:srgbClr val="01B4E3"/>
              </a:solidFill>
              <a:latin typeface="+mn-lt"/>
              <a:ea typeface="+mn-ea"/>
              <a:cs typeface="+mn-cs"/>
            </a:endParaRPr>
          </a:p>
        </p:txBody>
      </p:sp>
      <p:sp>
        <p:nvSpPr>
          <p:cNvPr id="9" name="TextBox 7">
            <a:extLst>
              <a:ext uri="{FF2B5EF4-FFF2-40B4-BE49-F238E27FC236}">
                <a16:creationId xmlns:a16="http://schemas.microsoft.com/office/drawing/2014/main" id="{184ABBF8-F638-715F-FD02-EF8964A8E42A}"/>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422253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dirty="0" err="1"/>
              <a:t>Xét</a:t>
            </a:r>
            <a:r>
              <a:rPr lang="en-US" dirty="0"/>
              <a:t> trường </a:t>
            </a:r>
            <a:r>
              <a:rPr lang="en-US" dirty="0" err="1"/>
              <a:t>hợp</a:t>
            </a:r>
            <a:r>
              <a:rPr lang="en-US" dirty="0"/>
              <a:t>: 	A  A  B </a:t>
            </a:r>
            <a:r>
              <a:rPr lang="en-US" u="sng" dirty="0"/>
              <a:t> A  A  </a:t>
            </a:r>
            <a:r>
              <a:rPr lang="en-US" dirty="0">
                <a:solidFill>
                  <a:srgbClr val="FF0000"/>
                </a:solidFill>
              </a:rPr>
              <a:t>B</a:t>
            </a:r>
            <a:r>
              <a:rPr lang="en-US" u="sng" dirty="0"/>
              <a:t>  A  A  A </a:t>
            </a:r>
            <a:r>
              <a:rPr lang="en-US" dirty="0"/>
              <a:t> A</a:t>
            </a:r>
          </a:p>
          <a:p>
            <a:r>
              <a:rPr lang="en-US" dirty="0"/>
              <a:t>Pattern: 		A  A  B  A  A  </a:t>
            </a:r>
            <a:r>
              <a:rPr lang="en-US" dirty="0">
                <a:solidFill>
                  <a:srgbClr val="FF0000"/>
                </a:solidFill>
              </a:rPr>
              <a:t>A</a:t>
            </a:r>
            <a:r>
              <a:rPr lang="en-US" dirty="0"/>
              <a:t> </a:t>
            </a:r>
          </a:p>
          <a:p>
            <a:endParaRPr lang="en-US" dirty="0"/>
          </a:p>
          <a:p>
            <a:r>
              <a:rPr lang="en-US" dirty="0" err="1"/>
              <a:t>Vậy</a:t>
            </a:r>
            <a:r>
              <a:rPr lang="en-US" dirty="0"/>
              <a:t>, </a:t>
            </a:r>
            <a:r>
              <a:rPr lang="en-US" dirty="0" err="1"/>
              <a:t>vấn</a:t>
            </a:r>
            <a:r>
              <a:rPr lang="en-US" dirty="0"/>
              <a:t> </a:t>
            </a:r>
            <a:r>
              <a:rPr lang="en-US" dirty="0" err="1"/>
              <a:t>đề</a:t>
            </a:r>
            <a:r>
              <a:rPr lang="en-US" dirty="0"/>
              <a:t> </a:t>
            </a:r>
            <a:r>
              <a:rPr lang="en-US" dirty="0" err="1"/>
              <a:t>cốt</a:t>
            </a:r>
            <a:r>
              <a:rPr lang="en-US" dirty="0"/>
              <a:t> </a:t>
            </a:r>
            <a:r>
              <a:rPr lang="en-US" dirty="0" err="1"/>
              <a:t>lõi</a:t>
            </a:r>
            <a:r>
              <a:rPr lang="en-US" dirty="0"/>
              <a:t> của </a:t>
            </a:r>
            <a:r>
              <a:rPr lang="en-US" dirty="0" err="1"/>
              <a:t>giải</a:t>
            </a:r>
            <a:r>
              <a:rPr lang="en-US" dirty="0"/>
              <a:t> </a:t>
            </a:r>
            <a:r>
              <a:rPr lang="en-US" dirty="0" err="1"/>
              <a:t>thuật</a:t>
            </a:r>
            <a:r>
              <a:rPr lang="en-US" dirty="0"/>
              <a:t> KMP là </a:t>
            </a:r>
            <a:r>
              <a:rPr lang="en-US" dirty="0" err="1"/>
              <a:t>cách</a:t>
            </a:r>
            <a:r>
              <a:rPr lang="en-US" dirty="0"/>
              <a:t> </a:t>
            </a:r>
            <a:r>
              <a:rPr lang="en-US" dirty="0" err="1"/>
              <a:t>tìm</a:t>
            </a:r>
            <a:r>
              <a:rPr lang="en-US" dirty="0"/>
              <a:t> </a:t>
            </a:r>
            <a:r>
              <a:rPr lang="en-US" dirty="0" err="1"/>
              <a:t>vị</a:t>
            </a:r>
            <a:r>
              <a:rPr lang="en-US" dirty="0"/>
              <a:t> </a:t>
            </a:r>
            <a:r>
              <a:rPr lang="en-US" dirty="0" err="1"/>
              <a:t>trí</a:t>
            </a:r>
            <a:r>
              <a:rPr lang="en-US" dirty="0"/>
              <a:t> con </a:t>
            </a:r>
            <a:r>
              <a:rPr lang="en-US" dirty="0" err="1"/>
              <a:t>trỏ</a:t>
            </a:r>
            <a:r>
              <a:rPr lang="en-US" dirty="0"/>
              <a:t> </a:t>
            </a:r>
            <a:r>
              <a:rPr lang="en-US" dirty="0" err="1"/>
              <a:t>i</a:t>
            </a:r>
            <a:r>
              <a:rPr lang="en-US" dirty="0"/>
              <a:t> </a:t>
            </a:r>
            <a:r>
              <a:rPr lang="en-US" dirty="0" err="1"/>
              <a:t>trỏ</a:t>
            </a:r>
            <a:r>
              <a:rPr lang="en-US" dirty="0"/>
              <a:t> </a:t>
            </a:r>
            <a:r>
              <a:rPr lang="en-US" dirty="0" err="1"/>
              <a:t>tới</a:t>
            </a:r>
            <a:r>
              <a:rPr lang="en-US" dirty="0"/>
              <a:t> </a:t>
            </a:r>
            <a:r>
              <a:rPr lang="en-US" dirty="0" err="1"/>
              <a:t>văn</a:t>
            </a:r>
            <a:r>
              <a:rPr lang="en-US" dirty="0"/>
              <a:t> </a:t>
            </a:r>
            <a:r>
              <a:rPr lang="en-US" dirty="0" err="1"/>
              <a:t>bản</a:t>
            </a:r>
            <a:r>
              <a:rPr lang="en-US" dirty="0"/>
              <a:t> txt </a:t>
            </a:r>
            <a:r>
              <a:rPr lang="en-US" dirty="0" err="1"/>
              <a:t>sau</a:t>
            </a:r>
            <a:r>
              <a:rPr lang="en-US" dirty="0"/>
              <a:t> </a:t>
            </a:r>
            <a:r>
              <a:rPr lang="en-US" dirty="0" err="1"/>
              <a:t>mỗi</a:t>
            </a:r>
            <a:r>
              <a:rPr lang="en-US" dirty="0"/>
              <a:t> </a:t>
            </a:r>
            <a:r>
              <a:rPr lang="en-US" dirty="0" err="1"/>
              <a:t>lần</a:t>
            </a:r>
            <a:r>
              <a:rPr lang="en-US" dirty="0"/>
              <a:t> </a:t>
            </a:r>
            <a:r>
              <a:rPr lang="en-US" dirty="0" err="1"/>
              <a:t>bắt</a:t>
            </a:r>
            <a:r>
              <a:rPr lang="en-US" dirty="0"/>
              <a:t> </a:t>
            </a:r>
            <a:r>
              <a:rPr lang="en-US" dirty="0" err="1"/>
              <a:t>đầu</a:t>
            </a:r>
            <a:r>
              <a:rPr lang="en-US" dirty="0"/>
              <a:t> </a:t>
            </a:r>
            <a:r>
              <a:rPr lang="en-US" dirty="0" err="1"/>
              <a:t>lại</a:t>
            </a:r>
            <a:r>
              <a:rPr lang="en-US" dirty="0"/>
              <a:t> </a:t>
            </a:r>
            <a:r>
              <a:rPr lang="en-US" dirty="0" err="1"/>
              <a:t>quá</a:t>
            </a:r>
            <a:r>
              <a:rPr lang="en-US" dirty="0"/>
              <a:t> trình đối </a:t>
            </a:r>
            <a:r>
              <a:rPr lang="en-US" dirty="0" err="1"/>
              <a:t>sánh</a:t>
            </a:r>
            <a:r>
              <a:rPr lang="en-US" dirty="0"/>
              <a:t> (</a:t>
            </a:r>
            <a:r>
              <a:rPr lang="en-US" dirty="0" err="1"/>
              <a:t>mà</a:t>
            </a:r>
            <a:r>
              <a:rPr lang="en-US" dirty="0"/>
              <a:t> </a:t>
            </a:r>
            <a:r>
              <a:rPr lang="en-US" dirty="0" err="1"/>
              <a:t>vẫn</a:t>
            </a:r>
            <a:r>
              <a:rPr lang="en-US" dirty="0"/>
              <a:t> </a:t>
            </a:r>
            <a:r>
              <a:rPr lang="en-US" dirty="0" err="1"/>
              <a:t>đảm</a:t>
            </a:r>
            <a:r>
              <a:rPr lang="en-US" dirty="0"/>
              <a:t> </a:t>
            </a:r>
            <a:r>
              <a:rPr lang="en-US" dirty="0" err="1"/>
              <a:t>bảo</a:t>
            </a:r>
            <a:r>
              <a:rPr lang="en-US" dirty="0"/>
              <a:t> </a:t>
            </a:r>
            <a:r>
              <a:rPr lang="en-US" dirty="0" err="1"/>
              <a:t>không</a:t>
            </a:r>
            <a:r>
              <a:rPr lang="en-US" dirty="0"/>
              <a:t> backup những </a:t>
            </a:r>
            <a:r>
              <a:rPr lang="en-US" dirty="0" err="1"/>
              <a:t>ký</a:t>
            </a:r>
            <a:r>
              <a:rPr lang="en-US" dirty="0"/>
              <a:t> </a:t>
            </a:r>
            <a:r>
              <a:rPr lang="en-US" dirty="0" err="1"/>
              <a:t>không</a:t>
            </a:r>
            <a:r>
              <a:rPr lang="en-US" dirty="0"/>
              <a:t> </a:t>
            </a:r>
            <a:r>
              <a:rPr lang="en-US" dirty="0" err="1"/>
              <a:t>cần</a:t>
            </a:r>
            <a:r>
              <a:rPr lang="en-US" dirty="0"/>
              <a:t> </a:t>
            </a:r>
            <a:r>
              <a:rPr lang="en-US" dirty="0" err="1"/>
              <a:t>thiết</a:t>
            </a:r>
            <a:r>
              <a:rPr lang="en-US" dirty="0"/>
              <a:t>)</a:t>
            </a:r>
          </a:p>
          <a:p>
            <a:r>
              <a:rPr lang="en-US" dirty="0"/>
              <a:t>Ý </a:t>
            </a:r>
            <a:r>
              <a:rPr lang="en-US" dirty="0" err="1"/>
              <a:t>tưởng</a:t>
            </a:r>
            <a:r>
              <a:rPr lang="en-US" dirty="0"/>
              <a:t> </a:t>
            </a:r>
            <a:r>
              <a:rPr lang="en-US" dirty="0" err="1"/>
              <a:t>nguyên</a:t>
            </a:r>
            <a:r>
              <a:rPr lang="en-US" dirty="0"/>
              <a:t> </a:t>
            </a:r>
            <a:r>
              <a:rPr lang="en-US" dirty="0" err="1"/>
              <a:t>thủy</a:t>
            </a:r>
            <a:r>
              <a:rPr lang="en-US" dirty="0"/>
              <a:t> của KMP </a:t>
            </a:r>
            <a:r>
              <a:rPr lang="en-US" dirty="0" err="1"/>
              <a:t>cũng</a:t>
            </a:r>
            <a:r>
              <a:rPr lang="en-US" dirty="0"/>
              <a:t> </a:t>
            </a:r>
            <a:r>
              <a:rPr lang="en-US" dirty="0" err="1"/>
              <a:t>dựa</a:t>
            </a:r>
            <a:r>
              <a:rPr lang="en-US" dirty="0"/>
              <a:t> </a:t>
            </a:r>
            <a:r>
              <a:rPr lang="en-US" dirty="0" err="1"/>
              <a:t>trên</a:t>
            </a:r>
            <a:r>
              <a:rPr lang="en-US" dirty="0"/>
              <a:t> </a:t>
            </a:r>
            <a:r>
              <a:rPr lang="en-US" dirty="0" err="1"/>
              <a:t>quy</a:t>
            </a:r>
            <a:r>
              <a:rPr lang="en-US" dirty="0"/>
              <a:t> </a:t>
            </a:r>
            <a:r>
              <a:rPr lang="en-US" dirty="0" err="1"/>
              <a:t>hoạch</a:t>
            </a:r>
            <a:r>
              <a:rPr lang="en-US" dirty="0"/>
              <a:t> </a:t>
            </a:r>
            <a:r>
              <a:rPr lang="en-US" dirty="0" err="1"/>
              <a:t>động</a:t>
            </a:r>
            <a:r>
              <a:rPr lang="en-US" dirty="0"/>
              <a:t>. </a:t>
            </a:r>
            <a:r>
              <a:rPr lang="en-US" dirty="0" err="1"/>
              <a:t>Dùng</a:t>
            </a:r>
            <a:r>
              <a:rPr lang="en-US" dirty="0"/>
              <a:t> 1 </a:t>
            </a:r>
            <a:r>
              <a:rPr lang="en-US" dirty="0" err="1"/>
              <a:t>bảng</a:t>
            </a:r>
            <a:r>
              <a:rPr lang="en-US" dirty="0"/>
              <a:t> </a:t>
            </a:r>
            <a:r>
              <a:rPr lang="en-US" dirty="0" err="1"/>
              <a:t>nhớ</a:t>
            </a:r>
            <a:r>
              <a:rPr lang="en-US" dirty="0"/>
              <a:t> </a:t>
            </a:r>
            <a:r>
              <a:rPr lang="en-US" dirty="0" err="1"/>
              <a:t>tạm</a:t>
            </a:r>
            <a:r>
              <a:rPr lang="en-US" dirty="0"/>
              <a: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04500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t>
            </a:r>
            <a:r>
              <a:rPr lang="en-US">
                <a:solidFill>
                  <a:srgbClr val="FF0000"/>
                </a:solidFill>
              </a:rPr>
              <a:t>A  A  </a:t>
            </a:r>
            <a:r>
              <a:rPr lang="en-US"/>
              <a:t>B </a:t>
            </a:r>
            <a:r>
              <a:rPr lang="en-US" u="sng"/>
              <a:t> </a:t>
            </a:r>
            <a:r>
              <a:rPr lang="en-US" u="sng">
                <a:solidFill>
                  <a:srgbClr val="FF0000"/>
                </a:solidFill>
              </a:rPr>
              <a:t>A  A  </a:t>
            </a:r>
            <a:r>
              <a:rPr lang="en-US"/>
              <a:t>B</a:t>
            </a:r>
            <a:r>
              <a:rPr lang="en-US" u="sng"/>
              <a:t>  A  A  A </a:t>
            </a:r>
            <a:r>
              <a:rPr lang="en-US"/>
              <a:t> A</a:t>
            </a:r>
          </a:p>
          <a:p>
            <a:pPr marL="0" indent="0">
              <a:buNone/>
            </a:pPr>
            <a:r>
              <a:rPr lang="en-US"/>
              <a:t>			</a:t>
            </a:r>
            <a:r>
              <a:rPr lang="en-US">
                <a:solidFill>
                  <a:srgbClr val="FF0000"/>
                </a:solidFill>
              </a:rPr>
              <a:t>A  A  </a:t>
            </a:r>
            <a:r>
              <a:rPr lang="en-US"/>
              <a:t>B  A  A  A </a:t>
            </a:r>
          </a:p>
          <a:p>
            <a:pPr marL="0" indent="0">
              <a:buNone/>
            </a:pPr>
            <a:r>
              <a:rPr lang="en-US"/>
              <a:t>			</a:t>
            </a:r>
          </a:p>
          <a:p>
            <a:pPr marL="0" indent="0">
              <a:buNone/>
            </a:pPr>
            <a:r>
              <a:rPr lang="en-US"/>
              <a:t>			</a:t>
            </a:r>
            <a:r>
              <a:rPr lang="en-US">
                <a:solidFill>
                  <a:srgbClr val="FF0000"/>
                </a:solidFill>
              </a:rPr>
              <a:t>A  A  </a:t>
            </a:r>
            <a:r>
              <a:rPr lang="en-US"/>
              <a:t>B </a:t>
            </a:r>
            <a:r>
              <a:rPr lang="en-US" u="sng"/>
              <a:t> </a:t>
            </a:r>
            <a:r>
              <a:rPr lang="en-US" u="sng">
                <a:solidFill>
                  <a:srgbClr val="FF0000"/>
                </a:solidFill>
              </a:rPr>
              <a:t>A  A  </a:t>
            </a:r>
            <a:r>
              <a:rPr lang="en-US"/>
              <a:t>B</a:t>
            </a:r>
            <a:r>
              <a:rPr lang="en-US" u="sng"/>
              <a:t>  A  A  A </a:t>
            </a:r>
            <a:r>
              <a:rPr lang="en-US"/>
              <a:t> A</a:t>
            </a:r>
          </a:p>
          <a:p>
            <a:pPr marL="0" indent="0">
              <a:buNone/>
            </a:pPr>
            <a:r>
              <a:rPr lang="en-US"/>
              <a:t>			</a:t>
            </a:r>
            <a:r>
              <a:rPr lang="en-US">
                <a:solidFill>
                  <a:srgbClr val="FF0000"/>
                </a:solidFill>
              </a:rPr>
              <a:t>A  A  </a:t>
            </a:r>
            <a:r>
              <a:rPr lang="en-US"/>
              <a:t>B  C  D</a:t>
            </a:r>
          </a:p>
          <a:p>
            <a:pPr marL="0" indent="0">
              <a:buNone/>
            </a:pPr>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98295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  A  B </a:t>
            </a:r>
            <a:r>
              <a:rPr lang="en-US" u="sng"/>
              <a:t> A  A  </a:t>
            </a:r>
            <a:r>
              <a:rPr lang="en-US">
                <a:solidFill>
                  <a:srgbClr val="FF0000"/>
                </a:solidFill>
              </a:rPr>
              <a:t>B</a:t>
            </a:r>
            <a:r>
              <a:rPr lang="en-US" u="sng"/>
              <a:t>  A  A  A </a:t>
            </a:r>
            <a:r>
              <a:rPr lang="en-US"/>
              <a:t> A</a:t>
            </a:r>
          </a:p>
          <a:p>
            <a:pPr marL="0" indent="0">
              <a:buNone/>
            </a:pPr>
            <a:r>
              <a:rPr lang="en-US"/>
              <a:t>			    A  A  B  A  A  </a:t>
            </a:r>
            <a:r>
              <a:rPr lang="en-US">
                <a:solidFill>
                  <a:srgbClr val="FF0000"/>
                </a:solidFill>
              </a:rPr>
              <a:t>A</a:t>
            </a:r>
            <a:r>
              <a:rPr lang="en-US"/>
              <a:t> </a:t>
            </a:r>
          </a:p>
          <a:p>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89824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  A  B </a:t>
            </a:r>
            <a:r>
              <a:rPr lang="en-US" u="sng"/>
              <a:t> A  A  </a:t>
            </a:r>
            <a:r>
              <a:rPr lang="en-US">
                <a:solidFill>
                  <a:srgbClr val="FF0000"/>
                </a:solidFill>
              </a:rPr>
              <a:t>B</a:t>
            </a:r>
            <a:r>
              <a:rPr lang="en-US" u="sng"/>
              <a:t>  A  A  A </a:t>
            </a:r>
            <a:r>
              <a:rPr lang="en-US"/>
              <a:t> A</a:t>
            </a:r>
          </a:p>
          <a:p>
            <a:pPr marL="0" indent="0">
              <a:buNone/>
            </a:pPr>
            <a:r>
              <a:rPr lang="en-US"/>
              <a:t>			         A  A  B  A  A  </a:t>
            </a:r>
            <a:r>
              <a:rPr lang="en-US">
                <a:solidFill>
                  <a:srgbClr val="FF0000"/>
                </a:solidFill>
              </a:rPr>
              <a:t>A</a:t>
            </a:r>
            <a:r>
              <a:rPr lang="en-US"/>
              <a:t> </a:t>
            </a:r>
          </a:p>
          <a:p>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54655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r>
              <a:rPr lang="en-US"/>
              <a:t>			A  A  B </a:t>
            </a:r>
            <a:r>
              <a:rPr lang="en-US" u="sng"/>
              <a:t> A  A  </a:t>
            </a:r>
            <a:r>
              <a:rPr lang="en-US">
                <a:solidFill>
                  <a:srgbClr val="FF0000"/>
                </a:solidFill>
              </a:rPr>
              <a:t>B</a:t>
            </a:r>
            <a:r>
              <a:rPr lang="en-US" u="sng"/>
              <a:t>  A  A  A </a:t>
            </a:r>
            <a:r>
              <a:rPr lang="en-US"/>
              <a:t> A</a:t>
            </a:r>
          </a:p>
          <a:p>
            <a:pPr marL="0" indent="0">
              <a:buNone/>
            </a:pPr>
            <a:r>
              <a:rPr lang="en-US"/>
              <a:t>			             A  A  B  A  A  </a:t>
            </a:r>
            <a:r>
              <a:rPr lang="en-US">
                <a:solidFill>
                  <a:srgbClr val="FF0000"/>
                </a:solidFill>
              </a:rPr>
              <a:t>A</a:t>
            </a:r>
            <a:r>
              <a:rPr lang="en-US"/>
              <a:t> </a:t>
            </a:r>
          </a:p>
          <a:p>
            <a:endParaRPr lang="en-US"/>
          </a:p>
          <a:p>
            <a:r>
              <a:rPr lang="en-US"/>
              <a:t>Trong brute force, khi xét tới 1 cặp ký tự không khớp, việc gán i = i+1 giống như chúng ta đang trượt pattern sang bên phải. Khi trượt như vậy, chúng ta xét qua cặp A A B là phần mở đầu của pattern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730798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a:solidFill>
                  <a:srgbClr val="FF0000"/>
                </a:solidFill>
              </a:rPr>
              <a:t>B</a:t>
            </a:r>
            <a:r>
              <a:rPr lang="en-US" u="sng"/>
              <a:t>  A  A  A </a:t>
            </a:r>
            <a:r>
              <a:rPr lang="en-US"/>
              <a:t> A                           (txt)</a:t>
            </a:r>
          </a:p>
          <a:p>
            <a:r>
              <a:rPr lang="en-US"/>
              <a:t>Pattern: 	 	             </a:t>
            </a:r>
            <a:r>
              <a:rPr lang="en-US">
                <a:solidFill>
                  <a:srgbClr val="C00000"/>
                </a:solidFill>
              </a:rPr>
              <a:t>A  A  B  </a:t>
            </a:r>
            <a:r>
              <a:rPr lang="en-US"/>
              <a:t>A  A  A                                (pat)</a:t>
            </a:r>
          </a:p>
          <a:p>
            <a:endParaRPr lang="en-US"/>
          </a:p>
          <a:p>
            <a:r>
              <a:rPr lang="en-US"/>
              <a:t>Nhận xét: trường hợp này xảy ra khi trong chuỗi con không khớp đã xét (AABAAB) có chứa một phân đoạn con (</a:t>
            </a:r>
            <a:r>
              <a:rPr lang="en-US" u="sng"/>
              <a:t>AAB</a:t>
            </a:r>
            <a:r>
              <a:rPr lang="en-US"/>
              <a:t>) giống với phân đoạn đầu tiên trong mẫu </a:t>
            </a:r>
            <a:r>
              <a:rPr lang="en-US" i="1"/>
              <a:t>pat</a:t>
            </a:r>
            <a:r>
              <a:rPr lang="en-US"/>
              <a:t>. </a:t>
            </a:r>
          </a:p>
          <a:p>
            <a:r>
              <a:rPr lang="en-US"/>
              <a:t>Khi đó, ta so sánh txt[5] và pat[2]</a:t>
            </a:r>
          </a:p>
          <a:p>
            <a:r>
              <a:rPr lang="en-US"/>
              <a:t>Dễ thấy trong </a:t>
            </a:r>
            <a:r>
              <a:rPr lang="en-US" i="1"/>
              <a:t>pat </a:t>
            </a:r>
            <a:r>
              <a:rPr lang="en-US"/>
              <a:t>có cặp phân đoạn con giống nhau nằm ở 2 đầu là A A</a:t>
            </a:r>
          </a:p>
          <a:p>
            <a:r>
              <a:rPr lang="en-US"/>
              <a:t>Pattern:                                      </a:t>
            </a:r>
            <a:r>
              <a:rPr lang="en-US" u="sng"/>
              <a:t>A  A </a:t>
            </a:r>
            <a:r>
              <a:rPr lang="en-US"/>
              <a:t> B  A  </a:t>
            </a:r>
            <a:r>
              <a:rPr lang="en-US" u="sng"/>
              <a:t>A  A</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07014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fontScale="90000"/>
          </a:bodyPr>
          <a:lstStyle/>
          <a:p>
            <a:r>
              <a:rPr lang="en-US" err="1"/>
              <a:t>Mục</a:t>
            </a:r>
            <a:r>
              <a:rPr lang="en-US"/>
              <a:t> </a:t>
            </a:r>
            <a:r>
              <a:rPr lang="en-US" err="1"/>
              <a:t>Lục</a:t>
            </a:r>
            <a:endParaRPr lang="en-US"/>
          </a:p>
        </p:txBody>
      </p:sp>
      <p:sp>
        <p:nvSpPr>
          <p:cNvPr id="9" name="Subtitle 8"/>
          <p:cNvSpPr>
            <a:spLocks noGrp="1"/>
          </p:cNvSpPr>
          <p:nvPr>
            <p:ph type="subTitle" idx="1"/>
          </p:nvPr>
        </p:nvSpPr>
        <p:spPr>
          <a:xfrm>
            <a:off x="627331" y="2388734"/>
            <a:ext cx="6862040" cy="1511322"/>
          </a:xfrm>
        </p:spPr>
        <p:txBody>
          <a:bodyPr>
            <a:normAutofit lnSpcReduction="10000"/>
          </a:bodyPr>
          <a:lstStyle/>
          <a:p>
            <a:pPr marL="457200" indent="-457200">
              <a:buAutoNum type="arabicPeriod"/>
            </a:pPr>
            <a:r>
              <a:rPr lang="en-US" err="1"/>
              <a:t>Giới</a:t>
            </a:r>
            <a:r>
              <a:rPr lang="en-US"/>
              <a:t> </a:t>
            </a:r>
            <a:r>
              <a:rPr lang="en-US" err="1"/>
              <a:t>Thiệu</a:t>
            </a:r>
            <a:endParaRPr lang="en-US"/>
          </a:p>
          <a:p>
            <a:pPr marL="457200" indent="-457200">
              <a:buAutoNum type="arabicPeriod"/>
            </a:pPr>
            <a:r>
              <a:rPr lang="en-US"/>
              <a:t>Brute – Force</a:t>
            </a:r>
          </a:p>
          <a:p>
            <a:pPr marL="457200" indent="-457200">
              <a:buAutoNum type="arabicPeriod"/>
            </a:pPr>
            <a:r>
              <a:rPr lang="en-US"/>
              <a:t>Knuth – Morris – Pratt (KMP)</a:t>
            </a:r>
          </a:p>
          <a:p>
            <a:pPr marL="457200" indent="-457200">
              <a:buAutoNum type="arabicPeriod"/>
            </a:pPr>
            <a:r>
              <a:rPr lang="en-US"/>
              <a:t>Rabin – Karp</a:t>
            </a:r>
          </a:p>
        </p:txBody>
      </p:sp>
      <p:sp>
        <p:nvSpPr>
          <p:cNvPr id="11" name="Slide Number Placeholder 10"/>
          <p:cNvSpPr>
            <a:spLocks noGrp="1"/>
          </p:cNvSpPr>
          <p:nvPr>
            <p:ph type="sldNum" sz="quarter" idx="4"/>
          </p:nvPr>
        </p:nvSpPr>
        <p:spPr/>
        <p:txBody>
          <a:bodyPr/>
          <a:lstStyle/>
          <a:p>
            <a:fld id="{3DD97BEB-BAEF-0344-9D5C-EC73E478698A}" type="slidenum">
              <a:rPr lang="en-US" smtClean="0"/>
              <a:pPr/>
              <a:t>2</a:t>
            </a:fld>
            <a:endParaRPr lang="en-US"/>
          </a:p>
        </p:txBody>
      </p:sp>
    </p:spTree>
    <p:extLst>
      <p:ext uri="{BB962C8B-B14F-4D97-AF65-F5344CB8AC3E}">
        <p14:creationId xmlns:p14="http://schemas.microsoft.com/office/powerpoint/2010/main" val="3038718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u="sng">
                <a:solidFill>
                  <a:srgbClr val="FF0000"/>
                </a:solidFill>
              </a:rPr>
              <a:t>B</a:t>
            </a:r>
            <a:r>
              <a:rPr lang="en-US" u="sng"/>
              <a:t>  A  A  A </a:t>
            </a:r>
            <a:r>
              <a:rPr lang="en-US"/>
              <a:t> A                           (txt)</a:t>
            </a:r>
          </a:p>
          <a:p>
            <a:r>
              <a:rPr lang="en-US"/>
              <a:t>Pattern:                                      </a:t>
            </a:r>
            <a:r>
              <a:rPr lang="en-US" u="sng"/>
              <a:t>A  A </a:t>
            </a:r>
            <a:r>
              <a:rPr lang="en-US"/>
              <a:t> B  A  </a:t>
            </a:r>
            <a:r>
              <a:rPr lang="en-US" u="sng"/>
              <a:t>A  A</a:t>
            </a:r>
            <a:r>
              <a:rPr lang="en-US"/>
              <a:t>                                (pat)</a:t>
            </a:r>
          </a:p>
          <a:p>
            <a:endParaRPr lang="en-US" u="sng"/>
          </a:p>
          <a:p>
            <a:r>
              <a:rPr lang="en-US"/>
              <a:t>Cặp A A này là một chuỗi con trùng nhau vừa là tiền tố vừa là hậu tố của mẫu.</a:t>
            </a:r>
          </a:p>
          <a:p>
            <a:r>
              <a:rPr lang="en-US"/>
              <a:t>Vậy,chỉ cần chuyển j = 3 ( liền sau A A).</a:t>
            </a:r>
          </a:p>
          <a:p>
            <a:endParaRPr lang="en-US"/>
          </a:p>
          <a:p>
            <a:r>
              <a:rPr lang="en-US"/>
              <a:t>Làm sao để biết có bao nhiêu cặp chuỗi con trùng nhau vừa là prefix lẫn suffix?</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280364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u="sng">
                <a:solidFill>
                  <a:srgbClr val="FF0000"/>
                </a:solidFill>
              </a:rPr>
              <a:t>B</a:t>
            </a:r>
            <a:r>
              <a:rPr lang="en-US" u="sng"/>
              <a:t>  A  A  A </a:t>
            </a:r>
            <a:r>
              <a:rPr lang="en-US"/>
              <a:t> A                           (txt)</a:t>
            </a:r>
          </a:p>
          <a:p>
            <a:r>
              <a:rPr lang="en-US"/>
              <a:t>Pattern:                                      </a:t>
            </a:r>
            <a:r>
              <a:rPr lang="en-US" u="sng"/>
              <a:t>A  A </a:t>
            </a:r>
            <a:r>
              <a:rPr lang="en-US"/>
              <a:t> B  A  </a:t>
            </a:r>
            <a:r>
              <a:rPr lang="en-US" u="sng"/>
              <a:t>A  A</a:t>
            </a:r>
            <a:r>
              <a:rPr lang="en-US"/>
              <a:t>                                (pat)</a:t>
            </a:r>
          </a:p>
          <a:p>
            <a:endParaRPr lang="en-US" u="sng"/>
          </a:p>
          <a:p>
            <a:r>
              <a:rPr lang="en-US"/>
              <a:t>Tạo 1 mảng tạm table và lưu giữ giá trị các cặp trùng là prefix/suffix</a:t>
            </a:r>
          </a:p>
          <a:p>
            <a:endParaRPr lang="en-US"/>
          </a:p>
          <a:p>
            <a:r>
              <a:rPr lang="en-US"/>
              <a:t>Table:			0   1   0   1    2   2</a:t>
            </a:r>
          </a:p>
          <a:p>
            <a:r>
              <a:rPr lang="en-US"/>
              <a:t>Pattern: 		A   A   B   A   A   A </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4512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a:p>
            <a:r>
              <a:rPr lang="en-US"/>
              <a:t>i = 5, j = 5</a:t>
            </a:r>
          </a:p>
          <a:p>
            <a:r>
              <a:rPr lang="en-US"/>
              <a:t>txt[i] != pat[j] </a:t>
            </a:r>
          </a:p>
          <a:p>
            <a:r>
              <a:rPr lang="en-US"/>
              <a:t>j = table[j-1] = 2  (trả về vị trí ngay sau max substring là prefix/suffix : A A) </a:t>
            </a:r>
          </a:p>
          <a:p>
            <a:r>
              <a:rPr lang="en-US"/>
              <a:t>Txt[i] == pat[j] </a:t>
            </a:r>
          </a:p>
          <a:p>
            <a:r>
              <a:rPr lang="en-US"/>
              <a:t>…</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71044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77B4356C-EDAF-CFCF-E616-80CF10253363}"/>
              </a:ext>
            </a:extLst>
          </p:cNvPr>
          <p:cNvPicPr>
            <a:picLocks noChangeAspect="1"/>
          </p:cNvPicPr>
          <p:nvPr/>
        </p:nvPicPr>
        <p:blipFill>
          <a:blip r:embed="rId2"/>
          <a:stretch>
            <a:fillRect/>
          </a:stretch>
        </p:blipFill>
        <p:spPr>
          <a:xfrm>
            <a:off x="2270539" y="2513247"/>
            <a:ext cx="3469424" cy="1988385"/>
          </a:xfrm>
          <a:prstGeom prst="rect">
            <a:avLst/>
          </a:prstGeom>
        </p:spPr>
      </p:pic>
    </p:spTree>
    <p:extLst>
      <p:ext uri="{BB962C8B-B14F-4D97-AF65-F5344CB8AC3E}">
        <p14:creationId xmlns:p14="http://schemas.microsoft.com/office/powerpoint/2010/main" val="333193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5FF15668-80D4-EF3F-BB4A-8E39411C1698}"/>
              </a:ext>
            </a:extLst>
          </p:cNvPr>
          <p:cNvPicPr>
            <a:picLocks noChangeAspect="1"/>
          </p:cNvPicPr>
          <p:nvPr/>
        </p:nvPicPr>
        <p:blipFill>
          <a:blip r:embed="rId3"/>
          <a:stretch>
            <a:fillRect/>
          </a:stretch>
        </p:blipFill>
        <p:spPr>
          <a:xfrm>
            <a:off x="759062" y="2492965"/>
            <a:ext cx="6503720" cy="2289613"/>
          </a:xfrm>
          <a:prstGeom prst="rect">
            <a:avLst/>
          </a:prstGeom>
        </p:spPr>
      </p:pic>
    </p:spTree>
    <p:extLst>
      <p:ext uri="{BB962C8B-B14F-4D97-AF65-F5344CB8AC3E}">
        <p14:creationId xmlns:p14="http://schemas.microsoft.com/office/powerpoint/2010/main" val="2765682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endParaRPr lang="en-US"/>
          </a:p>
          <a:p>
            <a:r>
              <a:rPr lang="en-US"/>
              <a:t>Độ phức tạp để tạo mảng tạm: O(M)</a:t>
            </a:r>
          </a:p>
          <a:p>
            <a:r>
              <a:rPr lang="en-US"/>
              <a:t>Độ phức tạp để so khớp mẫu: O(N)</a:t>
            </a:r>
          </a:p>
          <a:p>
            <a:r>
              <a:rPr lang="en-US"/>
              <a:t>Độ phức tạp KMP: O(M+N)</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04472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Rabin - Karp</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738823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Ý tưởng: tạo 1 hàm băm cho mẫu pat, và thực hiện tìm kiếm với hàm băm tương tự cho mỗi chuỗi con độ dài M trong văn bản </a:t>
            </a:r>
            <a:r>
              <a:rPr lang="en-US" i="1"/>
              <a:t>txt</a:t>
            </a:r>
            <a:r>
              <a:rPr lang="en-US"/>
              <a:t>. Nếu thấy 1 chuỗi con có giá trị băm bằng với </a:t>
            </a:r>
            <a:r>
              <a:rPr lang="en-US" i="1"/>
              <a:t>pat</a:t>
            </a:r>
            <a:r>
              <a:rPr lang="en-US"/>
              <a:t>, ta bắt đầu so khớp.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C0D2C935-4DEE-1975-60A3-065F13EEEA7E}"/>
              </a:ext>
            </a:extLst>
          </p:cNvPr>
          <p:cNvPicPr>
            <a:picLocks noChangeAspect="1"/>
          </p:cNvPicPr>
          <p:nvPr/>
        </p:nvPicPr>
        <p:blipFill>
          <a:blip r:embed="rId3"/>
          <a:stretch>
            <a:fillRect/>
          </a:stretch>
        </p:blipFill>
        <p:spPr>
          <a:xfrm>
            <a:off x="2616588" y="2196622"/>
            <a:ext cx="3742648" cy="2585956"/>
          </a:xfrm>
          <a:prstGeom prst="rect">
            <a:avLst/>
          </a:prstGeom>
        </p:spPr>
      </p:pic>
    </p:spTree>
    <p:extLst>
      <p:ext uri="{BB962C8B-B14F-4D97-AF65-F5344CB8AC3E}">
        <p14:creationId xmlns:p14="http://schemas.microsoft.com/office/powerpoint/2010/main" val="3533450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Tìm 1 hàm băm của </a:t>
            </a:r>
            <a:r>
              <a:rPr lang="en-US" i="1"/>
              <a:t>pat</a:t>
            </a:r>
            <a:r>
              <a:rPr lang="en-US"/>
              <a:t>[0,…, M-1]. Hàm này sẽ chuyển M kí tự của </a:t>
            </a:r>
            <a:r>
              <a:rPr lang="en-US" i="1"/>
              <a:t>pat</a:t>
            </a:r>
            <a:r>
              <a:rPr lang="en-US"/>
              <a:t> thành 1 số dựa trên R số nguyên được quy ước cho các kí tự của </a:t>
            </a:r>
            <a:r>
              <a:rPr lang="en-US" i="1"/>
              <a:t>pat</a:t>
            </a:r>
            <a:r>
              <a:rPr lang="en-US"/>
              <a:t>. Tính giá trị băm của </a:t>
            </a:r>
            <a:r>
              <a:rPr lang="en-US" i="1"/>
              <a:t>pat</a:t>
            </a:r>
            <a:r>
              <a:rPr lang="en-US"/>
              <a:t>. </a:t>
            </a:r>
          </a:p>
          <a:p>
            <a:r>
              <a:rPr lang="en-US"/>
              <a:t>Với mỗi giá trị i, tìm giá trị băm của txt[i,…, i+M-1]. Sử dụng hàm băm của </a:t>
            </a:r>
            <a:r>
              <a:rPr lang="en-US" i="1"/>
              <a:t>pat</a:t>
            </a:r>
          </a:p>
          <a:p>
            <a:r>
              <a:rPr lang="en-US"/>
              <a:t>Hash pat = txt substring hash =&gt; so khớp 2 chuỗi</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636969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Làm sao tìm được 1 hàm băm phù hợp?</a:t>
            </a:r>
          </a:p>
          <a:p>
            <a:endParaRPr lang="en-US"/>
          </a:p>
          <a:p>
            <a:r>
              <a:rPr lang="en-US"/>
              <a:t>Modular hashing . Lấy phần dư sau khi chia cho Q. (Q là kích thước ta chọn cho bảng băm, 1 số nguyên bất kỳ).  </a:t>
            </a:r>
          </a:p>
          <a:p>
            <a:r>
              <a:rPr lang="en-US"/>
              <a:t>h(ABC) = X</a:t>
            </a:r>
          </a:p>
          <a:p>
            <a:endParaRPr lang="en-US"/>
          </a:p>
          <a:p>
            <a:r>
              <a:rPr lang="en-US"/>
              <a:t>Chọn Q?</a:t>
            </a:r>
          </a:p>
          <a:p>
            <a:endParaRPr lang="en-US"/>
          </a:p>
          <a:p>
            <a:r>
              <a:rPr lang="en-US"/>
              <a:t>Q = 1 số nguyên tố ngẫu nhiên, giá trị càng lớn càng tốt (tránh tràn - overflow)</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17294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err="1"/>
              <a:t>Giới</a:t>
            </a:r>
            <a:r>
              <a:rPr lang="en-US"/>
              <a:t> </a:t>
            </a:r>
            <a:r>
              <a:rPr lang="en-US" err="1"/>
              <a:t>Thiệu</a:t>
            </a:r>
            <a:endParaRPr lang="en-US"/>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endParaRPr lang="en-US"/>
          </a:p>
        </p:txBody>
      </p:sp>
      <p:sp>
        <p:nvSpPr>
          <p:cNvPr id="6" name="Picture Placeholder 5">
            <a:extLst>
              <a:ext uri="{FF2B5EF4-FFF2-40B4-BE49-F238E27FC236}">
                <a16:creationId xmlns:a16="http://schemas.microsoft.com/office/drawing/2014/main" id="{7E61B4EE-2EEA-3769-7617-FB6AEFF64714}"/>
              </a:ext>
            </a:extLst>
          </p:cNvPr>
          <p:cNvSpPr>
            <a:spLocks noGrp="1"/>
          </p:cNvSpPr>
          <p:nvPr>
            <p:ph type="pic" sz="quarter" idx="16"/>
          </p:nvPr>
        </p:nvSpPr>
        <p:spPr/>
      </p:sp>
    </p:spTree>
    <p:extLst>
      <p:ext uri="{BB962C8B-B14F-4D97-AF65-F5344CB8AC3E}">
        <p14:creationId xmlns:p14="http://schemas.microsoft.com/office/powerpoint/2010/main" val="1384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Q = 997. </a:t>
            </a:r>
          </a:p>
          <a:p>
            <a:r>
              <a:rPr lang="en-US"/>
              <a:t>Pattern sau khi hash: 26535 (int)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5" name="Hình ảnh 4">
            <a:extLst>
              <a:ext uri="{FF2B5EF4-FFF2-40B4-BE49-F238E27FC236}">
                <a16:creationId xmlns:a16="http://schemas.microsoft.com/office/drawing/2014/main" id="{863AD416-CF0C-8B24-D163-D17A4F701D82}"/>
              </a:ext>
            </a:extLst>
          </p:cNvPr>
          <p:cNvPicPr>
            <a:picLocks noChangeAspect="1"/>
          </p:cNvPicPr>
          <p:nvPr/>
        </p:nvPicPr>
        <p:blipFill>
          <a:blip r:embed="rId3"/>
          <a:stretch>
            <a:fillRect/>
          </a:stretch>
        </p:blipFill>
        <p:spPr>
          <a:xfrm>
            <a:off x="3979454" y="1802451"/>
            <a:ext cx="3906518" cy="2699181"/>
          </a:xfrm>
          <a:prstGeom prst="rect">
            <a:avLst/>
          </a:prstGeom>
        </p:spPr>
      </p:pic>
    </p:spTree>
    <p:extLst>
      <p:ext uri="{BB962C8B-B14F-4D97-AF65-F5344CB8AC3E}">
        <p14:creationId xmlns:p14="http://schemas.microsoft.com/office/powerpoint/2010/main" val="1009093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Điều gì xảy ra khi M lớn ?</a:t>
            </a:r>
          </a:p>
          <a:p>
            <a:endParaRPr lang="en-US"/>
          </a:p>
          <a:p>
            <a:r>
              <a:rPr lang="en-US"/>
              <a:t> M = 100, M = 1000 ? </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350825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Phương pháp Horner =&gt; Hàm băm =&gt; giá trị băm</a:t>
            </a:r>
          </a:p>
          <a:p>
            <a:endParaRPr lang="en-US"/>
          </a:p>
          <a:p>
            <a:endParaRPr lang="en-US"/>
          </a:p>
          <a:p>
            <a:endParaRPr lang="en-US"/>
          </a:p>
          <a:p>
            <a:r>
              <a:rPr lang="en-US"/>
              <a:t> </a:t>
            </a:r>
          </a:p>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4D55A901-9304-7E49-B238-82F3DC344900}"/>
              </a:ext>
            </a:extLst>
          </p:cNvPr>
          <p:cNvPicPr>
            <a:picLocks noChangeAspect="1"/>
          </p:cNvPicPr>
          <p:nvPr/>
        </p:nvPicPr>
        <p:blipFill>
          <a:blip r:embed="rId3"/>
          <a:stretch>
            <a:fillRect/>
          </a:stretch>
        </p:blipFill>
        <p:spPr>
          <a:xfrm>
            <a:off x="2182927" y="1928882"/>
            <a:ext cx="4148717" cy="504896"/>
          </a:xfrm>
          <a:prstGeom prst="rect">
            <a:avLst/>
          </a:prstGeom>
        </p:spPr>
      </p:pic>
      <p:pic>
        <p:nvPicPr>
          <p:cNvPr id="12" name="Hình ảnh 11">
            <a:extLst>
              <a:ext uri="{FF2B5EF4-FFF2-40B4-BE49-F238E27FC236}">
                <a16:creationId xmlns:a16="http://schemas.microsoft.com/office/drawing/2014/main" id="{F22C19BC-4AE6-E0F3-4841-91FFF3690F08}"/>
              </a:ext>
            </a:extLst>
          </p:cNvPr>
          <p:cNvPicPr>
            <a:picLocks noChangeAspect="1"/>
          </p:cNvPicPr>
          <p:nvPr/>
        </p:nvPicPr>
        <p:blipFill>
          <a:blip r:embed="rId4"/>
          <a:stretch>
            <a:fillRect/>
          </a:stretch>
        </p:blipFill>
        <p:spPr>
          <a:xfrm>
            <a:off x="2197036" y="2793352"/>
            <a:ext cx="4134608" cy="1610020"/>
          </a:xfrm>
          <a:prstGeom prst="rect">
            <a:avLst/>
          </a:prstGeom>
        </p:spPr>
      </p:pic>
    </p:spTree>
    <p:extLst>
      <p:ext uri="{BB962C8B-B14F-4D97-AF65-F5344CB8AC3E}">
        <p14:creationId xmlns:p14="http://schemas.microsoft.com/office/powerpoint/2010/main" val="151894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Phương pháp Horner =&gt; Hàm băm =&gt; giá trị băm</a:t>
            </a:r>
          </a:p>
          <a:p>
            <a:endParaRPr lang="en-US"/>
          </a:p>
          <a:p>
            <a:endParaRPr lang="en-US"/>
          </a:p>
          <a:p>
            <a:endParaRPr lang="en-US"/>
          </a:p>
          <a:p>
            <a:r>
              <a:rPr lang="en-US"/>
              <a:t> </a:t>
            </a:r>
          </a:p>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4D55A901-9304-7E49-B238-82F3DC344900}"/>
              </a:ext>
            </a:extLst>
          </p:cNvPr>
          <p:cNvPicPr>
            <a:picLocks noChangeAspect="1"/>
          </p:cNvPicPr>
          <p:nvPr/>
        </p:nvPicPr>
        <p:blipFill>
          <a:blip r:embed="rId3"/>
          <a:stretch>
            <a:fillRect/>
          </a:stretch>
        </p:blipFill>
        <p:spPr>
          <a:xfrm>
            <a:off x="2182927" y="1928882"/>
            <a:ext cx="4148717" cy="504896"/>
          </a:xfrm>
          <a:prstGeom prst="rect">
            <a:avLst/>
          </a:prstGeom>
        </p:spPr>
      </p:pic>
      <p:pic>
        <p:nvPicPr>
          <p:cNvPr id="12" name="Hình ảnh 11">
            <a:extLst>
              <a:ext uri="{FF2B5EF4-FFF2-40B4-BE49-F238E27FC236}">
                <a16:creationId xmlns:a16="http://schemas.microsoft.com/office/drawing/2014/main" id="{F22C19BC-4AE6-E0F3-4841-91FFF3690F08}"/>
              </a:ext>
            </a:extLst>
          </p:cNvPr>
          <p:cNvPicPr>
            <a:picLocks noChangeAspect="1"/>
          </p:cNvPicPr>
          <p:nvPr/>
        </p:nvPicPr>
        <p:blipFill>
          <a:blip r:embed="rId4"/>
          <a:stretch>
            <a:fillRect/>
          </a:stretch>
        </p:blipFill>
        <p:spPr>
          <a:xfrm>
            <a:off x="2197036" y="2793352"/>
            <a:ext cx="4134608" cy="1610020"/>
          </a:xfrm>
          <a:prstGeom prst="rect">
            <a:avLst/>
          </a:prstGeom>
        </p:spPr>
      </p:pic>
    </p:spTree>
    <p:extLst>
      <p:ext uri="{BB962C8B-B14F-4D97-AF65-F5344CB8AC3E}">
        <p14:creationId xmlns:p14="http://schemas.microsoft.com/office/powerpoint/2010/main" val="4261923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2EFC3FCF-114E-D00D-B220-C904F06A3DEE}"/>
              </a:ext>
            </a:extLst>
          </p:cNvPr>
          <p:cNvPicPr>
            <a:picLocks noChangeAspect="1"/>
          </p:cNvPicPr>
          <p:nvPr/>
        </p:nvPicPr>
        <p:blipFill>
          <a:blip r:embed="rId3"/>
          <a:stretch>
            <a:fillRect/>
          </a:stretch>
        </p:blipFill>
        <p:spPr>
          <a:xfrm>
            <a:off x="628600" y="1519622"/>
            <a:ext cx="7331765" cy="2237509"/>
          </a:xfrm>
          <a:prstGeom prst="rect">
            <a:avLst/>
          </a:prstGeom>
        </p:spPr>
      </p:pic>
    </p:spTree>
    <p:extLst>
      <p:ext uri="{BB962C8B-B14F-4D97-AF65-F5344CB8AC3E}">
        <p14:creationId xmlns:p14="http://schemas.microsoft.com/office/powerpoint/2010/main" val="1046709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DA005D9C-9AF4-072B-F5F7-65CE5461FAD9}"/>
              </a:ext>
            </a:extLst>
          </p:cNvPr>
          <p:cNvPicPr>
            <a:picLocks noChangeAspect="1"/>
          </p:cNvPicPr>
          <p:nvPr/>
        </p:nvPicPr>
        <p:blipFill>
          <a:blip r:embed="rId3"/>
          <a:stretch>
            <a:fillRect/>
          </a:stretch>
        </p:blipFill>
        <p:spPr>
          <a:xfrm>
            <a:off x="654629" y="1732946"/>
            <a:ext cx="7192737" cy="2228372"/>
          </a:xfrm>
          <a:prstGeom prst="rect">
            <a:avLst/>
          </a:prstGeom>
        </p:spPr>
      </p:pic>
    </p:spTree>
    <p:extLst>
      <p:ext uri="{BB962C8B-B14F-4D97-AF65-F5344CB8AC3E}">
        <p14:creationId xmlns:p14="http://schemas.microsoft.com/office/powerpoint/2010/main" val="1749178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3AE28363-3931-55B5-CC91-3643F550D753}"/>
              </a:ext>
            </a:extLst>
          </p:cNvPr>
          <p:cNvPicPr>
            <a:picLocks noChangeAspect="1"/>
          </p:cNvPicPr>
          <p:nvPr/>
        </p:nvPicPr>
        <p:blipFill>
          <a:blip r:embed="rId3"/>
          <a:stretch>
            <a:fillRect/>
          </a:stretch>
        </p:blipFill>
        <p:spPr>
          <a:xfrm>
            <a:off x="604329" y="1774876"/>
            <a:ext cx="7305913" cy="2381127"/>
          </a:xfrm>
          <a:prstGeom prst="rect">
            <a:avLst/>
          </a:prstGeom>
        </p:spPr>
      </p:pic>
    </p:spTree>
    <p:extLst>
      <p:ext uri="{BB962C8B-B14F-4D97-AF65-F5344CB8AC3E}">
        <p14:creationId xmlns:p14="http://schemas.microsoft.com/office/powerpoint/2010/main" val="1634024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QUIZZ</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709552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Tìm mảng tạm lưu các cặp prefix, suffix của các  pattern sau:</a:t>
            </a:r>
          </a:p>
          <a:p>
            <a:r>
              <a:rPr lang="en-US"/>
              <a:t>abcdabeabf</a:t>
            </a:r>
          </a:p>
          <a:p>
            <a:r>
              <a:rPr lang="en-US"/>
              <a:t>aaaabaacd</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QUIZZ</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31630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SOLVE HOMEWORK</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413769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String matching – Substring search: </a:t>
            </a:r>
            <a:r>
              <a:rPr lang="en-US" err="1"/>
              <a:t>tìm</a:t>
            </a:r>
            <a:r>
              <a:rPr lang="en-US"/>
              <a:t> </a:t>
            </a:r>
            <a:r>
              <a:rPr lang="en-US" err="1"/>
              <a:t>kiếm</a:t>
            </a:r>
            <a:r>
              <a:rPr lang="en-US"/>
              <a:t> </a:t>
            </a:r>
            <a:r>
              <a:rPr lang="en-US" err="1"/>
              <a:t>chuỗi</a:t>
            </a:r>
            <a:r>
              <a:rPr lang="en-US"/>
              <a:t> con. </a:t>
            </a:r>
          </a:p>
          <a:p>
            <a:r>
              <a:rPr lang="en-US"/>
              <a:t>Bài toán: </a:t>
            </a:r>
            <a:r>
              <a:rPr lang="en-US" err="1"/>
              <a:t>Tìm</a:t>
            </a:r>
            <a:r>
              <a:rPr lang="en-US"/>
              <a:t> </a:t>
            </a:r>
            <a:r>
              <a:rPr lang="en-US" err="1"/>
              <a:t>kiếm</a:t>
            </a:r>
            <a:r>
              <a:rPr lang="en-US"/>
              <a:t> chuỗi con gồm M ký tự trong 1 văn bản gồm N ký tự (M &lt; N).</a:t>
            </a:r>
          </a:p>
          <a:p>
            <a:endParaRPr lang="en-US"/>
          </a:p>
          <a:p>
            <a:r>
              <a:rPr lang="en-US"/>
              <a:t>INPUT: </a:t>
            </a:r>
          </a:p>
          <a:p>
            <a:pPr lvl="1"/>
            <a:r>
              <a:rPr lang="en-US"/>
              <a:t>1 chuỗi con cần tìm (</a:t>
            </a:r>
            <a:r>
              <a:rPr lang="en-US" i="1"/>
              <a:t>pat</a:t>
            </a:r>
            <a:r>
              <a:rPr lang="en-US"/>
              <a:t>).</a:t>
            </a:r>
          </a:p>
          <a:p>
            <a:pPr lvl="1"/>
            <a:r>
              <a:rPr lang="en-US"/>
              <a:t>1 văn bản (</a:t>
            </a:r>
            <a:r>
              <a:rPr lang="en-US" i="1"/>
              <a:t>txt</a:t>
            </a:r>
            <a:r>
              <a:rPr lang="en-US"/>
              <a:t>).</a:t>
            </a:r>
          </a:p>
          <a:p>
            <a:r>
              <a:rPr lang="en-US"/>
              <a:t>OUTPUT:</a:t>
            </a:r>
          </a:p>
          <a:p>
            <a:pPr lvl="1"/>
            <a:r>
              <a:rPr lang="en-US"/>
              <a:t>Vị trí con trỏ , trỏ tới vị trí đầu tiên của chuỗi </a:t>
            </a:r>
            <a:r>
              <a:rPr lang="en-US" i="1"/>
              <a:t>pat</a:t>
            </a:r>
            <a:r>
              <a:rPr lang="en-US"/>
              <a:t> trong văn bản </a:t>
            </a:r>
            <a:r>
              <a:rPr lang="en-US" i="1"/>
              <a:t>txt.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07840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a:t>
            </a:r>
          </a:p>
          <a:p>
            <a:r>
              <a:rPr lang="en-US">
                <a:solidFill>
                  <a:srgbClr val="24292F"/>
                </a:solidFill>
                <a:latin typeface="ui-monospace"/>
              </a:rPr>
              <a:t>Pattern:			</a:t>
            </a:r>
            <a:r>
              <a:rPr lang="en-US" b="0" i="0">
                <a:solidFill>
                  <a:srgbClr val="FF0000"/>
                </a:solidFill>
                <a:effectLst/>
                <a:latin typeface="ui-monospace"/>
              </a:rPr>
              <a:t>a</a:t>
            </a:r>
            <a:r>
              <a:rPr lang="en-US" b="0" i="0">
                <a:solidFill>
                  <a:srgbClr val="24292F"/>
                </a:solidFill>
                <a:effectLst/>
                <a:latin typeface="ui-monospace"/>
              </a:rPr>
              <a:t>  a  a  a  b  a  a  c  d</a:t>
            </a:r>
          </a:p>
          <a:p>
            <a:r>
              <a:rPr lang="en-US">
                <a:solidFill>
                  <a:srgbClr val="24292F"/>
                </a:solidFill>
                <a:latin typeface="ui-monospace"/>
              </a:rPr>
              <a:t>Table:				0</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r>
              <a:rPr lang="en-US"/>
              <a:t>Câu 1.1</a:t>
            </a:r>
          </a:p>
        </p:txBody>
      </p:sp>
    </p:spTree>
    <p:extLst>
      <p:ext uri="{BB962C8B-B14F-4D97-AF65-F5344CB8AC3E}">
        <p14:creationId xmlns:p14="http://schemas.microsoft.com/office/powerpoint/2010/main" val="655020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  a  b  a  a  c  d</a:t>
            </a:r>
          </a:p>
          <a:p>
            <a:r>
              <a:rPr lang="en-US">
                <a:solidFill>
                  <a:srgbClr val="24292F"/>
                </a:solidFill>
                <a:latin typeface="ui-monospace"/>
              </a:rPr>
              <a:t>Table:				0  1</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753389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  b  a  a  c  d</a:t>
            </a:r>
          </a:p>
          <a:p>
            <a:r>
              <a:rPr lang="en-US">
                <a:solidFill>
                  <a:srgbClr val="24292F"/>
                </a:solidFill>
                <a:latin typeface="ui-monospace"/>
              </a:rPr>
              <a:t>Table:				0  1  2</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886799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b  a  a  c  d</a:t>
            </a:r>
          </a:p>
          <a:p>
            <a:r>
              <a:rPr lang="en-US">
                <a:solidFill>
                  <a:srgbClr val="24292F"/>
                </a:solidFill>
                <a:latin typeface="ui-monospace"/>
              </a:rPr>
              <a:t>Table:				0  1  2  3</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solidFill>
                <a:srgbClr val="FF0000"/>
              </a:solidFill>
              <a:latin typeface="ui-monospace"/>
            </a:endParaRP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865420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[3 - 1] = table [2] = 2;</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518117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[2 - 1] = table [1] = 1;</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984065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[1 - 1] = table [0] = 0;</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004655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b</a:t>
            </a:r>
            <a:r>
              <a:rPr lang="en-US" b="0" i="0">
                <a:solidFill>
                  <a:srgbClr val="24292F"/>
                </a:solidFill>
                <a:effectLst/>
                <a:latin typeface="ui-monospace"/>
              </a:rPr>
              <a:t>  a  a  c  d</a:t>
            </a:r>
          </a:p>
          <a:p>
            <a:r>
              <a:rPr lang="en-US">
                <a:solidFill>
                  <a:srgbClr val="24292F"/>
                </a:solidFill>
                <a:latin typeface="ui-monospace"/>
              </a:rPr>
              <a:t>Table:				0  1  2  3  0</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[j] = 0 </a:t>
            </a:r>
            <a:r>
              <a:rPr lang="en-US">
                <a:latin typeface="ui-monospace"/>
              </a:rPr>
              <a:t>và</a:t>
            </a:r>
            <a:r>
              <a:rPr lang="en-US">
                <a:solidFill>
                  <a:srgbClr val="FF0000"/>
                </a:solidFill>
                <a:latin typeface="ui-monospace"/>
              </a:rPr>
              <a:t> j++</a:t>
            </a:r>
            <a:endParaRPr lang="en-US">
              <a:solidFill>
                <a:srgbClr val="FF0000"/>
              </a:solidFill>
            </a:endParaRP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27516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lnSpcReduction="10000"/>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  c  d</a:t>
            </a:r>
          </a:p>
          <a:p>
            <a:r>
              <a:rPr lang="en-US">
                <a:solidFill>
                  <a:srgbClr val="24292F"/>
                </a:solidFill>
                <a:latin typeface="ui-monospace"/>
              </a:rPr>
              <a:t>Table:				0  1  2  3  0  1</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983109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lnSpcReduction="10000"/>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c  d</a:t>
            </a:r>
          </a:p>
          <a:p>
            <a:r>
              <a:rPr lang="en-US">
                <a:solidFill>
                  <a:srgbClr val="24292F"/>
                </a:solidFill>
                <a:latin typeface="ui-monospace"/>
              </a:rPr>
              <a:t>Table:				0  1  2  3  0  1  2</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2</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46531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OUTPUT:  11</a:t>
            </a:r>
          </a:p>
          <a:p>
            <a:endParaRPr lang="en-US"/>
          </a:p>
          <a:p>
            <a:endParaRPr lang="en-US"/>
          </a:p>
          <a:p>
            <a:endParaRPr lang="en-US"/>
          </a:p>
          <a:p>
            <a:endParaRPr lang="en-US"/>
          </a:p>
          <a:p>
            <a:endParaRPr lang="en-US"/>
          </a:p>
          <a:p>
            <a:endParaRPr lang="en-US"/>
          </a:p>
          <a:p>
            <a:endParaRPr lang="en-US"/>
          </a:p>
          <a:p>
            <a:r>
              <a:rPr lang="en-US"/>
              <a:t>Nếu không tồn tại </a:t>
            </a:r>
            <a:r>
              <a:rPr lang="en-US" i="1"/>
              <a:t>pat</a:t>
            </a:r>
            <a:r>
              <a:rPr lang="en-US"/>
              <a:t>, trả về N.</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pic>
        <p:nvPicPr>
          <p:cNvPr id="7" name="Hình ảnh 6">
            <a:extLst>
              <a:ext uri="{FF2B5EF4-FFF2-40B4-BE49-F238E27FC236}">
                <a16:creationId xmlns:a16="http://schemas.microsoft.com/office/drawing/2014/main" id="{429D963D-F975-EA75-66B3-68D8DCCD66D1}"/>
              </a:ext>
            </a:extLst>
          </p:cNvPr>
          <p:cNvPicPr>
            <a:picLocks noChangeAspect="1"/>
          </p:cNvPicPr>
          <p:nvPr/>
        </p:nvPicPr>
        <p:blipFill>
          <a:blip r:embed="rId2"/>
          <a:stretch>
            <a:fillRect/>
          </a:stretch>
        </p:blipFill>
        <p:spPr>
          <a:xfrm>
            <a:off x="1042223" y="2140527"/>
            <a:ext cx="6365590" cy="1530442"/>
          </a:xfrm>
          <a:prstGeom prst="rect">
            <a:avLst/>
          </a:prstGeom>
        </p:spPr>
      </p:pic>
      <p:sp>
        <p:nvSpPr>
          <p:cNvPr id="9" name="Hộp Văn bản 8">
            <a:extLst>
              <a:ext uri="{FF2B5EF4-FFF2-40B4-BE49-F238E27FC236}">
                <a16:creationId xmlns:a16="http://schemas.microsoft.com/office/drawing/2014/main" id="{AE64B2FB-97E3-9404-B6BF-2D4B5BC62648}"/>
              </a:ext>
            </a:extLst>
          </p:cNvPr>
          <p:cNvSpPr txBox="1"/>
          <p:nvPr/>
        </p:nvSpPr>
        <p:spPr>
          <a:xfrm>
            <a:off x="1844839" y="2464028"/>
            <a:ext cx="5802870" cy="215444"/>
          </a:xfrm>
          <a:prstGeom prst="rect">
            <a:avLst/>
          </a:prstGeom>
          <a:noFill/>
        </p:spPr>
        <p:txBody>
          <a:bodyPr wrap="square" rtlCol="0">
            <a:spAutoFit/>
          </a:bodyPr>
          <a:lstStyle/>
          <a:p>
            <a:r>
              <a:rPr lang="en-US" sz="800">
                <a:solidFill>
                  <a:srgbClr val="0073AE"/>
                </a:solidFill>
              </a:rPr>
              <a:t>0          1          2          3          4          5          6          7          8           9         10        </a:t>
            </a:r>
            <a:r>
              <a:rPr lang="en-US" sz="800">
                <a:solidFill>
                  <a:srgbClr val="C00000"/>
                </a:solidFill>
              </a:rPr>
              <a:t>11</a:t>
            </a:r>
            <a:r>
              <a:rPr lang="en-US" sz="800">
                <a:solidFill>
                  <a:srgbClr val="0073AE"/>
                </a:solidFill>
              </a:rPr>
              <a:t>       12        13        14        15        16        17       18        19</a:t>
            </a:r>
          </a:p>
        </p:txBody>
      </p:sp>
    </p:spTree>
    <p:extLst>
      <p:ext uri="{BB962C8B-B14F-4D97-AF65-F5344CB8AC3E}">
        <p14:creationId xmlns:p14="http://schemas.microsoft.com/office/powerpoint/2010/main" val="1288825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d</a:t>
            </a:r>
          </a:p>
          <a:p>
            <a:r>
              <a:rPr lang="en-US">
                <a:solidFill>
                  <a:srgbClr val="24292F"/>
                </a:solidFill>
                <a:latin typeface="ui-monospace"/>
              </a:rPr>
              <a:t>Table:				0  1  2  3  0  1  2</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[2 - 1] = table [1] = 1;</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337802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effectLst/>
                <a:latin typeface="ui-monospace"/>
              </a:rPr>
              <a:t>a </a:t>
            </a:r>
            <a:r>
              <a:rPr lang="en-US" b="0" i="0">
                <a:solidFill>
                  <a:srgbClr val="24292F"/>
                </a:solidFill>
                <a:effectLst/>
                <a:latin typeface="ui-monospace"/>
              </a:rPr>
              <a:t> </a:t>
            </a:r>
            <a:r>
              <a:rPr lang="en-US" b="0" i="0">
                <a:solidFill>
                  <a:srgbClr val="FF0000"/>
                </a:solidFill>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d</a:t>
            </a:r>
          </a:p>
          <a:p>
            <a:r>
              <a:rPr lang="en-US">
                <a:solidFill>
                  <a:srgbClr val="24292F"/>
                </a:solidFill>
                <a:latin typeface="ui-monospace"/>
              </a:rPr>
              <a:t>Table:				0  1  2  3  0  1  2</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[1 - 1] = table [0] = 0;</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16107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d</a:t>
            </a:r>
          </a:p>
          <a:p>
            <a:r>
              <a:rPr lang="en-US">
                <a:solidFill>
                  <a:srgbClr val="24292F"/>
                </a:solidFill>
                <a:latin typeface="ui-monospace"/>
              </a:rPr>
              <a:t>Table:				0  1  2  3  0  1  2  0</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611726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a:bodyPr>
          <a:lstStyle/>
          <a:p>
            <a:pPr marL="0" indent="0">
              <a:buNone/>
            </a:pPr>
            <a:endParaRPr lang="en-US">
              <a:solidFill>
                <a:srgbClr val="24292F"/>
              </a:solidFill>
              <a:latin typeface="ui-monospace"/>
            </a:endParaRPr>
          </a:p>
          <a:p>
            <a:r>
              <a:rPr lang="en-US">
                <a:solidFill>
                  <a:srgbClr val="24292F"/>
                </a:solidFill>
                <a:latin typeface="ui-monospace"/>
              </a:rPr>
              <a:t>Index:			 i                                j</a:t>
            </a:r>
          </a:p>
          <a:p>
            <a:r>
              <a:rPr lang="en-US">
                <a:solidFill>
                  <a:srgbClr val="24292F"/>
                </a:solidFill>
                <a:latin typeface="ui-monospace"/>
              </a:rPr>
              <a:t>Pattern:			</a:t>
            </a:r>
            <a:r>
              <a:rPr lang="en-US" b="0" i="0">
                <a:solidFill>
                  <a:srgbClr val="FF0000"/>
                </a:solidFill>
                <a:effectLst/>
                <a:latin typeface="ui-monospace"/>
              </a:rPr>
              <a:t>a</a:t>
            </a:r>
            <a:r>
              <a:rPr lang="en-US" b="0" i="0">
                <a:effectLst/>
                <a:latin typeface="ui-monospace"/>
              </a:rPr>
              <a:t> </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b</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a</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a:t>
            </a:r>
            <a:r>
              <a:rPr lang="en-US" b="0" i="0">
                <a:solidFill>
                  <a:srgbClr val="FF0000"/>
                </a:solidFill>
                <a:effectLst/>
                <a:latin typeface="ui-monospace"/>
              </a:rPr>
              <a:t>d</a:t>
            </a:r>
          </a:p>
          <a:p>
            <a:r>
              <a:rPr lang="en-US">
                <a:solidFill>
                  <a:srgbClr val="24292F"/>
                </a:solidFill>
                <a:latin typeface="ui-monospace"/>
              </a:rPr>
              <a:t>Table:				0  1  2  3  0  1  2  0  0</a:t>
            </a:r>
          </a:p>
          <a:p>
            <a:r>
              <a:rPr lang="en-US">
                <a:solidFill>
                  <a:srgbClr val="24292F"/>
                </a:solidFill>
                <a:latin typeface="ui-monospace"/>
              </a:rPr>
              <a:t>Index of Table:	              </a:t>
            </a:r>
            <a:r>
              <a:rPr lang="en-US">
                <a:solidFill>
                  <a:schemeClr val="accent2">
                    <a:lumMod val="75000"/>
                  </a:schemeClr>
                </a:solidFill>
                <a:latin typeface="ui-monospace"/>
              </a:rPr>
              <a:t>0  1  2  3  4  5  6  7  8</a:t>
            </a:r>
          </a:p>
          <a:p>
            <a:endParaRPr lang="en-US">
              <a:solidFill>
                <a:srgbClr val="24292F"/>
              </a:solidFill>
              <a:latin typeface="ui-monospace"/>
            </a:endParaRPr>
          </a:p>
          <a:p>
            <a:endParaRPr lang="en-US">
              <a:solidFill>
                <a:srgbClr val="24292F"/>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   </a:t>
            </a:r>
            <a:r>
              <a:rPr lang="en-US">
                <a:latin typeface="ui-monospace"/>
              </a:rPr>
              <a:t>Kết thúc</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345029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c  e  e  b  c  a  d  e  e</a:t>
            </a:r>
          </a:p>
          <a:p>
            <a:r>
              <a:rPr lang="en-US">
                <a:solidFill>
                  <a:srgbClr val="24292F"/>
                </a:solidFill>
                <a:latin typeface="ui-monospace"/>
              </a:rPr>
              <a:t>Table:				0</a:t>
            </a:r>
          </a:p>
          <a:p>
            <a:r>
              <a:rPr lang="en-US">
                <a:solidFill>
                  <a:srgbClr val="24292F"/>
                </a:solidFill>
                <a:latin typeface="ui-monospace"/>
              </a:rPr>
              <a:t>Index of Table:		</a:t>
            </a:r>
            <a:r>
              <a:rPr lang="en-US">
                <a:solidFill>
                  <a:schemeClr val="accent2">
                    <a:lumMod val="75000"/>
                  </a:schemeClr>
                </a:solidFill>
                <a:latin typeface="ui-monospace"/>
              </a:rPr>
              <a:t>0  1  2  3  4  5  6  7  8  9</a:t>
            </a:r>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54</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506573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e  e  b  c  a  d  e  e</a:t>
            </a:r>
          </a:p>
          <a:p>
            <a:r>
              <a:rPr lang="en-US">
                <a:solidFill>
                  <a:srgbClr val="24292F"/>
                </a:solidFill>
                <a:latin typeface="ui-monospace"/>
              </a:rPr>
              <a:t>Table: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55</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998959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a:t>
            </a:r>
            <a:r>
              <a:rPr lang="en-US" b="0" i="0">
                <a:solidFill>
                  <a:srgbClr val="FF0000"/>
                </a:solidFill>
                <a:effectLst/>
                <a:latin typeface="ui-monospace"/>
              </a:rPr>
              <a:t>e</a:t>
            </a:r>
            <a:r>
              <a:rPr lang="en-US" b="0" i="0">
                <a:solidFill>
                  <a:srgbClr val="24292F"/>
                </a:solidFill>
                <a:effectLst/>
                <a:latin typeface="ui-monospace"/>
              </a:rPr>
              <a:t>  e  b  c  a  d  e  e</a:t>
            </a:r>
          </a:p>
          <a:p>
            <a:r>
              <a:rPr lang="en-US">
                <a:solidFill>
                  <a:srgbClr val="24292F"/>
                </a:solidFill>
                <a:latin typeface="ui-monospace"/>
              </a:rPr>
              <a:t>Table: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56</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2483176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a:t>
            </a:r>
            <a:r>
              <a:rPr lang="en-US" b="0" i="0">
                <a:solidFill>
                  <a:srgbClr val="FF0000"/>
                </a:solidFill>
                <a:effectLst/>
                <a:latin typeface="ui-monospace"/>
              </a:rPr>
              <a:t>e</a:t>
            </a:r>
            <a:r>
              <a:rPr lang="en-US" b="0" i="0">
                <a:solidFill>
                  <a:srgbClr val="24292F"/>
                </a:solidFill>
                <a:effectLst/>
                <a:latin typeface="ui-monospace"/>
              </a:rPr>
              <a:t>  b  c  a  d  e  e</a:t>
            </a:r>
          </a:p>
          <a:p>
            <a:r>
              <a:rPr lang="en-US">
                <a:solidFill>
                  <a:srgbClr val="24292F"/>
                </a:solidFill>
                <a:latin typeface="ui-monospace"/>
              </a:rPr>
              <a:t>Table:				0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57</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3104260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normAutofit lnSpcReduction="10000"/>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a:t>
            </a:r>
            <a:r>
              <a:rPr lang="en-US" b="0" i="0">
                <a:solidFill>
                  <a:srgbClr val="FF0000"/>
                </a:solidFill>
                <a:effectLst/>
                <a:latin typeface="ui-monospace"/>
              </a:rPr>
              <a:t>b</a:t>
            </a:r>
            <a:r>
              <a:rPr lang="en-US" b="0" i="0">
                <a:solidFill>
                  <a:srgbClr val="24292F"/>
                </a:solidFill>
                <a:effectLst/>
                <a:latin typeface="ui-monospace"/>
              </a:rPr>
              <a:t>  c  a  d  e  e</a:t>
            </a:r>
          </a:p>
          <a:p>
            <a:r>
              <a:rPr lang="en-US">
                <a:solidFill>
                  <a:srgbClr val="24292F"/>
                </a:solidFill>
                <a:latin typeface="ui-monospace"/>
              </a:rPr>
              <a:t>Table:				0  0  0  0  1</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1</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58</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302665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normAutofit lnSpcReduction="10000"/>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effectLst/>
                <a:latin typeface="ui-monospace"/>
              </a:rPr>
              <a:t>b</a:t>
            </a:r>
            <a:r>
              <a:rPr lang="en-US" b="0" i="0">
                <a:solidFill>
                  <a:srgbClr val="24292F"/>
                </a:solidFill>
                <a:effectLst/>
                <a:latin typeface="ui-monospace"/>
              </a:rPr>
              <a:t>  </a:t>
            </a:r>
            <a:r>
              <a:rPr lang="en-US" b="0" i="0">
                <a:solidFill>
                  <a:srgbClr val="FF0000"/>
                </a:solidFill>
                <a:effectLst/>
                <a:latin typeface="ui-monospace"/>
              </a:rPr>
              <a:t>c</a:t>
            </a:r>
            <a:r>
              <a:rPr lang="en-US" b="0" i="0">
                <a:solidFill>
                  <a:srgbClr val="24292F"/>
                </a:solidFill>
                <a:effectLst/>
                <a:latin typeface="ui-monospace"/>
              </a:rPr>
              <a:t>  e  e  b  </a:t>
            </a:r>
            <a:r>
              <a:rPr lang="en-US" b="0" i="0">
                <a:solidFill>
                  <a:srgbClr val="FF0000"/>
                </a:solidFill>
                <a:effectLst/>
                <a:latin typeface="ui-monospace"/>
              </a:rPr>
              <a:t>c</a:t>
            </a:r>
            <a:r>
              <a:rPr lang="en-US" b="0" i="0">
                <a:solidFill>
                  <a:srgbClr val="24292F"/>
                </a:solidFill>
                <a:effectLst/>
                <a:latin typeface="ui-monospace"/>
              </a:rPr>
              <a:t>  a  d  e  e</a:t>
            </a:r>
          </a:p>
          <a:p>
            <a:r>
              <a:rPr lang="en-US">
                <a:solidFill>
                  <a:srgbClr val="24292F"/>
                </a:solidFill>
                <a:latin typeface="ui-monospace"/>
              </a:rPr>
              <a:t>Table:				0  0  0  0  1  2</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solidFill>
                  <a:srgbClr val="24292F"/>
                </a:solidFill>
                <a:latin typeface="ui-monospace"/>
              </a:rPr>
              <a:t>nên :</a:t>
            </a:r>
          </a:p>
          <a:p>
            <a:r>
              <a:rPr lang="en-US">
                <a:solidFill>
                  <a:srgbClr val="FF0000"/>
                </a:solidFill>
                <a:latin typeface="ui-monospace"/>
              </a:rPr>
              <a:t>Table [ j ] = i + 1 = 12</a:t>
            </a:r>
          </a:p>
          <a:p>
            <a:r>
              <a:rPr lang="en-US">
                <a:solidFill>
                  <a:srgbClr val="FF0000"/>
                </a:solidFill>
                <a:latin typeface="ui-monospace"/>
              </a:rPr>
              <a:t>i++ </a:t>
            </a:r>
            <a:r>
              <a:rPr lang="en-US">
                <a:solidFill>
                  <a:srgbClr val="24292F"/>
                </a:solidFill>
                <a:latin typeface="ui-monospace"/>
              </a:rPr>
              <a:t>và </a:t>
            </a:r>
            <a:r>
              <a:rPr lang="en-US">
                <a:solidFill>
                  <a:srgbClr val="FF0000"/>
                </a:solidFill>
                <a:latin typeface="ui-monospace"/>
              </a:rPr>
              <a:t>j++</a:t>
            </a: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59</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00246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normAutofit/>
          </a:bodyPr>
          <a:lstStyle/>
          <a:p>
            <a:r>
              <a:rPr lang="en-US"/>
              <a:t>Nhận dạng các mẫu thư Spam (Lọc thư rác).</a:t>
            </a:r>
          </a:p>
          <a:p>
            <a:r>
              <a:rPr lang="en-US"/>
              <a:t>Phát hiện đạo văn.</a:t>
            </a:r>
          </a:p>
          <a:p>
            <a:r>
              <a:rPr lang="en-US"/>
              <a:t>Trình kiểm tra chính tả.</a:t>
            </a:r>
          </a:p>
          <a:p>
            <a:r>
              <a:rPr lang="en-US"/>
              <a:t>Tìm kiếm trong hệ thống CSDL lớn.</a:t>
            </a:r>
          </a:p>
          <a:p>
            <a:r>
              <a:rPr lang="en-US"/>
              <a:t>Pháp y kỹ thuật số(digital forensics).</a:t>
            </a:r>
          </a:p>
          <a:p>
            <a:r>
              <a:rPr lang="en-US"/>
              <a:t>Giám sát điện tử (Electronic surveilance).</a:t>
            </a:r>
          </a:p>
          <a:p>
            <a:r>
              <a:rPr lang="en-US"/>
              <a:t>Screen scrapping (gần tương tự Crawling data).</a:t>
            </a:r>
          </a:p>
          <a:p>
            <a:r>
              <a:rPr lang="en-US"/>
              <a:t>Tin sinh học và giải trình tự DNA.</a:t>
            </a:r>
          </a:p>
          <a:p>
            <a:r>
              <a:rPr lang="en-US"/>
              <a:t>Hệ thống phát hiện xâm nhập.</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r>
              <a:rPr lang="en-US"/>
              <a:t>Một Vài Ứng Dụng Của Substring Search</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57714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a:t>
            </a:r>
            <a:r>
              <a:rPr lang="en-US" b="0" i="0">
                <a:solidFill>
                  <a:srgbClr val="FF0000"/>
                </a:solidFill>
                <a:effectLst/>
                <a:latin typeface="ui-monospace"/>
              </a:rPr>
              <a:t>e</a:t>
            </a:r>
            <a:r>
              <a:rPr lang="en-US" b="0" i="0">
                <a:solidFill>
                  <a:srgbClr val="24292F"/>
                </a:solidFill>
                <a:effectLst/>
                <a:latin typeface="ui-monospace"/>
              </a:rPr>
              <a:t>  e  b  c  </a:t>
            </a:r>
            <a:r>
              <a:rPr lang="en-US" b="0" i="0">
                <a:solidFill>
                  <a:srgbClr val="FF0000"/>
                </a:solidFill>
                <a:effectLst/>
                <a:latin typeface="ui-monospace"/>
              </a:rPr>
              <a:t>a</a:t>
            </a:r>
            <a:r>
              <a:rPr lang="en-US" b="0" i="0">
                <a:solidFill>
                  <a:srgbClr val="24292F"/>
                </a:solidFill>
                <a:effectLst/>
                <a:latin typeface="ui-monospace"/>
              </a:rPr>
              <a:t>  d  e  e</a:t>
            </a:r>
          </a:p>
          <a:p>
            <a:r>
              <a:rPr lang="en-US">
                <a:solidFill>
                  <a:srgbClr val="24292F"/>
                </a:solidFill>
                <a:latin typeface="ui-monospace"/>
              </a:rPr>
              <a:t>Table:				0  0  0  0  1  2</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i = table [i-1] = table [2 - 1] = table [1] = 0;</a:t>
            </a:r>
            <a:endParaRPr lang="en-US"/>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60</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31732614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t>
            </a:r>
            <a:r>
              <a:rPr lang="en-US" b="0" i="0">
                <a:solidFill>
                  <a:srgbClr val="FF0000"/>
                </a:solidFill>
                <a:effectLst/>
                <a:latin typeface="ui-monospace"/>
              </a:rPr>
              <a:t>a</a:t>
            </a:r>
            <a:r>
              <a:rPr lang="en-US" b="0" i="0">
                <a:solidFill>
                  <a:srgbClr val="24292F"/>
                </a:solidFill>
                <a:effectLst/>
                <a:latin typeface="ui-monospace"/>
              </a:rPr>
              <a:t>  d  e  e</a:t>
            </a:r>
          </a:p>
          <a:p>
            <a:r>
              <a:rPr lang="en-US">
                <a:solidFill>
                  <a:srgbClr val="24292F"/>
                </a:solidFill>
                <a:latin typeface="ui-monospace"/>
              </a:rPr>
              <a:t>Table:				0  0  0  0  1  2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61</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4023948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  </a:t>
            </a:r>
            <a:r>
              <a:rPr lang="en-US" b="0" i="0">
                <a:solidFill>
                  <a:srgbClr val="FF0000"/>
                </a:solidFill>
                <a:effectLst/>
                <a:latin typeface="ui-monospace"/>
              </a:rPr>
              <a:t>d</a:t>
            </a:r>
            <a:r>
              <a:rPr lang="en-US" b="0" i="0">
                <a:solidFill>
                  <a:srgbClr val="24292F"/>
                </a:solidFill>
                <a:effectLst/>
                <a:latin typeface="ui-monospace"/>
              </a:rPr>
              <a:t>  e  e</a:t>
            </a:r>
          </a:p>
          <a:p>
            <a:r>
              <a:rPr lang="en-US">
                <a:solidFill>
                  <a:srgbClr val="24292F"/>
                </a:solidFill>
                <a:latin typeface="ui-monospace"/>
              </a:rPr>
              <a:t>Table:				0  0  0  0  1  2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62</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309941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  d  </a:t>
            </a:r>
            <a:r>
              <a:rPr lang="en-US" b="0" i="0">
                <a:solidFill>
                  <a:srgbClr val="FF0000"/>
                </a:solidFill>
                <a:effectLst/>
                <a:latin typeface="ui-monospace"/>
              </a:rPr>
              <a:t>e</a:t>
            </a:r>
            <a:r>
              <a:rPr lang="en-US" b="0" i="0">
                <a:solidFill>
                  <a:srgbClr val="24292F"/>
                </a:solidFill>
                <a:effectLst/>
                <a:latin typeface="ui-monospace"/>
              </a:rPr>
              <a:t>  e</a:t>
            </a:r>
          </a:p>
          <a:p>
            <a:r>
              <a:rPr lang="en-US">
                <a:solidFill>
                  <a:srgbClr val="24292F"/>
                </a:solidFill>
                <a:latin typeface="ui-monospace"/>
              </a:rPr>
              <a:t>Table:				0  0  0  0  1  2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63</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5013472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E4DE6D-C7C3-CAFE-363D-570470AE854B}"/>
              </a:ext>
            </a:extLst>
          </p:cNvPr>
          <p:cNvSpPr>
            <a:spLocks noGrp="1"/>
          </p:cNvSpPr>
          <p:nvPr>
            <p:ph type="body" sz="quarter" idx="13"/>
          </p:nvPr>
        </p:nvSpPr>
        <p:spPr/>
        <p:txBody>
          <a:bodyPr/>
          <a:lstStyle/>
          <a:p>
            <a:endParaRPr lang="en-US">
              <a:solidFill>
                <a:srgbClr val="24292F"/>
              </a:solidFill>
              <a:latin typeface="ui-monospace"/>
            </a:endParaRPr>
          </a:p>
          <a:p>
            <a:r>
              <a:rPr lang="en-US">
                <a:solidFill>
                  <a:srgbClr val="24292F"/>
                </a:solidFill>
                <a:latin typeface="ui-monospace"/>
              </a:rPr>
              <a:t>Index:			 i                                    j   </a:t>
            </a:r>
          </a:p>
          <a:p>
            <a:r>
              <a:rPr lang="en-US">
                <a:solidFill>
                  <a:srgbClr val="24292F"/>
                </a:solidFill>
                <a:latin typeface="ui-monospace"/>
              </a:rPr>
              <a:t>Pattern:			</a:t>
            </a:r>
            <a:r>
              <a:rPr lang="en-US" b="0" i="0">
                <a:solidFill>
                  <a:srgbClr val="FF0000"/>
                </a:solidFill>
                <a:effectLst/>
                <a:latin typeface="ui-monospace"/>
              </a:rPr>
              <a:t>b</a:t>
            </a:r>
            <a:r>
              <a:rPr lang="en-US" b="0" i="0">
                <a:solidFill>
                  <a:srgbClr val="24292F"/>
                </a:solidFill>
                <a:effectLst/>
                <a:latin typeface="ui-monospace"/>
              </a:rPr>
              <a:t>  </a:t>
            </a:r>
            <a:r>
              <a:rPr lang="en-US" b="0" i="0">
                <a:effectLst/>
                <a:latin typeface="ui-monospace"/>
              </a:rPr>
              <a:t>c</a:t>
            </a:r>
            <a:r>
              <a:rPr lang="en-US" b="0" i="0">
                <a:solidFill>
                  <a:srgbClr val="24292F"/>
                </a:solidFill>
                <a:effectLst/>
                <a:latin typeface="ui-monospace"/>
              </a:rPr>
              <a:t>  e  e  b  c  a  d  e  </a:t>
            </a:r>
            <a:r>
              <a:rPr lang="en-US" b="0" i="0">
                <a:solidFill>
                  <a:srgbClr val="FF0000"/>
                </a:solidFill>
                <a:effectLst/>
                <a:latin typeface="ui-monospace"/>
              </a:rPr>
              <a:t>e</a:t>
            </a:r>
          </a:p>
          <a:p>
            <a:r>
              <a:rPr lang="en-US">
                <a:solidFill>
                  <a:srgbClr val="24292F"/>
                </a:solidFill>
                <a:latin typeface="ui-monospace"/>
              </a:rPr>
              <a:t>Table:				0  0  0  0  1  2  0  0  0  0</a:t>
            </a:r>
          </a:p>
          <a:p>
            <a:r>
              <a:rPr lang="en-US">
                <a:solidFill>
                  <a:srgbClr val="24292F"/>
                </a:solidFill>
                <a:latin typeface="ui-monospace"/>
              </a:rPr>
              <a:t>Index of Table:		</a:t>
            </a:r>
            <a:r>
              <a:rPr lang="en-US">
                <a:solidFill>
                  <a:schemeClr val="accent2">
                    <a:lumMod val="75000"/>
                  </a:schemeClr>
                </a:solidFill>
                <a:latin typeface="ui-monospace"/>
              </a:rPr>
              <a:t>0  1  2  3  4  5  6  7  8  9</a:t>
            </a:r>
          </a:p>
          <a:p>
            <a:endParaRPr lang="en-US">
              <a:solidFill>
                <a:schemeClr val="accent2">
                  <a:lumMod val="75000"/>
                </a:schemeClr>
              </a:solidFill>
              <a:latin typeface="ui-monospace"/>
            </a:endParaRPr>
          </a:p>
          <a:p>
            <a:endParaRPr lang="en-US">
              <a:solidFill>
                <a:schemeClr val="accent2">
                  <a:lumMod val="75000"/>
                </a:schemeClr>
              </a:solidFill>
              <a:latin typeface="ui-monospace"/>
            </a:endParaRPr>
          </a:p>
          <a:p>
            <a:r>
              <a:rPr lang="en-US">
                <a:solidFill>
                  <a:srgbClr val="24292F"/>
                </a:solidFill>
                <a:latin typeface="ui-monospace"/>
              </a:rPr>
              <a:t>Vì </a:t>
            </a:r>
            <a:r>
              <a:rPr lang="en-US">
                <a:solidFill>
                  <a:srgbClr val="FF0000"/>
                </a:solidFill>
                <a:latin typeface="ui-monospace"/>
              </a:rPr>
              <a:t>Pattern [i] != Pattern [j] </a:t>
            </a:r>
            <a:r>
              <a:rPr lang="en-US">
                <a:latin typeface="ui-monospace"/>
              </a:rPr>
              <a:t>, xét i</a:t>
            </a:r>
            <a:r>
              <a:rPr lang="en-US">
                <a:solidFill>
                  <a:srgbClr val="24292F"/>
                </a:solidFill>
                <a:latin typeface="ui-monospace"/>
              </a:rPr>
              <a:t>:</a:t>
            </a:r>
          </a:p>
          <a:p>
            <a:r>
              <a:rPr lang="en-US">
                <a:solidFill>
                  <a:srgbClr val="24292F"/>
                </a:solidFill>
                <a:latin typeface="ui-monospace"/>
              </a:rPr>
              <a:t>Vì </a:t>
            </a:r>
            <a:r>
              <a:rPr lang="en-US">
                <a:solidFill>
                  <a:srgbClr val="FF0000"/>
                </a:solidFill>
                <a:latin typeface="ui-monospace"/>
              </a:rPr>
              <a:t>i == 0 </a:t>
            </a:r>
            <a:r>
              <a:rPr lang="en-US">
                <a:solidFill>
                  <a:srgbClr val="24292F"/>
                </a:solidFill>
                <a:latin typeface="ui-monospace"/>
              </a:rPr>
              <a:t>nên </a:t>
            </a:r>
            <a:r>
              <a:rPr lang="en-US">
                <a:solidFill>
                  <a:srgbClr val="FF0000"/>
                </a:solidFill>
                <a:latin typeface="ui-monospace"/>
              </a:rPr>
              <a:t>table [ j ] = 0 </a:t>
            </a:r>
            <a:r>
              <a:rPr lang="en-US">
                <a:solidFill>
                  <a:srgbClr val="24292F"/>
                </a:solidFill>
                <a:latin typeface="ui-monospace"/>
              </a:rPr>
              <a:t>và </a:t>
            </a:r>
            <a:r>
              <a:rPr lang="en-US">
                <a:solidFill>
                  <a:srgbClr val="FF0000"/>
                </a:solidFill>
                <a:latin typeface="ui-monospace"/>
              </a:rPr>
              <a:t>j++</a:t>
            </a:r>
            <a:endParaRPr lang="en-US">
              <a:solidFill>
                <a:srgbClr val="FF0000"/>
              </a:solidFill>
            </a:endParaRPr>
          </a:p>
          <a:p>
            <a:endParaRPr lang="en-US"/>
          </a:p>
          <a:p>
            <a:endParaRPr lang="en-US"/>
          </a:p>
        </p:txBody>
      </p:sp>
      <p:sp>
        <p:nvSpPr>
          <p:cNvPr id="3" name="Slide Number Placeholder 2">
            <a:extLst>
              <a:ext uri="{FF2B5EF4-FFF2-40B4-BE49-F238E27FC236}">
                <a16:creationId xmlns:a16="http://schemas.microsoft.com/office/drawing/2014/main" id="{9D4E181B-A753-B316-955B-F4876790B18B}"/>
              </a:ext>
            </a:extLst>
          </p:cNvPr>
          <p:cNvSpPr>
            <a:spLocks noGrp="1"/>
          </p:cNvSpPr>
          <p:nvPr>
            <p:ph type="sldNum" sz="quarter" idx="4"/>
          </p:nvPr>
        </p:nvSpPr>
        <p:spPr/>
        <p:txBody>
          <a:bodyPr/>
          <a:lstStyle/>
          <a:p>
            <a:fld id="{3DD97BEB-BAEF-0344-9D5C-EC73E478698A}" type="slidenum">
              <a:rPr lang="en-US" smtClean="0"/>
              <a:pPr/>
              <a:t>64</a:t>
            </a:fld>
            <a:r>
              <a:rPr lang="en-US"/>
              <a:t> </a:t>
            </a:r>
          </a:p>
        </p:txBody>
      </p:sp>
      <p:sp>
        <p:nvSpPr>
          <p:cNvPr id="4" name="Title 3">
            <a:extLst>
              <a:ext uri="{FF2B5EF4-FFF2-40B4-BE49-F238E27FC236}">
                <a16:creationId xmlns:a16="http://schemas.microsoft.com/office/drawing/2014/main" id="{65894EF2-3620-EA63-CC72-7D2D22BE7B84}"/>
              </a:ext>
            </a:extLst>
          </p:cNvPr>
          <p:cNvSpPr>
            <a:spLocks noGrp="1"/>
          </p:cNvSpPr>
          <p:nvPr>
            <p:ph type="title"/>
          </p:nvPr>
        </p:nvSpPr>
        <p:spPr/>
        <p:txBody>
          <a:bodyPr/>
          <a:lstStyle/>
          <a:p>
            <a:r>
              <a:rPr lang="en-US"/>
              <a:t>HOMEWORK</a:t>
            </a:r>
          </a:p>
        </p:txBody>
      </p:sp>
      <p:sp>
        <p:nvSpPr>
          <p:cNvPr id="5" name="Text Placeholder 4">
            <a:extLst>
              <a:ext uri="{FF2B5EF4-FFF2-40B4-BE49-F238E27FC236}">
                <a16:creationId xmlns:a16="http://schemas.microsoft.com/office/drawing/2014/main" id="{A8FF5749-99F5-B417-F0C3-BA41B2F0AA39}"/>
              </a:ext>
            </a:extLst>
          </p:cNvPr>
          <p:cNvSpPr>
            <a:spLocks noGrp="1"/>
          </p:cNvSpPr>
          <p:nvPr>
            <p:ph type="body" sz="quarter" idx="15"/>
          </p:nvPr>
        </p:nvSpPr>
        <p:spPr/>
        <p:txBody>
          <a:bodyPr>
            <a:normAutofit fontScale="85000" lnSpcReduction="20000"/>
          </a:bodyPr>
          <a:lstStyle/>
          <a:p>
            <a:r>
              <a:rPr lang="en-US"/>
              <a:t>Câu 1.2</a:t>
            </a:r>
          </a:p>
        </p:txBody>
      </p:sp>
      <p:sp>
        <p:nvSpPr>
          <p:cNvPr id="8" name="TextBox 7">
            <a:extLst>
              <a:ext uri="{FF2B5EF4-FFF2-40B4-BE49-F238E27FC236}">
                <a16:creationId xmlns:a16="http://schemas.microsoft.com/office/drawing/2014/main" id="{804A0353-A2CD-DD5B-8D19-1B44EAB208F5}"/>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84889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Kết Thúc</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371261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Brute – Force in Substring Search</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229033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Ý tưởng: Kiểm tra mỗi vị trí mà </a:t>
            </a:r>
            <a:r>
              <a:rPr lang="en-US" i="1"/>
              <a:t>pat</a:t>
            </a:r>
            <a:r>
              <a:rPr lang="en-US"/>
              <a:t> có thể xuất hiện trong văn bản. Dùng i trỏ vào văn bản </a:t>
            </a:r>
            <a:r>
              <a:rPr lang="en-US" i="1"/>
              <a:t>txt</a:t>
            </a:r>
            <a:r>
              <a:rPr lang="en-US"/>
              <a:t> và j trỏ vào mẫu </a:t>
            </a:r>
            <a:r>
              <a:rPr lang="en-US" i="1"/>
              <a:t>pat</a:t>
            </a:r>
            <a:r>
              <a:rPr lang="en-US"/>
              <a:t>. Với mỗi giá trị của i, đặt lại j = 0 và tăng j cho tới khi tìm thấy chuỗi khớp với </a:t>
            </a:r>
            <a:r>
              <a:rPr lang="en-US" i="1"/>
              <a:t>pat</a:t>
            </a:r>
            <a:r>
              <a:rPr lang="en-US"/>
              <a:t> hoặc j = M. </a:t>
            </a:r>
          </a:p>
          <a:p>
            <a:endParaRPr lang="en-US"/>
          </a:p>
          <a:p>
            <a:r>
              <a:rPr lang="en-US"/>
              <a:t>Nếu tới vị trí cuối của văn bản </a:t>
            </a:r>
            <a:r>
              <a:rPr lang="en-US" i="1"/>
              <a:t>txt</a:t>
            </a:r>
            <a:r>
              <a:rPr lang="en-US"/>
              <a:t> (i = N – M + 1) mà vẫn chưa tìm thấy </a:t>
            </a:r>
            <a:r>
              <a:rPr lang="en-US" i="1"/>
              <a:t>pat</a:t>
            </a:r>
            <a:r>
              <a:rPr lang="en-US"/>
              <a:t>, trả về N.</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b="1" i="0" kern="1200">
                <a:latin typeface="Calibri" charset="0"/>
                <a:ea typeface="Calibri" charset="0"/>
                <a:cs typeface="Calibri" charset="0"/>
              </a:rPr>
              <a:t>BRUTE – FORCE IN SUBSTRING SEARCH</a:t>
            </a:r>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01991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A4640B8A-0876-E903-2C14-52E4A430E74A}"/>
              </a:ext>
            </a:extLst>
          </p:cNvPr>
          <p:cNvSpPr>
            <a:spLocks noGrp="1"/>
          </p:cNvSpPr>
          <p:nvPr>
            <p:ph type="body" sz="quarter" idx="13"/>
          </p:nvPr>
        </p:nvSpPr>
        <p:spPr>
          <a:xfrm>
            <a:off x="628600" y="1369219"/>
            <a:ext cx="7192736" cy="3132413"/>
          </a:xfrm>
        </p:spPr>
        <p:txBody>
          <a:bodyPr vert="horz" lIns="91440" tIns="45720" rIns="91440" bIns="45720" rtlCol="0">
            <a:normAutofit lnSpcReduction="10000"/>
          </a:bodyPr>
          <a:lstStyle/>
          <a:p>
            <a:r>
              <a:rPr lang="en-US" b="1"/>
              <a:t>Minh họa giải thuật brute-force</a:t>
            </a:r>
          </a:p>
          <a:p>
            <a:endParaRPr lang="en-US" b="1"/>
          </a:p>
          <a:p>
            <a:endParaRPr lang="en-US" b="1"/>
          </a:p>
          <a:p>
            <a:endParaRPr lang="en-US" b="1"/>
          </a:p>
          <a:p>
            <a:endParaRPr lang="en-US" b="1"/>
          </a:p>
          <a:p>
            <a:endParaRPr lang="en-US" b="1"/>
          </a:p>
          <a:p>
            <a:endParaRPr lang="en-US" b="1"/>
          </a:p>
          <a:p>
            <a:endParaRPr lang="en-US" b="1"/>
          </a:p>
          <a:p>
            <a:endParaRPr lang="en-US" b="1"/>
          </a:p>
          <a:p>
            <a:r>
              <a:rPr lang="en-US"/>
              <a:t>Độ phức tạp ~ N*M</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BRUTE – FORCE IN SUBSTRING SEARCH</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00" y="933062"/>
            <a:ext cx="7257372" cy="267632"/>
          </a:xfrm>
          <a:prstGeom prst="rect">
            <a:avLst/>
          </a:prstGeom>
        </p:spPr>
        <p:txBody>
          <a:bodyPr vert="horz" lIns="91440" tIns="45720" rIns="91440" bIns="45720" rtlCol="0">
            <a:normAutofit/>
          </a:bodyPr>
          <a:lstStyle/>
          <a:p>
            <a:pPr defTabSz="685800">
              <a:lnSpc>
                <a:spcPct val="90000"/>
              </a:lnSpc>
              <a:spcBef>
                <a:spcPts val="750"/>
              </a:spcBef>
              <a:buClr>
                <a:srgbClr val="0066A1"/>
              </a:buClr>
            </a:pPr>
            <a:r>
              <a:rPr lang="en-US" sz="1100" b="1" i="1" kern="1200">
                <a:solidFill>
                  <a:srgbClr val="01B4E3"/>
                </a:solidFill>
                <a:latin typeface="+mn-lt"/>
                <a:ea typeface="+mn-ea"/>
                <a:cs typeface="+mn-cs"/>
              </a:rPr>
              <a:t>Nhóm 7</a:t>
            </a:r>
          </a:p>
        </p:txBody>
      </p:sp>
      <p:pic>
        <p:nvPicPr>
          <p:cNvPr id="6" name="Hình ảnh 5">
            <a:extLst>
              <a:ext uri="{FF2B5EF4-FFF2-40B4-BE49-F238E27FC236}">
                <a16:creationId xmlns:a16="http://schemas.microsoft.com/office/drawing/2014/main" id="{CA8A765D-3CD1-1066-D3FB-FC199A28B694}"/>
              </a:ext>
            </a:extLst>
          </p:cNvPr>
          <p:cNvPicPr>
            <a:picLocks noChangeAspect="1"/>
          </p:cNvPicPr>
          <p:nvPr/>
        </p:nvPicPr>
        <p:blipFill>
          <a:blip r:embed="rId3"/>
          <a:stretch>
            <a:fillRect/>
          </a:stretch>
        </p:blipFill>
        <p:spPr>
          <a:xfrm>
            <a:off x="2727347" y="1716494"/>
            <a:ext cx="4535435" cy="2675910"/>
          </a:xfrm>
          <a:prstGeom prst="rect">
            <a:avLst/>
          </a:prstGeom>
          <a:noFill/>
        </p:spPr>
      </p:pic>
    </p:spTree>
    <p:extLst>
      <p:ext uri="{BB962C8B-B14F-4D97-AF65-F5344CB8AC3E}">
        <p14:creationId xmlns:p14="http://schemas.microsoft.com/office/powerpoint/2010/main" val="3783878163"/>
      </p:ext>
    </p:extLst>
  </p:cSld>
  <p:clrMapOvr>
    <a:masterClrMapping/>
  </p:clrMapOvr>
</p:sld>
</file>

<file path=ppt/theme/theme1.xml><?xml version="1.0" encoding="utf-8"?>
<a:theme xmlns:a="http://schemas.openxmlformats.org/drawingml/2006/main" name="Theme 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DCI-113_Branded_PPT_Template_B_Final_FullScreen" id="{42F2A728-38A7-F741-8697-F23A46403293}" vid="{291ADA43-C1E7-0449-827C-A2959B3E2C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16-DCI-113_Branded_PPT_Template_B_Final_FullScreen</Template>
  <TotalTime>11400</TotalTime>
  <Words>4604</Words>
  <Application>Microsoft Office PowerPoint</Application>
  <PresentationFormat>On-screen Show (16:9)</PresentationFormat>
  <Paragraphs>667</Paragraphs>
  <Slides>65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Cascadia Mono</vt:lpstr>
      <vt:lpstr>Courier New</vt:lpstr>
      <vt:lpstr>LucidaGrande</vt:lpstr>
      <vt:lpstr>ui-monospace</vt:lpstr>
      <vt:lpstr>Wingdings</vt:lpstr>
      <vt:lpstr>Theme 1</vt:lpstr>
      <vt:lpstr>PowerPoint Presentation</vt:lpstr>
      <vt:lpstr>Mục Lục</vt:lpstr>
      <vt:lpstr>Giới Thiệu</vt:lpstr>
      <vt:lpstr>Giới Thiệu</vt:lpstr>
      <vt:lpstr>Giới Thiệu</vt:lpstr>
      <vt:lpstr>Giới Thiệu</vt:lpstr>
      <vt:lpstr>Brute – Force in Substring Search</vt:lpstr>
      <vt:lpstr>BRUTE – FORCE IN SUBSTRING SEARCH</vt:lpstr>
      <vt:lpstr>BRUTE – FORCE IN SUBSTRING SEARCH</vt:lpstr>
      <vt:lpstr>BRUTE – FORCE IN SUBSTRING SEARCH</vt:lpstr>
      <vt:lpstr>BRUTE – FORCE IN SUBSTRING SEARCH</vt:lpstr>
      <vt:lpstr>Knuth – Morris – Pratt </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Rabin - Karp</vt:lpstr>
      <vt:lpstr>RABIN - KARP</vt:lpstr>
      <vt:lpstr>RABIN - KARP</vt:lpstr>
      <vt:lpstr>RABIN - KARP</vt:lpstr>
      <vt:lpstr>RABIN - KARP</vt:lpstr>
      <vt:lpstr>RABIN - KARP</vt:lpstr>
      <vt:lpstr>RABIN - KARP</vt:lpstr>
      <vt:lpstr>RABIN - KARP</vt:lpstr>
      <vt:lpstr>RABIN - KARP</vt:lpstr>
      <vt:lpstr>RABIN - KARP</vt:lpstr>
      <vt:lpstr>RABIN - KARP</vt:lpstr>
      <vt:lpstr>QUIZZ</vt:lpstr>
      <vt:lpstr>QUIZZ</vt:lpstr>
      <vt:lpstr>SOLVE 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HOMEWORK</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Bùi Long Vũ</cp:lastModifiedBy>
  <cp:revision>90</cp:revision>
  <dcterms:created xsi:type="dcterms:W3CDTF">2016-10-24T19:40:55Z</dcterms:created>
  <dcterms:modified xsi:type="dcterms:W3CDTF">2022-11-28T15:48:48Z</dcterms:modified>
</cp:coreProperties>
</file>