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01" r:id="rId2"/>
    <p:sldId id="302" r:id="rId3"/>
    <p:sldId id="308" r:id="rId4"/>
    <p:sldId id="309" r:id="rId5"/>
    <p:sldId id="310" r:id="rId6"/>
    <p:sldId id="311" r:id="rId7"/>
    <p:sldId id="312" r:id="rId8"/>
    <p:sldId id="315" r:id="rId9"/>
    <p:sldId id="313" r:id="rId10"/>
    <p:sldId id="316" r:id="rId11"/>
    <p:sldId id="317" r:id="rId12"/>
    <p:sldId id="318" r:id="rId13"/>
    <p:sldId id="319" r:id="rId14"/>
    <p:sldId id="320" r:id="rId15"/>
    <p:sldId id="321" r:id="rId16"/>
    <p:sldId id="307" r:id="rId17"/>
    <p:sldId id="322" r:id="rId18"/>
    <p:sldId id="323" r:id="rId19"/>
    <p:sldId id="324" r:id="rId20"/>
    <p:sldId id="325" r:id="rId21"/>
    <p:sldId id="326" r:id="rId22"/>
    <p:sldId id="327" r:id="rId23"/>
    <p:sldId id="329" r:id="rId24"/>
    <p:sldId id="330" r:id="rId25"/>
    <p:sldId id="331" r:id="rId26"/>
    <p:sldId id="332" r:id="rId27"/>
    <p:sldId id="289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E"/>
    <a:srgbClr val="01B4E3"/>
    <a:srgbClr val="004578"/>
    <a:srgbClr val="CBE0EB"/>
    <a:srgbClr val="D8F0FA"/>
    <a:srgbClr val="F3F1E5"/>
    <a:srgbClr val="B2D5D7"/>
    <a:srgbClr val="5B9BD5"/>
    <a:srgbClr val="2CB6C0"/>
    <a:srgbClr val="EE7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5297" autoAdjust="0"/>
  </p:normalViewPr>
  <p:slideViewPr>
    <p:cSldViewPr snapToGrid="0" snapToObjects="1">
      <p:cViewPr varScale="1">
        <p:scale>
          <a:sx n="110" d="100"/>
          <a:sy n="110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9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0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2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5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3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8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0000120120</a:t>
            </a:r>
          </a:p>
          <a:p>
            <a:r>
              <a:rPr lang="en-US"/>
              <a:t>012301200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4F42A90F-4B13-5545-8C5D-39D422D1B6B6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3566931"/>
            <a:ext cx="6898820" cy="904861"/>
          </a:xfrm>
        </p:spPr>
        <p:txBody>
          <a:bodyPr>
            <a:normAutofit/>
          </a:bodyPr>
          <a:lstStyle>
            <a:lvl1pPr marL="0" indent="0" algn="l">
              <a:buNone/>
              <a:defRPr sz="26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Placeholder Text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Placeholder text or delete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0" err="1">
                <a:solidFill>
                  <a:schemeClr val="bg1"/>
                </a:solidFill>
              </a:rPr>
              <a:t>www.ieee.org</a:t>
            </a:r>
            <a:endParaRPr lang="en-US" sz="800" i="0">
              <a:solidFill>
                <a:schemeClr val="bg1"/>
              </a:solidFill>
            </a:endParaRP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5F9F5B5-9A4A-C147-A14A-863D1D9F200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498" y="1137684"/>
            <a:ext cx="5159294" cy="15811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baseline="0"/>
            </a:lvl1pPr>
          </a:lstStyle>
          <a:p>
            <a:r>
              <a:rPr lang="en-US"/>
              <a:t>Sub-brand Logo, Icon or Image</a:t>
            </a:r>
          </a:p>
        </p:txBody>
      </p:sp>
    </p:spTree>
    <p:extLst>
      <p:ext uri="{BB962C8B-B14F-4D97-AF65-F5344CB8AC3E}">
        <p14:creationId xmlns:p14="http://schemas.microsoft.com/office/powerpoint/2010/main" val="99492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929325"/>
            <a:ext cx="3256822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44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256822" cy="142731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929325"/>
            <a:ext cx="3886200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423B85F-611F-D84E-92B9-B014B2FF0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F3D8F41-F60A-FE49-8FD7-146B6D973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3174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7" y="1369219"/>
            <a:ext cx="4096396" cy="3188713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621480-2E05-304D-90D5-0074466BCC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66852DA-5FCA-3C48-B7E0-24647A33D8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1AB48A7-CCD3-824A-83A4-C7817B6F04C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256822" cy="318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649855"/>
            <a:ext cx="3886200" cy="8940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9E52AC-48BD-114C-A96C-70541DCBE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ABE92F0-8379-544C-9853-26997417C4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DA3FAE0-D3D1-1843-9ADE-85DB24F02EC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2FB1738-29EC-0E4D-93D0-49DC5F2DF7B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257322" cy="18789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6718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023778"/>
            <a:ext cx="7257322" cy="497168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A010C0-C937-414F-B4D6-989D04A369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7F5892-F465-DC49-9737-4DFCCCFAAE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FE481CE-41B6-9D44-9204-8907CF9C07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5109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256822" cy="1510936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43F8A4-18EA-E544-AA3F-489BF4E7C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371046-29F8-4B4F-86CC-821168A1D9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7799CC5-2AC5-8C43-823A-3530CA1E72F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473353" cy="2165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9358"/>
            <a:ext cx="4473353" cy="950365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88465" y="1369217"/>
            <a:ext cx="2697508" cy="3180505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334513-C7AD-9347-A732-E092B13A3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7773B4-3F24-7F42-BD0E-510D539154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8E2EAB6-2D42-8840-B752-CA7550C317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7FE907A-0B6C-614D-8861-FBA93F1B0A1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1437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5C4EB9A0-6BC7-7742-A70D-39678A3FC38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3F85E39-8DC6-4541-AE75-979B7FA146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333" y="1954061"/>
            <a:ext cx="6898820" cy="946914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2970031"/>
            <a:ext cx="6898820" cy="956810"/>
          </a:xfrm>
        </p:spPr>
        <p:txBody>
          <a:bodyPr>
            <a:normAutofit/>
          </a:bodyPr>
          <a:lstStyle>
            <a:lvl1pPr marL="0" indent="0" algn="l">
              <a:buNone/>
              <a:defRPr sz="25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err="1">
                <a:solidFill>
                  <a:schemeClr val="bg1"/>
                </a:solidFill>
              </a:rPr>
              <a:t>www.ieee.org</a:t>
            </a:r>
            <a:endParaRPr lang="en-US" sz="900" i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063" y="627063"/>
            <a:ext cx="2203450" cy="901112"/>
          </a:xfrm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/>
              <a:t>Sub-brand Logo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E0EA5B4-2A13-5945-AE96-0E29FD3F5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3023" t="22335" r="2942" b="24768"/>
          <a:stretch/>
        </p:blipFill>
        <p:spPr>
          <a:xfrm rot="10800000">
            <a:off x="-1" y="0"/>
            <a:ext cx="9143999" cy="5143500"/>
          </a:xfrm>
          <a:prstGeom prst="rect">
            <a:avLst/>
          </a:prstGeom>
        </p:spPr>
      </p:pic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B7E9D976-E311-B641-978A-11C6FFF87F7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332" y="1796694"/>
            <a:ext cx="686204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7331" y="2388734"/>
            <a:ext cx="686204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3398-9A0A-8E41-B673-3FA96B4B5B68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331" y="197646"/>
            <a:ext cx="1760992" cy="7418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baseline="0"/>
            </a:lvl1pPr>
          </a:lstStyle>
          <a:p>
            <a:r>
              <a:rPr lang="en-US"/>
              <a:t>Sub-brand Logo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err="1">
                <a:solidFill>
                  <a:schemeClr val="bg1"/>
                </a:solidFill>
              </a:rPr>
              <a:t>www.ieee.org</a:t>
            </a:r>
            <a:endParaRPr lang="en-US" sz="900" i="0">
              <a:solidFill>
                <a:schemeClr val="bg1"/>
              </a:solidFill>
            </a:endParaRPr>
          </a:p>
        </p:txBody>
      </p:sp>
      <p:sp>
        <p:nvSpPr>
          <p:cNvPr id="22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192736" cy="31324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3293-C8E3-8B4D-849D-84C3442398B6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8BC2F-A6A3-8A4F-9078-CD37F7CCE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  <p:sp>
        <p:nvSpPr>
          <p:cNvPr id="12" name="Slide Number Placeholder 25">
            <a:extLst>
              <a:ext uri="{FF2B5EF4-FFF2-40B4-BE49-F238E27FC236}">
                <a16:creationId xmlns:a16="http://schemas.microsoft.com/office/drawing/2014/main" id="{90367293-C8F2-4440-841B-88BAEA1A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5C4EE3-8D25-6E4C-8D67-76BDD58F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79AED3-8035-244E-BACE-D9A32AFE55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D676D64-F0B0-FE4A-B268-AB527DCBD9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4602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401699" cy="314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093323" y="1369218"/>
            <a:ext cx="3792649" cy="314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8AD0A7-181F-A042-BA08-F9B0155F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10ABD9-D541-A546-BDA1-282FD17854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00ED9FB8-9485-2545-93CF-E6B47AEF1B8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50" y="1369219"/>
            <a:ext cx="3617922" cy="318871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518183" cy="31746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34FA29-FF78-4247-B422-9CB3C156C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21A0F07-0A01-604D-A10A-32D1FE0D1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AECC975-C7CA-874B-876A-9AE7B23A07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22444" y="3028586"/>
            <a:ext cx="3763528" cy="149681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413347" cy="3118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122444" y="1369219"/>
            <a:ext cx="3763528" cy="1572004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950B52-7DDE-B041-8DAF-12315E820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6D56426-0BE2-154F-BFC0-7B41362035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C4BDD425-4C83-F24D-8172-3994E15A7AB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49" y="2195725"/>
            <a:ext cx="3617923" cy="2362208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582249" cy="318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68049" y="1369219"/>
            <a:ext cx="3617923" cy="758882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163C31-F925-444C-8BE7-3A845791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B9B7C62-A98B-D64A-B870-B0BE17030C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0E46EFD-CF71-BA46-ADD6-19823EAC8D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314336" cy="3181942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999772" y="2320132"/>
            <a:ext cx="3886200" cy="2251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999772" y="1369218"/>
            <a:ext cx="3886200" cy="8672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E73C23-9D23-E345-84C3-69AEBC32B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7608F67-A8D0-9945-9B5D-2D542DDCE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B43012C-D118-D14F-AF93-458F0A8677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DD368D2A-BF45-FB49-B010-489CE9FD5F20}"/>
              </a:ext>
            </a:extLst>
          </p:cNvPr>
          <p:cNvSpPr/>
          <p:nvPr userDrawn="1"/>
        </p:nvSpPr>
        <p:spPr>
          <a:xfrm>
            <a:off x="0" y="1"/>
            <a:ext cx="8049986" cy="5143500"/>
          </a:xfrm>
          <a:prstGeom prst="snip1Rect">
            <a:avLst/>
          </a:prstGeom>
          <a:gradFill>
            <a:gsLst>
              <a:gs pos="0">
                <a:srgbClr val="CBE0EB">
                  <a:alpha val="50000"/>
                </a:srgbClr>
              </a:gs>
              <a:gs pos="79000">
                <a:srgbClr val="D8F0FA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710F7-ADD9-5148-91F4-99563CAA19EB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732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024354" cy="33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5D287C-11AD-1D4B-B4BF-273AF9AD7195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err="1">
                <a:solidFill>
                  <a:srgbClr val="0073AE"/>
                </a:solidFill>
              </a:rPr>
              <a:t>www.ieee.org</a:t>
            </a:r>
            <a:endParaRPr lang="en-US" sz="900" i="0">
              <a:solidFill>
                <a:srgbClr val="0073A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47DF6-4048-284D-9B33-DF1CF4C3322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6" r:id="rId2"/>
    <p:sldLayoutId id="2147483661" r:id="rId3"/>
    <p:sldLayoutId id="2147483687" r:id="rId4"/>
    <p:sldLayoutId id="2147483675" r:id="rId5"/>
    <p:sldLayoutId id="2147483664" r:id="rId6"/>
    <p:sldLayoutId id="2147483674" r:id="rId7"/>
    <p:sldLayoutId id="2147483665" r:id="rId8"/>
    <p:sldLayoutId id="2147483676" r:id="rId9"/>
    <p:sldLayoutId id="2147483677" r:id="rId10"/>
    <p:sldLayoutId id="2147483678" r:id="rId11"/>
    <p:sldLayoutId id="2147483679" r:id="rId12"/>
    <p:sldLayoutId id="2147483667" r:id="rId13"/>
    <p:sldLayoutId id="2147483680" r:id="rId14"/>
    <p:sldLayoutId id="2147483682" r:id="rId15"/>
    <p:sldLayoutId id="2147483681" r:id="rId16"/>
    <p:sldLayoutId id="2147483689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SOLVE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4692591"/>
            <a:ext cx="6898821" cy="29702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413769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i               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effectLst/>
                <a:latin typeface="ui-monospace"/>
              </a:rPr>
              <a:t>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a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  0  1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== Pattern [j]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: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Table [ j ] = i + 1 = 1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i++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 i               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a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  0  1  2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== Pattern [j]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: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Table [ j ] = i + 1 = 2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i++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     i               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a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  0  1  2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!=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i = table [i-1] = table [2 - 1] = table [1] = 1;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0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 i                   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a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  0  1  2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!=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i = table [i-1] = table [1 - 1] = table [0] = 0;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i                       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effectLst/>
                <a:latin typeface="ui-monospace"/>
              </a:rPr>
              <a:t>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  0  1  2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 j ] 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14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i                            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effectLst/>
                <a:latin typeface="ui-monospace"/>
              </a:rPr>
              <a:t>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  0  1  2  0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 j ] 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j++.   </a:t>
            </a:r>
            <a:r>
              <a:rPr lang="en-US">
                <a:latin typeface="ui-monospace"/>
              </a:rPr>
              <a:t>Kết thúc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i 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c  e  e  b  c  a  d  e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50657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i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e  b  c  a  d  e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 j ] 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17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99895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i    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e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b  c  a  d  e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 j ] 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18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248317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i        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e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b  c  a  d  e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  0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 j ] 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19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33104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i 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a  a  a  b  a  a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1.1</a:t>
            </a:r>
          </a:p>
        </p:txBody>
      </p:sp>
    </p:spTree>
    <p:extLst>
      <p:ext uri="{BB962C8B-B14F-4D97-AF65-F5344CB8AC3E}">
        <p14:creationId xmlns:p14="http://schemas.microsoft.com/office/powerpoint/2010/main" val="65502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i            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e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c  a  d  e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  0  0  1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== Pattern [j]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: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Table [ j ] = i + 1 = 1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i++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20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330266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 i            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e  b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a  d  e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  0  0  1  2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== Pattern [j]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: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Table [ j ] = i + 1 = 12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i++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21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300246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     i            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e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b  c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d  e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  0  0  1  2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!=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i = table [i-1] = table [2 - 1] = table [1] = 0;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22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317326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i                   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e  b  c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d  e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  0  0  1  2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 j ] 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23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402394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i                        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e  b  c  a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d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  0  0  1  2  0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 j ] 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24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309941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i                            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e  b  c  a  d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e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  0  0  1  2  0  0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 j ] 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25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501347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4DE6D-C7C3-CAFE-363D-570470AE8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i                                    j   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c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e  e  b  c  a  d  e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e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0  0  0  1  2  0  0  0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	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0  1  2  3  4  5  6  7  8  9</a:t>
            </a: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endParaRPr lang="en-US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 j ] 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181B-A753-B316-955B-F4876790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26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94EF2-3620-EA63-CC72-7D2D22B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5749-99F5-B417-F0C3-BA41B2F0A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Câu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0353-A2CD-DD5B-8D19-1B44EAB208F5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684889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Kết Thúc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4692591"/>
            <a:ext cx="6898821" cy="29702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371261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i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a  a  b  a  a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= Pattern [j]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: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Table [ j ] = i + 1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i++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i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a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a  b  a  a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= Pattern [j]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: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Table [ j ] = i + 1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i++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    i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a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b  a  a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= Pattern [j]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: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Table [ j ] = i + 1</a:t>
            </a:r>
          </a:p>
          <a:p>
            <a:r>
              <a:rPr lang="en-US">
                <a:solidFill>
                  <a:srgbClr val="FF0000"/>
                </a:solidFill>
                <a:latin typeface="ui-monospace"/>
              </a:rPr>
              <a:t>i++ </a:t>
            </a:r>
            <a:r>
              <a:rPr lang="en-US">
                <a:solidFill>
                  <a:srgbClr val="24292F"/>
                </a:solidFill>
                <a:latin typeface="ui-monospace"/>
              </a:rPr>
              <a:t>và </a:t>
            </a:r>
            <a:r>
              <a:rPr lang="en-US">
                <a:solidFill>
                  <a:srgbClr val="FF0000"/>
                </a:solidFill>
                <a:latin typeface="ui-monospace"/>
              </a:rPr>
              <a:t>j++</a:t>
            </a:r>
          </a:p>
          <a:p>
            <a:endParaRPr lang="en-US">
              <a:solidFill>
                <a:srgbClr val="FF0000"/>
              </a:solidFill>
              <a:latin typeface="ui-monospace"/>
            </a:endParaRP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         i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a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a  a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!=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i = table [i-1] = table [3 - 1] = table [2] = 2;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1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     i   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a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a  a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!=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i = table [i-1] = table [2 - 1] = table [1] = 1;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    i       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effectLst/>
                <a:latin typeface="ui-monospace"/>
              </a:rPr>
              <a:t>a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a  a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!=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i = table [i-1] = table [1 - 1] = table [0] = 0;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5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Index:			 i               j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Pattern:			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a</a:t>
            </a:r>
            <a:r>
              <a:rPr lang="en-US" b="0" i="0">
                <a:effectLst/>
                <a:latin typeface="ui-monospace"/>
              </a:rPr>
              <a:t> 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effectLst/>
                <a:latin typeface="ui-monospace"/>
              </a:rPr>
              <a:t>a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</a:t>
            </a:r>
            <a:r>
              <a:rPr lang="en-US" b="0" i="0">
                <a:solidFill>
                  <a:srgbClr val="FF0000"/>
                </a:solidFill>
                <a:effectLst/>
                <a:latin typeface="ui-monospace"/>
              </a:rPr>
              <a:t>b</a:t>
            </a:r>
            <a:r>
              <a:rPr lang="en-US" b="0" i="0">
                <a:solidFill>
                  <a:srgbClr val="24292F"/>
                </a:solidFill>
                <a:effectLst/>
                <a:latin typeface="ui-monospace"/>
              </a:rPr>
              <a:t>  a  a  c  d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Table:				0  1  2  3  0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Index of Table:	             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0  1  2  3  4  5  6  7  8</a:t>
            </a: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endParaRPr lang="en-US">
              <a:solidFill>
                <a:srgbClr val="24292F"/>
              </a:solidFill>
              <a:latin typeface="ui-monospace"/>
            </a:endParaRP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Pattern [i] != Pattern [j] </a:t>
            </a:r>
            <a:r>
              <a:rPr lang="en-US">
                <a:latin typeface="ui-monospace"/>
              </a:rPr>
              <a:t>, xét i</a:t>
            </a:r>
            <a:r>
              <a:rPr lang="en-US">
                <a:solidFill>
                  <a:srgbClr val="24292F"/>
                </a:solidFill>
                <a:latin typeface="ui-monospace"/>
              </a:rPr>
              <a:t>:</a:t>
            </a:r>
          </a:p>
          <a:p>
            <a:r>
              <a:rPr lang="en-US">
                <a:solidFill>
                  <a:srgbClr val="24292F"/>
                </a:solidFill>
                <a:latin typeface="ui-monospace"/>
              </a:rPr>
              <a:t>Vì </a:t>
            </a:r>
            <a:r>
              <a:rPr lang="en-US">
                <a:solidFill>
                  <a:srgbClr val="FF0000"/>
                </a:solidFill>
                <a:latin typeface="ui-monospace"/>
              </a:rPr>
              <a:t>i == 0 </a:t>
            </a:r>
            <a:r>
              <a:rPr lang="en-US">
                <a:solidFill>
                  <a:srgbClr val="24292F"/>
                </a:solidFill>
                <a:latin typeface="ui-monospace"/>
              </a:rPr>
              <a:t>nên </a:t>
            </a:r>
            <a:r>
              <a:rPr lang="en-US">
                <a:solidFill>
                  <a:srgbClr val="FF0000"/>
                </a:solidFill>
                <a:latin typeface="ui-monospace"/>
              </a:rPr>
              <a:t>table [j] = 0 </a:t>
            </a:r>
            <a:r>
              <a:rPr lang="en-US">
                <a:latin typeface="ui-monospace"/>
              </a:rPr>
              <a:t>và</a:t>
            </a:r>
            <a:r>
              <a:rPr lang="en-US">
                <a:solidFill>
                  <a:srgbClr val="FF0000"/>
                </a:solidFill>
                <a:latin typeface="ui-monospace"/>
              </a:rPr>
              <a:t> j++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60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11399</TotalTime>
  <Words>2039</Words>
  <Application>Microsoft Office PowerPoint</Application>
  <PresentationFormat>On-screen Show (16:9)</PresentationFormat>
  <Paragraphs>353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LucidaGrande</vt:lpstr>
      <vt:lpstr>ui-monospace</vt:lpstr>
      <vt:lpstr>Wingdings</vt:lpstr>
      <vt:lpstr>Theme 1</vt:lpstr>
      <vt:lpstr>SOLVE 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HOMEWORK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Bùi Long Vũ</cp:lastModifiedBy>
  <cp:revision>90</cp:revision>
  <dcterms:created xsi:type="dcterms:W3CDTF">2016-10-24T19:40:55Z</dcterms:created>
  <dcterms:modified xsi:type="dcterms:W3CDTF">2022-09-30T05:47:47Z</dcterms:modified>
</cp:coreProperties>
</file>