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63" r:id="rId2"/>
    <p:sldId id="267" r:id="rId3"/>
    <p:sldId id="268" r:id="rId4"/>
    <p:sldId id="269" r:id="rId5"/>
    <p:sldId id="270" r:id="rId6"/>
    <p:sldId id="272" r:id="rId7"/>
    <p:sldId id="271" r:id="rId8"/>
    <p:sldId id="265" r:id="rId9"/>
    <p:sldId id="262" r:id="rId10"/>
    <p:sldId id="273" r:id="rId11"/>
    <p:sldId id="274" r:id="rId12"/>
    <p:sldId id="275" r:id="rId13"/>
    <p:sldId id="277" r:id="rId14"/>
    <p:sldId id="276" r:id="rId15"/>
    <p:sldId id="278" r:id="rId16"/>
    <p:sldId id="282" r:id="rId17"/>
    <p:sldId id="279" r:id="rId18"/>
    <p:sldId id="283" r:id="rId19"/>
    <p:sldId id="284" r:id="rId20"/>
    <p:sldId id="285" r:id="rId21"/>
    <p:sldId id="286" r:id="rId22"/>
    <p:sldId id="287" r:id="rId23"/>
    <p:sldId id="280" r:id="rId24"/>
    <p:sldId id="281" r:id="rId25"/>
    <p:sldId id="288" r:id="rId26"/>
    <p:sldId id="28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01B4E3"/>
    <a:srgbClr val="004578"/>
    <a:srgbClr val="CBE0EB"/>
    <a:srgbClr val="D8F0FA"/>
    <a:srgbClr val="F3F1E5"/>
    <a:srgbClr val="B2D5D7"/>
    <a:srgbClr val="5B9BD5"/>
    <a:srgbClr val="2CB6C0"/>
    <a:srgbClr val="EE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5297" autoAdjust="0"/>
  </p:normalViewPr>
  <p:slideViewPr>
    <p:cSldViewPr snapToGrid="0" snapToObjects="1">
      <p:cViewPr varScale="1">
        <p:scale>
          <a:sx n="100" d="100"/>
          <a:sy n="10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Độ phức tạp được giải thishc ở silde sau</a:t>
            </a: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Tệ nhất là khi phải so sánh m-1 kí tự, và đến kí tự cuối cùng thì không phải. Ta phải làm điều này khoảng n lần (xét n &gt;&gt; m)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 bạn nào thắc mắc gì không?Với ví dụ trên đã minh chứng chỉ cần bỏ qua những kí tự đã xét sẽ tìm thấy pattern. </a:t>
            </a:r>
          </a:p>
          <a:p>
            <a:r>
              <a:rPr lang="en-US"/>
              <a:t>Nếu bạn không đồng tình. Cho mình 1 ví dụ.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F42A90F-4B13-5545-8C5D-39D422D1B6B6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3566931"/>
            <a:ext cx="6898820" cy="904861"/>
          </a:xfrm>
        </p:spPr>
        <p:txBody>
          <a:bodyPr>
            <a:normAutofit/>
          </a:bodyPr>
          <a:lstStyle>
            <a:lvl1pPr marL="0" indent="0" algn="l">
              <a:buNone/>
              <a:defRPr sz="26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Placeholder Text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Placeholder text or 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0" err="1">
                <a:solidFill>
                  <a:schemeClr val="bg1"/>
                </a:solidFill>
              </a:rPr>
              <a:t>www.ieee.org</a:t>
            </a:r>
            <a:endParaRPr lang="en-US" sz="800" i="0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5F9F5B5-9A4A-C147-A14A-863D1D9F20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498" y="1137684"/>
            <a:ext cx="5159294" cy="1581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baseline="0"/>
            </a:lvl1pPr>
          </a:lstStyle>
          <a:p>
            <a:r>
              <a:rPr lang="en-US"/>
              <a:t>Sub-brand Logo, Icon or Image</a:t>
            </a:r>
          </a:p>
        </p:txBody>
      </p:sp>
    </p:spTree>
    <p:extLst>
      <p:ext uri="{BB962C8B-B14F-4D97-AF65-F5344CB8AC3E}">
        <p14:creationId xmlns:p14="http://schemas.microsoft.com/office/powerpoint/2010/main" val="9949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929325"/>
            <a:ext cx="3256822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44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256822" cy="142731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929325"/>
            <a:ext cx="3886200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423B85F-611F-D84E-92B9-B014B2FF0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D8F41-F60A-FE49-8FD7-146B6D973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3174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7" y="1369219"/>
            <a:ext cx="4096396" cy="3188713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21480-2E05-304D-90D5-0074466BC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66852DA-5FCA-3C48-B7E0-24647A33D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1AB48A7-CCD3-824A-83A4-C7817B6F04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49855"/>
            <a:ext cx="3886200" cy="8940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E52AC-48BD-114C-A96C-70541DCBE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BE92F0-8379-544C-9853-26997417C4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DA3FAE0-D3D1-1843-9ADE-85DB24F02EC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2FB1738-29EC-0E4D-93D0-49DC5F2DF7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257322" cy="1878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6718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23778"/>
            <a:ext cx="7257322" cy="497168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A010C0-C937-414F-B4D6-989D04A36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7F5892-F465-DC49-9737-4DFCCCFAAE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FE481CE-41B6-9D44-9204-8907CF9C07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5109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256822" cy="1510936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43F8A4-18EA-E544-AA3F-489BF4E7C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371046-29F8-4B4F-86CC-821168A1D9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7799CC5-2AC5-8C43-823A-3530CA1E72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473353" cy="2165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9358"/>
            <a:ext cx="4473353" cy="95036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88465" y="1369217"/>
            <a:ext cx="2697508" cy="3180505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34513-C7AD-9347-A732-E092B13A3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7773B4-3F24-7F42-BD0E-510D539154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8E2EAB6-2D42-8840-B752-CA7550C317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FE907A-0B6C-614D-8861-FBA93F1B0A1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1437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C4EB9A0-6BC7-7742-A70D-39678A3FC38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333" y="1954061"/>
            <a:ext cx="6898820" cy="946914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2970031"/>
            <a:ext cx="6898820" cy="956810"/>
          </a:xfrm>
        </p:spPr>
        <p:txBody>
          <a:bodyPr>
            <a:normAutofit/>
          </a:bodyPr>
          <a:lstStyle>
            <a:lvl1pPr marL="0" indent="0" algn="l">
              <a:buNone/>
              <a:defRPr sz="25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err="1">
                <a:solidFill>
                  <a:schemeClr val="bg1"/>
                </a:solidFill>
              </a:rPr>
              <a:t>www.ieee.org</a:t>
            </a:r>
            <a:endParaRPr lang="en-US" sz="900" i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627063"/>
            <a:ext cx="2203450" cy="901112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/>
              <a:t>Sub-brand Logo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E0EA5B4-2A13-5945-AE96-0E29FD3F5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3023" t="22335" r="2942" b="24768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</p:spPr>
      </p:pic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B7E9D976-E311-B641-978A-11C6FFF87F7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332" y="1796694"/>
            <a:ext cx="686204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331" y="2388734"/>
            <a:ext cx="686204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3398-9A0A-8E41-B673-3FA96B4B5B68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331" y="197646"/>
            <a:ext cx="1760992" cy="7418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baseline="0"/>
            </a:lvl1pPr>
          </a:lstStyle>
          <a:p>
            <a:r>
              <a:rPr lang="en-US"/>
              <a:t>Sub-brand Logo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err="1">
                <a:solidFill>
                  <a:schemeClr val="bg1"/>
                </a:solidFill>
              </a:rPr>
              <a:t>www.ieee.org</a:t>
            </a:r>
            <a:endParaRPr lang="en-US" sz="900" i="0">
              <a:solidFill>
                <a:schemeClr val="bg1"/>
              </a:solidFill>
            </a:endParaRPr>
          </a:p>
        </p:txBody>
      </p:sp>
      <p:sp>
        <p:nvSpPr>
          <p:cNvPr id="2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192736" cy="3132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3293-C8E3-8B4D-849D-84C3442398B6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8BC2F-A6A3-8A4F-9078-CD37F7CCE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0367293-C8F2-4440-841B-88BAEA1A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C4EE3-8D25-6E4C-8D67-76BDD58F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79AED3-8035-244E-BACE-D9A32AFE55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676D64-F0B0-FE4A-B268-AB527DCBD9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4602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401699" cy="314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093323" y="1369218"/>
            <a:ext cx="3792649" cy="314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AD0A7-181F-A042-BA08-F9B0155F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10ABD9-D541-A546-BDA1-282FD17854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0ED9FB8-9485-2545-93CF-E6B47AEF1B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50" y="1369219"/>
            <a:ext cx="3617922" cy="318871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518183" cy="31746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34FA29-FF78-4247-B422-9CB3C156C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1A0F07-0A01-604D-A10A-32D1FE0D1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AECC975-C7CA-874B-876A-9AE7B23A0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2444" y="3028586"/>
            <a:ext cx="3763528" cy="149681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13347" cy="3118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122444" y="1369219"/>
            <a:ext cx="3763528" cy="1572004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950B52-7DDE-B041-8DAF-12315E820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D56426-0BE2-154F-BFC0-7B41362035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4BDD425-4C83-F24D-8172-3994E15A7A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49" y="2195725"/>
            <a:ext cx="3617923" cy="2362208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582249" cy="318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68049" y="1369219"/>
            <a:ext cx="3617923" cy="758882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163C31-F925-444C-8BE7-3A845791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9B7C62-A98B-D64A-B870-B0BE17030C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0E46EFD-CF71-BA46-ADD6-19823EAC8D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314336" cy="3181942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9772" y="2320132"/>
            <a:ext cx="3886200" cy="2251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999772" y="1369218"/>
            <a:ext cx="3886200" cy="8672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73C23-9D23-E345-84C3-69AEBC32B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608F67-A8D0-9945-9B5D-2D542DDCE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B43012C-D118-D14F-AF93-458F0A8677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DD368D2A-BF45-FB49-B010-489CE9FD5F20}"/>
              </a:ext>
            </a:extLst>
          </p:cNvPr>
          <p:cNvSpPr/>
          <p:nvPr userDrawn="1"/>
        </p:nvSpPr>
        <p:spPr>
          <a:xfrm>
            <a:off x="0" y="1"/>
            <a:ext cx="8049986" cy="5143500"/>
          </a:xfrm>
          <a:prstGeom prst="snip1Rect">
            <a:avLst/>
          </a:prstGeom>
          <a:gradFill>
            <a:gsLst>
              <a:gs pos="0">
                <a:srgbClr val="CBE0EB">
                  <a:alpha val="50000"/>
                </a:srgbClr>
              </a:gs>
              <a:gs pos="79000">
                <a:srgbClr val="D8F0FA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710F7-ADD9-5148-91F4-99563CAA19EB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D287C-11AD-1D4B-B4BF-273AF9AD7195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err="1">
                <a:solidFill>
                  <a:srgbClr val="0073AE"/>
                </a:solidFill>
              </a:rPr>
              <a:t>www.ieee.org</a:t>
            </a:r>
            <a:endParaRPr lang="en-US" sz="900" i="0">
              <a:solidFill>
                <a:srgbClr val="0073A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47DF6-4048-284D-9B33-DF1CF4C33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61" r:id="rId3"/>
    <p:sldLayoutId id="2147483687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1586E0-98E9-7947-A5C0-622A9B466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1" y="3234422"/>
            <a:ext cx="6898820" cy="147612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Nhóm 7</a:t>
            </a:r>
          </a:p>
          <a:p>
            <a:r>
              <a:rPr lang="en-US" sz="1800">
                <a:solidFill>
                  <a:schemeClr val="tx1"/>
                </a:solidFill>
              </a:rPr>
              <a:t>- Bùi Long Vũ - 20520350</a:t>
            </a:r>
          </a:p>
          <a:p>
            <a:r>
              <a:rPr lang="en-US" sz="1800">
                <a:solidFill>
                  <a:schemeClr val="tx1"/>
                </a:solidFill>
              </a:rPr>
              <a:t>- </a:t>
            </a:r>
            <a:r>
              <a:rPr lang="en-US" sz="1800" err="1">
                <a:solidFill>
                  <a:schemeClr val="tx1"/>
                </a:solidFill>
              </a:rPr>
              <a:t>Nguyễn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Trần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Phước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Lộc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1586-FCD9-F04B-A5CA-1CC17C14A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6EAA3-F10F-DA16-7FDD-EBE535FAFD46}"/>
              </a:ext>
            </a:extLst>
          </p:cNvPr>
          <p:cNvSpPr txBox="1"/>
          <p:nvPr/>
        </p:nvSpPr>
        <p:spPr>
          <a:xfrm>
            <a:off x="741218" y="1343891"/>
            <a:ext cx="6615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01B4E3"/>
                </a:solidFill>
              </a:rPr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385611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4640B8A-0876-E903-2C14-52E4A430E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00" y="1369219"/>
            <a:ext cx="7192736" cy="31324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/>
              <a:t>Minh họa giải thuật brute-force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Độ phức tạp ~ N*M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D97BEB-BAEF-0344-9D5C-EC73E478698A}" type="slidenum">
              <a:rPr lang="en-US" smtClean="0"/>
              <a:pPr>
                <a:spcAft>
                  <a:spcPts val="600"/>
                </a:spcAft>
              </a:pPr>
              <a:t>10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610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>
                <a:latin typeface="Calibri" charset="0"/>
                <a:ea typeface="Calibri" charset="0"/>
                <a:cs typeface="Calibri" charset="0"/>
              </a:rPr>
              <a:t>BRUTE – FORCE IN SUBSTRING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00" y="933062"/>
            <a:ext cx="7257372" cy="2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</a:pPr>
            <a:r>
              <a:rPr lang="en-US" sz="1100" b="1" i="1" kern="1200">
                <a:solidFill>
                  <a:srgbClr val="01B4E3"/>
                </a:solidFill>
                <a:latin typeface="+mn-lt"/>
                <a:ea typeface="+mn-ea"/>
                <a:cs typeface="+mn-cs"/>
              </a:rPr>
              <a:t>Nhóm 7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A8A765D-3CD1-1066-D3FB-FC199A28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47" y="1716494"/>
            <a:ext cx="4535435" cy="2675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87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brute_force_search(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pat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txt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   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M =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pat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.length(), N =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txt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.length();</a:t>
            </a:r>
          </a:p>
          <a:p>
            <a:pPr marL="342900" indent="-342900">
              <a:buFont typeface="+mj-lt"/>
              <a:buAutoNum type="arabicPeriod"/>
            </a:pPr>
            <a:r>
              <a:rPr lang="nn-NO" sz="1800">
                <a:solidFill>
                  <a:srgbClr val="0000FF"/>
                </a:solidFill>
                <a:latin typeface="Cascadia Mono" panose="020B0609020000020004" pitchFamily="49" charset="0"/>
              </a:rPr>
              <a:t>   for</a:t>
            </a:r>
            <a:r>
              <a:rPr lang="nn-NO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ascadia Mono" panose="020B0609020000020004" pitchFamily="49" charset="0"/>
              </a:rPr>
              <a:t> i = 0; i &lt;= N - M; i++)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       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j;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       for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(j = 0; j &lt; M; j++){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          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txt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[i + j] !=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pat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[j])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       if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(j == M)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i;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tìm xong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   return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N; </a:t>
            </a:r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không tìm được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kern="1200">
                <a:latin typeface="Calibri" charset="0"/>
                <a:ea typeface="Calibri" charset="0"/>
                <a:cs typeface="Calibri" charset="0"/>
              </a:rPr>
              <a:t>BRUTE – FORCE IN SUBSTRING SEARCH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9150" y="1683558"/>
            <a:ext cx="3256822" cy="318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Trường hợp tệ nhất: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Tốn rất nhiều thao tác trong khâu so sánh các kí tự. (backup) </a:t>
            </a:r>
          </a:p>
          <a:p>
            <a:endParaRPr lang="en-US"/>
          </a:p>
          <a:p>
            <a:r>
              <a:rPr lang="en-US"/>
              <a:t>Văn bản nhị phân.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FD1B306-7B3D-5A9C-F652-52602FAD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0" y="1685939"/>
            <a:ext cx="3886200" cy="205968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22245" y="4782578"/>
            <a:ext cx="31358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D97BEB-BAEF-0344-9D5C-EC73E478698A}" type="slidenum">
              <a:rPr lang="en-US" smtClean="0"/>
              <a:pPr>
                <a:spcAft>
                  <a:spcPts val="600"/>
                </a:spcAft>
              </a:pPr>
              <a:t>12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610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>
                <a:latin typeface="Calibri" charset="0"/>
                <a:ea typeface="Calibri" charset="0"/>
                <a:cs typeface="Calibri" charset="0"/>
              </a:rPr>
              <a:t>BRUTE – FORCE IN SUBSTRING SEARCH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600" y="933062"/>
            <a:ext cx="7257372" cy="2676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b="1" i="1" kern="1200">
                <a:latin typeface="+mn-lt"/>
                <a:ea typeface="+mn-ea"/>
                <a:cs typeface="+mn-cs"/>
              </a:rPr>
              <a:t>Vấn Đề Của Brute – Force 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3E86998-4CDA-8815-C42F-1F2EEDFA6B56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54761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Knuth – Morris – Pratt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42714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9150" y="1719645"/>
            <a:ext cx="3256822" cy="318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Ý tưởng: Không backup những ký tự đã từng xét.</a:t>
            </a:r>
          </a:p>
          <a:p>
            <a:r>
              <a:rPr lang="en-US"/>
              <a:t>Xét TH sau với Brute-Force: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Vậy, thay vì đặt i = i + 1. Chỉ cần đặt lại </a:t>
            </a:r>
            <a:r>
              <a:rPr lang="en-US" b="1"/>
              <a:t>j = 0 </a:t>
            </a:r>
            <a:r>
              <a:rPr lang="en-US"/>
              <a:t>khi </a:t>
            </a:r>
            <a:r>
              <a:rPr lang="en-US" b="1"/>
              <a:t>txt[i] != pat[j] </a:t>
            </a:r>
            <a:r>
              <a:rPr lang="en-US"/>
              <a:t>và tiếp tục so sánh.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68E0A67-8936-CD92-F340-D3EAB5B5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0" y="1733084"/>
            <a:ext cx="3886200" cy="219570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22245" y="4782578"/>
            <a:ext cx="31358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D97BEB-BAEF-0344-9D5C-EC73E478698A}" type="slidenum">
              <a:rPr lang="en-US" smtClean="0"/>
              <a:pPr>
                <a:spcAft>
                  <a:spcPts val="600"/>
                </a:spcAft>
              </a:pPr>
              <a:t>14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610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>
                <a:latin typeface="Calibri" charset="0"/>
                <a:ea typeface="Calibri" charset="0"/>
                <a:cs typeface="Calibri" charset="0"/>
              </a:rPr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00" y="933062"/>
            <a:ext cx="7257372" cy="2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</a:pPr>
            <a:endParaRPr lang="en-US" sz="1100" b="1" i="1" kern="1200">
              <a:solidFill>
                <a:srgbClr val="01B4E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84ABBF8-F638-715F-FD02-EF8964A8E42A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422253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A  B </a:t>
            </a:r>
            <a:r>
              <a:rPr lang="en-US" u="sng"/>
              <a:t> A  A 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 u="sng"/>
              <a:t>  A  A  A </a:t>
            </a:r>
            <a:r>
              <a:rPr lang="en-US"/>
              <a:t> A</a:t>
            </a:r>
          </a:p>
          <a:p>
            <a:r>
              <a:rPr lang="en-US"/>
              <a:t>Pattern: 		A  A  B  A  A 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Vậy, vấn đề cốt lõi của giải thuật KMP là cách tìm vị trí con trỏ i trỏ tới văn bản txt sau mỗi lần bắt đầu lại quá trình đối sánh (mà vẫn đảm bảo không backup những ký không cần thiết)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A  B </a:t>
            </a:r>
            <a:r>
              <a:rPr lang="en-US" u="sng"/>
              <a:t> A  A 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 u="sng"/>
              <a:t>  A  A  A </a:t>
            </a:r>
            <a:r>
              <a:rPr lang="en-US"/>
              <a:t> A                           (txt)</a:t>
            </a:r>
          </a:p>
          <a:p>
            <a:r>
              <a:rPr lang="en-US"/>
              <a:t>Pattern: 	 	             </a:t>
            </a:r>
            <a:r>
              <a:rPr lang="en-US">
                <a:solidFill>
                  <a:srgbClr val="C00000"/>
                </a:solidFill>
              </a:rPr>
              <a:t>A  A  B  </a:t>
            </a:r>
            <a:r>
              <a:rPr lang="en-US"/>
              <a:t>A  A  A                                (pat)</a:t>
            </a:r>
          </a:p>
          <a:p>
            <a:endParaRPr lang="en-US"/>
          </a:p>
          <a:p>
            <a:r>
              <a:rPr lang="en-US"/>
              <a:t>Nhận xét: trường hợp này xảy ra khi trong chuỗi con không khớp đã xét (AABAAB) có chứa một phân đoạn con (</a:t>
            </a:r>
            <a:r>
              <a:rPr lang="en-US" u="sng"/>
              <a:t>AAB</a:t>
            </a:r>
            <a:r>
              <a:rPr lang="en-US"/>
              <a:t>) giống với phân đoạn đầu tiên trong mẫu </a:t>
            </a:r>
            <a:r>
              <a:rPr lang="en-US" i="1"/>
              <a:t>pat</a:t>
            </a:r>
            <a:r>
              <a:rPr lang="en-US"/>
              <a:t>. </a:t>
            </a:r>
          </a:p>
          <a:p>
            <a:r>
              <a:rPr lang="en-US"/>
              <a:t>Khi đó, ta so sánh txt[5] và pat[2]</a:t>
            </a:r>
          </a:p>
          <a:p>
            <a:r>
              <a:rPr lang="en-US"/>
              <a:t>Dễ thấy trong </a:t>
            </a:r>
            <a:r>
              <a:rPr lang="en-US" i="1"/>
              <a:t>pat </a:t>
            </a:r>
            <a:r>
              <a:rPr lang="en-US"/>
              <a:t>có cặp phân đoạn con giống nhau nằm ở 2 đầu là A A</a:t>
            </a:r>
          </a:p>
          <a:p>
            <a:r>
              <a:rPr lang="en-US"/>
              <a:t>Pattern:                                      </a:t>
            </a:r>
            <a:r>
              <a:rPr lang="en-US" u="sng"/>
              <a:t>A  A </a:t>
            </a:r>
            <a:r>
              <a:rPr lang="en-US"/>
              <a:t> B  A  </a:t>
            </a:r>
            <a:r>
              <a:rPr lang="en-US" u="sng"/>
              <a:t>A  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A  B </a:t>
            </a:r>
            <a:r>
              <a:rPr lang="en-US" u="sng"/>
              <a:t> A  A  </a:t>
            </a:r>
            <a:r>
              <a:rPr lang="en-US" u="sng">
                <a:solidFill>
                  <a:srgbClr val="FF0000"/>
                </a:solidFill>
              </a:rPr>
              <a:t>B</a:t>
            </a:r>
            <a:r>
              <a:rPr lang="en-US" u="sng"/>
              <a:t>  A  A  A </a:t>
            </a:r>
            <a:r>
              <a:rPr lang="en-US"/>
              <a:t> A                           (txt)</a:t>
            </a:r>
          </a:p>
          <a:p>
            <a:r>
              <a:rPr lang="en-US"/>
              <a:t>Pattern:                                      </a:t>
            </a:r>
            <a:r>
              <a:rPr lang="en-US" u="sng"/>
              <a:t>A  A </a:t>
            </a:r>
            <a:r>
              <a:rPr lang="en-US"/>
              <a:t> B  A  </a:t>
            </a:r>
            <a:r>
              <a:rPr lang="en-US" u="sng"/>
              <a:t>A  A</a:t>
            </a:r>
            <a:r>
              <a:rPr lang="en-US"/>
              <a:t>                                (pat)</a:t>
            </a:r>
          </a:p>
          <a:p>
            <a:endParaRPr lang="en-US" u="sng"/>
          </a:p>
          <a:p>
            <a:r>
              <a:rPr lang="en-US"/>
              <a:t>Cặp A A này là một chuỗi con trùng nhau vừa là tiền tố vừa là hậu tố của mẫu.</a:t>
            </a:r>
          </a:p>
          <a:p>
            <a:r>
              <a:rPr lang="en-US"/>
              <a:t>Vậy,chỉ cần chuyển j = 3 ( liền sau A A).</a:t>
            </a:r>
          </a:p>
          <a:p>
            <a:endParaRPr lang="en-US"/>
          </a:p>
          <a:p>
            <a:r>
              <a:rPr lang="en-US"/>
              <a:t>Làm sao để biết có bao nhiêu cặp chuỗi con trùng nhau vừa là prefix lẫn suffix?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A  B </a:t>
            </a:r>
            <a:r>
              <a:rPr lang="en-US" u="sng"/>
              <a:t> A  A  </a:t>
            </a:r>
            <a:r>
              <a:rPr lang="en-US" u="sng">
                <a:solidFill>
                  <a:srgbClr val="FF0000"/>
                </a:solidFill>
              </a:rPr>
              <a:t>B</a:t>
            </a:r>
            <a:r>
              <a:rPr lang="en-US" u="sng"/>
              <a:t>  A  A  A </a:t>
            </a:r>
            <a:r>
              <a:rPr lang="en-US"/>
              <a:t> A                           (txt)</a:t>
            </a:r>
          </a:p>
          <a:p>
            <a:r>
              <a:rPr lang="en-US"/>
              <a:t>Pattern:                                      </a:t>
            </a:r>
            <a:r>
              <a:rPr lang="en-US" u="sng"/>
              <a:t>A  A </a:t>
            </a:r>
            <a:r>
              <a:rPr lang="en-US"/>
              <a:t> B  A  </a:t>
            </a:r>
            <a:r>
              <a:rPr lang="en-US" u="sng"/>
              <a:t>A  A</a:t>
            </a:r>
            <a:r>
              <a:rPr lang="en-US"/>
              <a:t>                                (pat)</a:t>
            </a:r>
          </a:p>
          <a:p>
            <a:endParaRPr lang="en-US" u="sng"/>
          </a:p>
          <a:p>
            <a:r>
              <a:rPr lang="en-US"/>
              <a:t>Tạo 1 mảng tạm table và lưu giữ giá trị các cặp trùng là prefix/suffix</a:t>
            </a:r>
          </a:p>
          <a:p>
            <a:endParaRPr lang="en-US"/>
          </a:p>
          <a:p>
            <a:r>
              <a:rPr lang="en-US"/>
              <a:t>Table:				0   1   0   1    2   2</a:t>
            </a:r>
          </a:p>
          <a:p>
            <a:r>
              <a:rPr lang="en-US"/>
              <a:t>Pattern: 			A   A   B   A   A   A 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 A   B   A   A  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  A    A   A   A     </a:t>
            </a:r>
          </a:p>
          <a:p>
            <a:r>
              <a:rPr lang="en-US"/>
              <a:t>Pattern: 		A   A   B   A   A  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                      </a:t>
            </a:r>
          </a:p>
          <a:p>
            <a:r>
              <a:rPr lang="en-US"/>
              <a:t>Table:			0   1    0   1    2   2</a:t>
            </a:r>
          </a:p>
          <a:p>
            <a:endParaRPr lang="en-US"/>
          </a:p>
          <a:p>
            <a:r>
              <a:rPr lang="en-US"/>
              <a:t>i = 5, j = 5</a:t>
            </a:r>
          </a:p>
          <a:p>
            <a:r>
              <a:rPr lang="en-US"/>
              <a:t>txt[i] != pat[j] </a:t>
            </a:r>
          </a:p>
          <a:p>
            <a:r>
              <a:rPr lang="en-US"/>
              <a:t>j = table[j-1] = 2  (trả về vị trí ngay sau max substring là prefix/suffix : A A) </a:t>
            </a:r>
          </a:p>
          <a:p>
            <a:r>
              <a:rPr lang="en-US"/>
              <a:t>Txt[i] == pat[j] 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Lục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7331" y="2388734"/>
            <a:ext cx="6862040" cy="15113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Brute – Force</a:t>
            </a:r>
          </a:p>
          <a:p>
            <a:pPr marL="457200" indent="-457200">
              <a:buAutoNum type="arabicPeriod"/>
            </a:pPr>
            <a:r>
              <a:rPr lang="en-US"/>
              <a:t>Knuth – Morris – Pratt (KMP)</a:t>
            </a:r>
          </a:p>
          <a:p>
            <a:pPr marL="457200" indent="-457200">
              <a:buAutoNum type="arabicPeriod"/>
            </a:pPr>
            <a:r>
              <a:rPr lang="en-US"/>
              <a:t>Boyer – Moore</a:t>
            </a:r>
          </a:p>
          <a:p>
            <a:pPr marL="457200" indent="-457200">
              <a:buAutoNum type="arabicPeriod"/>
            </a:pPr>
            <a:r>
              <a:rPr lang="en-US"/>
              <a:t>Rabin – Karp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 A   B   A   A  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  A    A   A   A     </a:t>
            </a:r>
          </a:p>
          <a:p>
            <a:r>
              <a:rPr lang="en-US"/>
              <a:t>Pattern: 		A   A   B   A   A  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                      </a:t>
            </a:r>
          </a:p>
          <a:p>
            <a:r>
              <a:rPr lang="en-US"/>
              <a:t>Table:			0   1    0   1    2   2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7B4356C-EDAF-CFCF-E616-80CF1025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39" y="2513247"/>
            <a:ext cx="3469424" cy="19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 A   B   A   A  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  A    A   A   A     </a:t>
            </a:r>
          </a:p>
          <a:p>
            <a:r>
              <a:rPr lang="en-US"/>
              <a:t>Pattern: 		A   A   B   A   A  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                      </a:t>
            </a:r>
          </a:p>
          <a:p>
            <a:r>
              <a:rPr lang="en-US"/>
              <a:t>Table:			0   1    0   1    2   2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FF15668-80D4-EF3F-BB4A-8E39411C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2" y="2492965"/>
            <a:ext cx="6503720" cy="22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8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Xét trường hợp: 	A   A   B   A   A  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  A    A   A   A     </a:t>
            </a:r>
          </a:p>
          <a:p>
            <a:r>
              <a:rPr lang="en-US"/>
              <a:t>Pattern: 		A   A   B   A   A  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                      </a:t>
            </a:r>
          </a:p>
          <a:p>
            <a:r>
              <a:rPr lang="en-US"/>
              <a:t>Table:			0   1    0   1    2   2</a:t>
            </a:r>
          </a:p>
          <a:p>
            <a:endParaRPr lang="en-US"/>
          </a:p>
          <a:p>
            <a:r>
              <a:rPr lang="en-US"/>
              <a:t>Độ phức tạp để tạo mảng tạm: O(M)</a:t>
            </a:r>
          </a:p>
          <a:p>
            <a:r>
              <a:rPr lang="en-US"/>
              <a:t>Độ phức tạp để so khớp mẫu: O(N)</a:t>
            </a:r>
          </a:p>
          <a:p>
            <a:r>
              <a:rPr lang="en-US"/>
              <a:t>Độ phức tạp KMP: O(M+N)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KNUTH – MORRIS – PRATT (KMP)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Rabin - Karp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73882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Ý tưởng: tạo 1 hàm băm cho mẫu pat, và thực hiện tìm kiếm với mỗi chuỗi con độ dài M trong văn bản txt. Nếu thấy 1 chuỗi con có giá trị băm bằng với pat, ta bắt đầu so khớp.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RABIN - KARP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0D2C935-4DEE-1975-60A3-065F13EE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88" y="2080422"/>
            <a:ext cx="3910824" cy="27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5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B1: tạo 1 hàm băm chuyển đổi các chữ cái thành số. </a:t>
            </a:r>
          </a:p>
          <a:p>
            <a:r>
              <a:rPr lang="en-US"/>
              <a:t>B2: xét từng nhóm gồm M số liên tiếp, chia lấy dư cho prime (997)</a:t>
            </a:r>
          </a:p>
          <a:p>
            <a:r>
              <a:rPr lang="en-US"/>
              <a:t>Thường ta chọn prime là 1 số nguyên tố ngẫu nhiên Q, nhận giá trị càng lớn càng tốt để tránh tràn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0D2C935-4DEE-1975-60A3-065F13EE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0" y="1369219"/>
            <a:ext cx="3220859" cy="222239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22245" y="4782578"/>
            <a:ext cx="31358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D97BEB-BAEF-0344-9D5C-EC73E478698A}" type="slidenum">
              <a:rPr lang="en-US" smtClean="0"/>
              <a:pPr>
                <a:spcAft>
                  <a:spcPts val="600"/>
                </a:spcAft>
              </a:pPr>
              <a:t>25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610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>
                <a:latin typeface="Calibri" charset="0"/>
                <a:ea typeface="Calibri" charset="0"/>
                <a:cs typeface="Calibri" charset="0"/>
              </a:rPr>
              <a:t>RABIN - KARP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00" y="933062"/>
            <a:ext cx="7257372" cy="2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</a:pPr>
            <a:r>
              <a:rPr lang="en-US" sz="1100" b="1" i="1" kern="1200">
                <a:solidFill>
                  <a:srgbClr val="01B4E3"/>
                </a:solidFill>
                <a:latin typeface="+mn-lt"/>
                <a:ea typeface="+mn-ea"/>
                <a:cs typeface="+mn-cs"/>
              </a:rPr>
              <a:t>Nhóm 7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B8024C9-6BAD-A5ED-1583-C92B01EBA78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330" y="4557933"/>
            <a:ext cx="1665703" cy="529296"/>
          </a:xfrm>
        </p:spPr>
      </p:sp>
    </p:spTree>
    <p:extLst>
      <p:ext uri="{BB962C8B-B14F-4D97-AF65-F5344CB8AC3E}">
        <p14:creationId xmlns:p14="http://schemas.microsoft.com/office/powerpoint/2010/main" val="314760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Kết Thúc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37126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61B4EE-2EEA-3769-7617-FB6AEFF647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84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99233"/>
            <a:ext cx="7192736" cy="3132413"/>
          </a:xfrm>
        </p:spPr>
        <p:txBody>
          <a:bodyPr/>
          <a:lstStyle/>
          <a:p>
            <a:r>
              <a:rPr lang="en-US"/>
              <a:t>String matching – Substring search: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chuỗi</a:t>
            </a:r>
            <a:r>
              <a:rPr lang="en-US"/>
              <a:t> con. </a:t>
            </a:r>
          </a:p>
          <a:p>
            <a:r>
              <a:rPr lang="en-US"/>
              <a:t>Bài toán: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chuỗi con gồm M ký tự trong 1 văn bản gồm N ký tự (M &lt; N).</a:t>
            </a:r>
          </a:p>
          <a:p>
            <a:endParaRPr lang="en-US"/>
          </a:p>
          <a:p>
            <a:r>
              <a:rPr lang="en-US"/>
              <a:t>INPUT: </a:t>
            </a:r>
          </a:p>
          <a:p>
            <a:pPr lvl="1"/>
            <a:r>
              <a:rPr lang="en-US"/>
              <a:t>1 chuỗi con cần tìm (</a:t>
            </a:r>
            <a:r>
              <a:rPr lang="en-US" i="1"/>
              <a:t>pat</a:t>
            </a:r>
            <a:r>
              <a:rPr lang="en-US"/>
              <a:t>).</a:t>
            </a:r>
          </a:p>
          <a:p>
            <a:pPr lvl="1"/>
            <a:r>
              <a:rPr lang="en-US"/>
              <a:t>1 văn bản (</a:t>
            </a:r>
            <a:r>
              <a:rPr lang="en-US" i="1"/>
              <a:t>txt</a:t>
            </a:r>
            <a:r>
              <a:rPr lang="en-US"/>
              <a:t>).</a:t>
            </a:r>
          </a:p>
          <a:p>
            <a:r>
              <a:rPr lang="en-US"/>
              <a:t>OUTPUT:</a:t>
            </a:r>
          </a:p>
          <a:p>
            <a:pPr lvl="1"/>
            <a:r>
              <a:rPr lang="en-US"/>
              <a:t>Vị trí con trỏ , trỏ tới vị trí đầu tiên của chuỗi </a:t>
            </a:r>
            <a:r>
              <a:rPr lang="en-US" i="1"/>
              <a:t>pat</a:t>
            </a:r>
            <a:r>
              <a:rPr lang="en-US"/>
              <a:t> trong văn bản </a:t>
            </a:r>
            <a:r>
              <a:rPr lang="en-US" i="1"/>
              <a:t>txt.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6078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99233"/>
            <a:ext cx="7192736" cy="3132413"/>
          </a:xfrm>
        </p:spPr>
        <p:txBody>
          <a:bodyPr/>
          <a:lstStyle/>
          <a:p>
            <a:r>
              <a:rPr lang="en-US"/>
              <a:t>OUTPUT:  11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Nếu không tồn tại </a:t>
            </a:r>
            <a:r>
              <a:rPr lang="en-US" i="1"/>
              <a:t>pat</a:t>
            </a:r>
            <a:r>
              <a:rPr lang="en-US"/>
              <a:t>, trả về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29D963D-F975-EA75-66B3-68D8DCCD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3" y="2140527"/>
            <a:ext cx="6365590" cy="153044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E64B2FB-97E3-9404-B6BF-2D4B5BC62648}"/>
              </a:ext>
            </a:extLst>
          </p:cNvPr>
          <p:cNvSpPr txBox="1"/>
          <p:nvPr/>
        </p:nvSpPr>
        <p:spPr>
          <a:xfrm>
            <a:off x="1844839" y="2464028"/>
            <a:ext cx="5802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73AE"/>
                </a:solidFill>
              </a:rPr>
              <a:t>0          1          2          3          4          5          6          7          8           9         10        </a:t>
            </a:r>
            <a:r>
              <a:rPr lang="en-US" sz="800">
                <a:solidFill>
                  <a:srgbClr val="C00000"/>
                </a:solidFill>
              </a:rPr>
              <a:t>11</a:t>
            </a:r>
            <a:r>
              <a:rPr lang="en-US" sz="800">
                <a:solidFill>
                  <a:srgbClr val="0073AE"/>
                </a:solidFill>
              </a:rPr>
              <a:t>       12        13        14        15        16        17       18        19</a:t>
            </a:r>
          </a:p>
        </p:txBody>
      </p:sp>
    </p:spTree>
    <p:extLst>
      <p:ext uri="{BB962C8B-B14F-4D97-AF65-F5344CB8AC3E}">
        <p14:creationId xmlns:p14="http://schemas.microsoft.com/office/powerpoint/2010/main" val="12888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99233"/>
            <a:ext cx="7192736" cy="31324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Lịch Sử Ngắn Gọn về String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08302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99233"/>
            <a:ext cx="7192736" cy="3132413"/>
          </a:xfrm>
        </p:spPr>
        <p:txBody>
          <a:bodyPr/>
          <a:lstStyle/>
          <a:p>
            <a:r>
              <a:rPr lang="en-US"/>
              <a:t>Pháp y kỹ thuật số(digital forensics).</a:t>
            </a:r>
          </a:p>
          <a:p>
            <a:r>
              <a:rPr lang="en-US"/>
              <a:t>Nhận dạng các mẫu thư Spam (Lọc thư rác).</a:t>
            </a:r>
          </a:p>
          <a:p>
            <a:r>
              <a:rPr lang="en-US"/>
              <a:t>Giám sát điện tử (Electronic surveilance).</a:t>
            </a:r>
          </a:p>
          <a:p>
            <a:r>
              <a:rPr lang="en-US"/>
              <a:t>Screen scrapping (gần tương tự Crawling data).</a:t>
            </a:r>
          </a:p>
          <a:p>
            <a:r>
              <a:rPr lang="en-US"/>
              <a:t>Phát hiện đạo văn.</a:t>
            </a:r>
          </a:p>
          <a:p>
            <a:r>
              <a:rPr lang="en-US"/>
              <a:t>Trình kiểm tra chính tả.</a:t>
            </a:r>
          </a:p>
          <a:p>
            <a:r>
              <a:rPr lang="en-US"/>
              <a:t>Tìm kiếm trong hệ thống CSDL lớn.</a:t>
            </a:r>
          </a:p>
          <a:p>
            <a:r>
              <a:rPr lang="en-US"/>
              <a:t>Tin sinh học và giải trình tự DNA.</a:t>
            </a:r>
          </a:p>
          <a:p>
            <a:r>
              <a:rPr lang="en-US"/>
              <a:t>Hệ thống phát hiện xâm nhập.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Một Vài Ứng Dụng Của Substring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16577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Brute – Force in Substring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692591"/>
            <a:ext cx="6898821" cy="2970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Nhóm 7</a:t>
            </a:r>
          </a:p>
        </p:txBody>
      </p:sp>
    </p:spTree>
    <p:extLst>
      <p:ext uri="{BB962C8B-B14F-4D97-AF65-F5344CB8AC3E}">
        <p14:creationId xmlns:p14="http://schemas.microsoft.com/office/powerpoint/2010/main" val="22903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Ý tưởng: Kiểm tra mỗi vị trí mà </a:t>
            </a:r>
            <a:r>
              <a:rPr lang="en-US" i="1"/>
              <a:t>pat</a:t>
            </a:r>
            <a:r>
              <a:rPr lang="en-US"/>
              <a:t> có thể xuất hiện trong văn bản. Dùng i trỏ vào văn bản </a:t>
            </a:r>
            <a:r>
              <a:rPr lang="en-US" i="1"/>
              <a:t>txt</a:t>
            </a:r>
            <a:r>
              <a:rPr lang="en-US"/>
              <a:t> và j trỏ vào mẫu </a:t>
            </a:r>
            <a:r>
              <a:rPr lang="en-US" i="1"/>
              <a:t>pat</a:t>
            </a:r>
            <a:r>
              <a:rPr lang="en-US"/>
              <a:t>. Với mỗi giá trị của i, đặt lại j = 0 và tăng j cho tới khi tìm thấy chuỗi khớp với </a:t>
            </a:r>
            <a:r>
              <a:rPr lang="en-US" i="1"/>
              <a:t>pat</a:t>
            </a:r>
            <a:r>
              <a:rPr lang="en-US"/>
              <a:t> hoặc j = M. </a:t>
            </a:r>
          </a:p>
          <a:p>
            <a:endParaRPr lang="en-US"/>
          </a:p>
          <a:p>
            <a:r>
              <a:rPr lang="en-US"/>
              <a:t>Nếu tới vị trí cuối của văn bản </a:t>
            </a:r>
            <a:r>
              <a:rPr lang="en-US" i="1"/>
              <a:t>txt</a:t>
            </a:r>
            <a:r>
              <a:rPr lang="en-US"/>
              <a:t> (i = N – M + 1) mà vẫn chưa tìm thấy </a:t>
            </a:r>
            <a:r>
              <a:rPr lang="en-US" i="1"/>
              <a:t>pat</a:t>
            </a:r>
            <a:r>
              <a:rPr lang="en-US"/>
              <a:t>, trả về N.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kern="1200">
                <a:latin typeface="Calibri" charset="0"/>
                <a:ea typeface="Calibri" charset="0"/>
                <a:cs typeface="Calibri" charset="0"/>
              </a:rPr>
              <a:t>BRUTE – FORCE IN SUBSTRING SEARCH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991D4-3210-6D74-22D0-D30FD808EFC4}"/>
              </a:ext>
            </a:extLst>
          </p:cNvPr>
          <p:cNvSpPr txBox="1"/>
          <p:nvPr/>
        </p:nvSpPr>
        <p:spPr>
          <a:xfrm>
            <a:off x="628650" y="4730186"/>
            <a:ext cx="1144782" cy="3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Nhóm 7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6A9151B-6189-75A3-9C34-DCB45DA7E3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23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11091</TotalTime>
  <Words>1468</Words>
  <Application>Microsoft Office PowerPoint</Application>
  <PresentationFormat>Trình chiếu Trên màn hình (16:9)</PresentationFormat>
  <Paragraphs>202</Paragraphs>
  <Slides>26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3" baseType="lpstr">
      <vt:lpstr>Arial</vt:lpstr>
      <vt:lpstr>Calibri</vt:lpstr>
      <vt:lpstr>Cascadia Mono</vt:lpstr>
      <vt:lpstr>Courier New</vt:lpstr>
      <vt:lpstr>LucidaGrande</vt:lpstr>
      <vt:lpstr>Wingdings</vt:lpstr>
      <vt:lpstr>Theme 1</vt:lpstr>
      <vt:lpstr>Bản trình bày PowerPoint</vt:lpstr>
      <vt:lpstr>Mục Lục</vt:lpstr>
      <vt:lpstr>Giới Thiệu</vt:lpstr>
      <vt:lpstr>Giới Thiệu</vt:lpstr>
      <vt:lpstr>Giới Thiệu</vt:lpstr>
      <vt:lpstr>Giới Thiệu</vt:lpstr>
      <vt:lpstr>Giới Thiệu</vt:lpstr>
      <vt:lpstr>Brute – Force in Substring Search</vt:lpstr>
      <vt:lpstr>BRUTE – FORCE IN SUBSTRING SEARCH</vt:lpstr>
      <vt:lpstr>BRUTE – FORCE IN SUBSTRING SEARCH</vt:lpstr>
      <vt:lpstr>BRUTE – FORCE IN SUBSTRING SEARCH</vt:lpstr>
      <vt:lpstr>BRUTE – FORCE IN SUBSTRING SEARCH</vt:lpstr>
      <vt:lpstr>Knuth – Morris – Pratt </vt:lpstr>
      <vt:lpstr>KNUTH – MORRIS – PRATT (KMP)</vt:lpstr>
      <vt:lpstr>KNUTH – MORRIS – PRATT (KMP)</vt:lpstr>
      <vt:lpstr>KNUTH – MORRIS – PRATT (KMP)</vt:lpstr>
      <vt:lpstr>KNUTH – MORRIS – PRATT (KMP)</vt:lpstr>
      <vt:lpstr>KNUTH – MORRIS – PRATT (KMP)</vt:lpstr>
      <vt:lpstr>KNUTH – MORRIS – PRATT (KMP)</vt:lpstr>
      <vt:lpstr>KNUTH – MORRIS – PRATT (KMP)</vt:lpstr>
      <vt:lpstr>KNUTH – MORRIS – PRATT (KMP)</vt:lpstr>
      <vt:lpstr>KNUTH – MORRIS – PRATT (KMP)</vt:lpstr>
      <vt:lpstr>Rabin - Karp</vt:lpstr>
      <vt:lpstr>RABIN - KARP</vt:lpstr>
      <vt:lpstr>RABIN - KARP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Bùi Long Vũ</cp:lastModifiedBy>
  <cp:revision>77</cp:revision>
  <dcterms:created xsi:type="dcterms:W3CDTF">2016-10-24T19:40:55Z</dcterms:created>
  <dcterms:modified xsi:type="dcterms:W3CDTF">2022-09-22T23:55:57Z</dcterms:modified>
</cp:coreProperties>
</file>