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638300"/>
            <a:ext cx="10464800" cy="2682776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1000"/>
              </a:spcBef>
              <a:defRPr sz="4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家校沟通系统</a:t>
            </a:r>
            <a:endParaRPr b="1">
              <a:latin typeface="宋体"/>
              <a:ea typeface="宋体"/>
              <a:cs typeface="宋体"/>
              <a:sym typeface="宋体"/>
            </a:endParaRPr>
          </a:p>
          <a:p>
            <a:pPr defTabSz="457200">
              <a:lnSpc>
                <a:spcPct val="115000"/>
              </a:lnSpc>
              <a:spcBef>
                <a:spcPts val="1000"/>
              </a:spcBef>
              <a:defRPr sz="3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需求分析报告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70612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2516">
              <a:defRPr sz="3136"/>
            </a:pPr>
            <a:r>
              <a:t>by Aristotle </a:t>
            </a:r>
          </a:p>
          <a:p>
            <a:pPr defTabSz="572516">
              <a:defRPr sz="3136"/>
            </a:pPr>
            <a:r>
              <a:t>文杰，任骋，易鸿伟</a:t>
            </a:r>
          </a:p>
        </p:txBody>
      </p:sp>
      <p:sp>
        <p:nvSpPr>
          <p:cNvPr id="121" name="Shape 121"/>
          <p:cNvSpPr/>
          <p:nvPr/>
        </p:nvSpPr>
        <p:spPr>
          <a:xfrm>
            <a:off x="5359400" y="5105400"/>
            <a:ext cx="2095500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15000"/>
              </a:lnSpc>
              <a:spcBef>
                <a:spcPts val="1000"/>
              </a:spcBef>
              <a:defRPr b="1" sz="2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0" sz="1050">
                <a:latin typeface="Calibri"/>
                <a:ea typeface="Calibri"/>
                <a:cs typeface="Calibri"/>
                <a:sym typeface="Calibri"/>
              </a:defRPr>
            </a:pPr>
            <a:r>
              <a:rPr b="1" sz="2600">
                <a:latin typeface="宋体"/>
                <a:ea typeface="宋体"/>
                <a:cs typeface="宋体"/>
                <a:sym typeface="宋体"/>
              </a:rPr>
              <a:t>家校沟通系统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xfrm>
            <a:off x="1270000" y="1638300"/>
            <a:ext cx="10464800" cy="163929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1000"/>
              </a:spcBef>
              <a:defRPr b="1" sz="4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家校沟通系统</a:t>
            </a:r>
          </a:p>
        </p:txBody>
      </p:sp>
      <p:sp>
        <p:nvSpPr>
          <p:cNvPr id="124" name="Shape 124"/>
          <p:cNvSpPr/>
          <p:nvPr>
            <p:ph type="subTitle" idx="1"/>
          </p:nvPr>
        </p:nvSpPr>
        <p:spPr>
          <a:xfrm>
            <a:off x="1270000" y="3582541"/>
            <a:ext cx="10464800" cy="6315869"/>
          </a:xfrm>
          <a:prstGeom prst="rect">
            <a:avLst/>
          </a:prstGeom>
        </p:spPr>
        <p:txBody>
          <a:bodyPr/>
          <a:lstStyle/>
          <a:p>
            <a:pPr marL="5679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产品功能</a:t>
            </a:r>
          </a:p>
          <a:p>
            <a:pPr marL="5679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市场上的相关产品</a:t>
            </a:r>
          </a:p>
          <a:p>
            <a:pPr marL="5679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系统功能模块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ctrTitle"/>
          </p:nvPr>
        </p:nvSpPr>
        <p:spPr>
          <a:xfrm>
            <a:off x="1270000" y="1638300"/>
            <a:ext cx="10464800" cy="163929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1000"/>
              </a:spcBef>
              <a:defRPr b="1" sz="4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家校沟通系统</a:t>
            </a:r>
          </a:p>
        </p:txBody>
      </p:sp>
      <p:sp>
        <p:nvSpPr>
          <p:cNvPr id="127" name="Shape 127"/>
          <p:cNvSpPr/>
          <p:nvPr>
            <p:ph type="subTitle" idx="1"/>
          </p:nvPr>
        </p:nvSpPr>
        <p:spPr>
          <a:xfrm>
            <a:off x="1270000" y="3582541"/>
            <a:ext cx="10464800" cy="6315869"/>
          </a:xfrm>
          <a:prstGeom prst="rect">
            <a:avLst/>
          </a:prstGeom>
        </p:spPr>
        <p:txBody>
          <a:bodyPr/>
          <a:lstStyle/>
          <a:p>
            <a:pPr marL="5679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产品功能：</a:t>
            </a:r>
          </a:p>
          <a:p>
            <a:pPr lvl="1" marL="10124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帮助家长更好的了解孩子在学校的学习情况以及学习生活；</a:t>
            </a:r>
          </a:p>
          <a:p>
            <a:pPr lvl="1" marL="10124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方便并加强校方，老师和家长的沟通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1270000" y="1638300"/>
            <a:ext cx="10464800" cy="163929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1000"/>
              </a:spcBef>
              <a:defRPr b="1" sz="4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家校沟通系统</a:t>
            </a:r>
          </a:p>
        </p:txBody>
      </p:sp>
      <p:sp>
        <p:nvSpPr>
          <p:cNvPr id="130" name="Shape 130"/>
          <p:cNvSpPr/>
          <p:nvPr>
            <p:ph type="subTitle" idx="1"/>
          </p:nvPr>
        </p:nvSpPr>
        <p:spPr>
          <a:xfrm>
            <a:off x="1270000" y="3582541"/>
            <a:ext cx="10464800" cy="6315869"/>
          </a:xfrm>
          <a:prstGeom prst="rect">
            <a:avLst/>
          </a:prstGeom>
        </p:spPr>
        <p:txBody>
          <a:bodyPr/>
          <a:lstStyle/>
          <a:p>
            <a:pPr marL="5679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市场上的相关产品：</a:t>
            </a:r>
          </a:p>
          <a:p>
            <a:pPr lvl="1" marL="10124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家校沟通OA平台</a:t>
            </a:r>
          </a:p>
          <a:p>
            <a:pPr lvl="1" marL="10124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家校沟通网</a:t>
            </a:r>
          </a:p>
        </p:txBody>
      </p:sp>
      <p:pic>
        <p:nvPicPr>
          <p:cNvPr id="131" name="屏幕快照 2016-10-30 下午3.21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672" y="6645215"/>
            <a:ext cx="5299581" cy="2867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屏幕快照 2016-10-30 下午3.21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3205" y="6918675"/>
            <a:ext cx="4972506" cy="2706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xfrm>
            <a:off x="1270000" y="571500"/>
            <a:ext cx="10464800" cy="163929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1000"/>
              </a:spcBef>
              <a:defRPr b="1" sz="4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家校沟通系统</a:t>
            </a:r>
          </a:p>
        </p:txBody>
      </p:sp>
      <p:sp>
        <p:nvSpPr>
          <p:cNvPr id="135" name="Shape 135"/>
          <p:cNvSpPr/>
          <p:nvPr>
            <p:ph type="subTitle" idx="1"/>
          </p:nvPr>
        </p:nvSpPr>
        <p:spPr>
          <a:xfrm>
            <a:off x="1270000" y="2515741"/>
            <a:ext cx="10464800" cy="6982973"/>
          </a:xfrm>
          <a:prstGeom prst="rect">
            <a:avLst/>
          </a:prstGeom>
        </p:spPr>
        <p:txBody>
          <a:bodyPr/>
          <a:lstStyle/>
          <a:p>
            <a:pPr marL="5679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5679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系统功能模块</a:t>
            </a:r>
          </a:p>
          <a:p>
            <a:pPr lvl="2" marL="1074208" indent="-185208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sz="105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 sz="1500"/>
              <a:t>作业监督：</a:t>
            </a:r>
            <a:r>
              <a:rPr sz="1500"/>
              <a:t>教师每日作业发布，家长监督审核，教师批改评语</a:t>
            </a:r>
            <a:endParaRPr sz="1500"/>
          </a:p>
          <a:p>
            <a:pPr lvl="2" marL="1074208" indent="-185208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sz="105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 sz="1500"/>
              <a:t>成绩追踪：</a:t>
            </a:r>
            <a:r>
              <a:rPr sz="1500"/>
              <a:t>孩子月考各科成绩的历史曲线，班级成绩单，</a:t>
            </a:r>
            <a:endParaRPr b="1" sz="1500"/>
          </a:p>
          <a:p>
            <a:pPr lvl="2" marL="1074208" indent="-185208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sz="105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 sz="1500"/>
              <a:t>文章推送：</a:t>
            </a:r>
            <a:r>
              <a:rPr sz="1500"/>
              <a:t>教育文章的推送，</a:t>
            </a:r>
            <a:endParaRPr sz="1500"/>
          </a:p>
          <a:p>
            <a:pPr lvl="2" marL="1074208" indent="-185208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sz="105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 sz="1500"/>
              <a:t>通知发布：</a:t>
            </a:r>
            <a:r>
              <a:rPr sz="1500"/>
              <a:t>学校通知的发布，校规、校历</a:t>
            </a:r>
            <a:endParaRPr sz="1500"/>
          </a:p>
          <a:p>
            <a:pPr lvl="2" marL="1074208" indent="-185208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sz="105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 sz="1500"/>
              <a:t>用户管理：</a:t>
            </a:r>
            <a:r>
              <a:rPr sz="1500"/>
              <a:t>用户的登录、注册、角色权限管理</a:t>
            </a:r>
            <a:endParaRPr sz="1500"/>
          </a:p>
          <a:p>
            <a:pPr lvl="2" marL="1074208" indent="-185208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sz="105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 sz="1500"/>
              <a:t>在线交流：</a:t>
            </a:r>
            <a:r>
              <a:rPr sz="1500"/>
              <a:t>教师、家长在线交流（参考网页版扣扣或一些企业的在线客服）</a:t>
            </a:r>
            <a:endParaRPr sz="1500"/>
          </a:p>
          <a:p>
            <a:pPr lvl="2" marL="1074208" indent="-185208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sz="105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b="1" sz="1500"/>
              <a:t>家长社区：</a:t>
            </a:r>
            <a:r>
              <a:rPr sz="1500"/>
              <a:t>家长们的一个论坛</a:t>
            </a:r>
            <a:endParaRPr b="1" sz="1500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xfrm>
            <a:off x="1270000" y="571500"/>
            <a:ext cx="10464800" cy="163929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1000"/>
              </a:spcBef>
              <a:defRPr b="1" sz="4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0"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家校沟通系统</a:t>
            </a:r>
          </a:p>
        </p:txBody>
      </p:sp>
      <p:sp>
        <p:nvSpPr>
          <p:cNvPr id="138" name="Shape 138"/>
          <p:cNvSpPr/>
          <p:nvPr>
            <p:ph type="subTitle" idx="1"/>
          </p:nvPr>
        </p:nvSpPr>
        <p:spPr>
          <a:xfrm>
            <a:off x="1270000" y="2515741"/>
            <a:ext cx="10464800" cy="6982973"/>
          </a:xfrm>
          <a:prstGeom prst="rect">
            <a:avLst/>
          </a:prstGeom>
        </p:spPr>
        <p:txBody>
          <a:bodyPr/>
          <a:lstStyle/>
          <a:p>
            <a:pPr marL="5679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567972" indent="-567972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b="1" sz="3600">
                <a:uFill>
                  <a:solidFill>
                    <a:srgbClr val="000000"/>
                  </a:solidFill>
                </a:uFill>
                <a:latin typeface="宋体"/>
                <a:ea typeface="宋体"/>
                <a:cs typeface="宋体"/>
                <a:sym typeface="宋体"/>
              </a:defRPr>
            </a:pPr>
            <a:r>
              <a:t>系统功能模块</a:t>
            </a:r>
          </a:p>
          <a:p>
            <a:pPr lvl="2" marL="1018645" indent="-129645" algn="l" defTabSz="457200">
              <a:lnSpc>
                <a:spcPct val="115000"/>
              </a:lnSpc>
              <a:spcBef>
                <a:spcPts val="1000"/>
              </a:spcBef>
              <a:buSzPct val="75000"/>
              <a:buChar char="•"/>
              <a:defRPr sz="105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b="1" sz="1500"/>
          </a:p>
        </p:txBody>
      </p:sp>
      <p:pic>
        <p:nvPicPr>
          <p:cNvPr id="139" name="屏幕快照 2016-10-30 下午3.24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8312" y="4026269"/>
            <a:ext cx="7235731" cy="4516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