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9" r:id="rId3"/>
    <p:sldId id="260" r:id="rId4"/>
    <p:sldId id="262" r:id="rId5"/>
    <p:sldId id="263" r:id="rId6"/>
    <p:sldId id="261" r:id="rId7"/>
    <p:sldId id="264" r:id="rId8"/>
    <p:sldId id="265" r:id="rId9"/>
    <p:sldId id="266" r:id="rId10"/>
    <p:sldId id="267" r:id="rId11"/>
    <p:sldId id="269" r:id="rId12"/>
    <p:sldId id="270" r:id="rId13"/>
    <p:sldId id="278" r:id="rId14"/>
    <p:sldId id="272" r:id="rId15"/>
    <p:sldId id="273" r:id="rId16"/>
    <p:sldId id="275" r:id="rId17"/>
    <p:sldId id="276" r:id="rId18"/>
    <p:sldId id="277" r:id="rId19"/>
    <p:sldId id="279" r:id="rId20"/>
    <p:sldId id="280" r:id="rId21"/>
    <p:sldId id="281" r:id="rId22"/>
    <p:sldId id="297" r:id="rId23"/>
    <p:sldId id="296" r:id="rId24"/>
    <p:sldId id="283" r:id="rId25"/>
    <p:sldId id="284" r:id="rId26"/>
    <p:sldId id="285" r:id="rId27"/>
    <p:sldId id="286" r:id="rId28"/>
    <p:sldId id="295" r:id="rId29"/>
    <p:sldId id="288" r:id="rId30"/>
    <p:sldId id="289" r:id="rId31"/>
    <p:sldId id="292" r:id="rId32"/>
    <p:sldId id="291" r:id="rId33"/>
    <p:sldId id="293" r:id="rId34"/>
    <p:sldId id="2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E69D"/>
    <a:srgbClr val="528FD8"/>
    <a:srgbClr val="FD8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CEA5-E6F6-4010-B4BB-BA95E280802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77681-45D4-4B2B-A68F-E6E5CB30D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1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955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181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415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515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265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934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73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635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744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622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82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0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812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385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006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323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871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990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540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9384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397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211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7156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8692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906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7678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83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9c9462dff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9c9462dff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52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72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64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19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880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53b51d4f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53b51d4f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0209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58abb5fb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58abb5fb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65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3533" y="1"/>
            <a:ext cx="12205533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1427533" y="1823100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145433" y="1823100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1427533" y="2804700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2145433" y="2804699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 hasCustomPrompt="1"/>
          </p:nvPr>
        </p:nvSpPr>
        <p:spPr>
          <a:xfrm>
            <a:off x="1427533" y="3786333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2145433" y="3786331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1427533" y="4767933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8"/>
          </p:nvPr>
        </p:nvSpPr>
        <p:spPr>
          <a:xfrm>
            <a:off x="2145433" y="4767931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6569932" y="1823100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7287933" y="1823100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569932" y="2804696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7287933" y="2804692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6" hasCustomPrompt="1"/>
          </p:nvPr>
        </p:nvSpPr>
        <p:spPr>
          <a:xfrm>
            <a:off x="6569932" y="3786304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7287933" y="3786295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8" hasCustomPrompt="1"/>
          </p:nvPr>
        </p:nvSpPr>
        <p:spPr>
          <a:xfrm>
            <a:off x="6569932" y="4767900"/>
            <a:ext cx="7180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7287933" y="4767888"/>
            <a:ext cx="3476400" cy="98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32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1754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l="36283" t="30" r="-6" b="-40"/>
          <a:stretch/>
        </p:blipFill>
        <p:spPr>
          <a:xfrm rot="10800000">
            <a:off x="7819933" y="-4366"/>
            <a:ext cx="4372067" cy="6862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953467" y="4437400"/>
            <a:ext cx="10278400" cy="16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2765667"/>
            <a:ext cx="10278400" cy="16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9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8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096000" y="713333"/>
            <a:ext cx="5142400" cy="5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353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l="-6643" t="-11183" r="27548" b="-11170"/>
          <a:stretch/>
        </p:blipFill>
        <p:spPr>
          <a:xfrm>
            <a:off x="7758733" y="0"/>
            <a:ext cx="44332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953467" y="713333"/>
            <a:ext cx="10285200" cy="7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578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0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AAEEB-01FE-4BEF-9F9F-2759A41689A4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87AC-3D5B-469F-BF80-9E2298B6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17" y="2219190"/>
            <a:ext cx="8453157" cy="228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389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38689"/>
              </p:ext>
            </p:extLst>
          </p:nvPr>
        </p:nvGraphicFramePr>
        <p:xfrm>
          <a:off x="1262457" y="1246293"/>
          <a:ext cx="9889068" cy="438912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944534">
                  <a:extLst>
                    <a:ext uri="{9D8B030D-6E8A-4147-A177-3AD203B41FA5}">
                      <a16:colId xmlns:a16="http://schemas.microsoft.com/office/drawing/2014/main" val="3917397408"/>
                    </a:ext>
                  </a:extLst>
                </a:gridCol>
                <a:gridCol w="4944534">
                  <a:extLst>
                    <a:ext uri="{9D8B030D-6E8A-4147-A177-3AD203B41FA5}">
                      <a16:colId xmlns:a16="http://schemas.microsoft.com/office/drawing/2014/main" val="9075907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vl="1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Operating System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/>
                        <a:t>Ubuntu 24.04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04524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Hardware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/>
                        <a:t>16 GB RAM, Intel Core i7 (7th Gen)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4123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Programming Language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/>
                        <a:t>Java (Version 20 with JDK 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58145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IDE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/>
                        <a:t>Android Studio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0387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/>
                        <a:t>SQLite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7709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1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Libraries</a:t>
                      </a:r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GB" b="1" dirty="0" err="1" smtClean="0"/>
                        <a:t>MediaPlayer</a:t>
                      </a:r>
                      <a:r>
                        <a:rPr lang="en-GB" b="1" dirty="0"/>
                        <a:t>: </a:t>
                      </a:r>
                      <a:r>
                        <a:rPr lang="en-GB" dirty="0"/>
                        <a:t>For interactive audio playback- </a:t>
                      </a:r>
                      <a:r>
                        <a:rPr lang="en-GB" b="1" dirty="0" err="1"/>
                        <a:t>CountDownTimer</a:t>
                      </a:r>
                      <a:r>
                        <a:rPr lang="en-GB" b="1" dirty="0"/>
                        <a:t>: </a:t>
                      </a:r>
                      <a:r>
                        <a:rPr lang="en-GB" dirty="0"/>
                        <a:t>For math game timer- </a:t>
                      </a:r>
                      <a:r>
                        <a:rPr lang="en-GB" b="1" dirty="0"/>
                        <a:t>SharedPreferences: </a:t>
                      </a:r>
                      <a:r>
                        <a:rPr lang="en-GB" dirty="0"/>
                        <a:t>To store and manage user data locally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00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8689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953467" y="4437400"/>
            <a:ext cx="10278400" cy="129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System Requirements</a:t>
            </a:r>
            <a:endParaRPr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2"/>
          </p:nvPr>
        </p:nvSpPr>
        <p:spPr>
          <a:xfrm>
            <a:off x="953467" y="2765667"/>
            <a:ext cx="10278400" cy="16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04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510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6254"/>
              </p:ext>
            </p:extLst>
          </p:nvPr>
        </p:nvGraphicFramePr>
        <p:xfrm>
          <a:off x="2184863" y="2247309"/>
          <a:ext cx="7782098" cy="2743200"/>
        </p:xfrm>
        <a:graphic>
          <a:graphicData uri="http://schemas.openxmlformats.org/drawingml/2006/table">
            <a:tbl>
              <a:tblPr/>
              <a:tblGrid>
                <a:gridCol w="3891049">
                  <a:extLst>
                    <a:ext uri="{9D8B030D-6E8A-4147-A177-3AD203B41FA5}">
                      <a16:colId xmlns:a16="http://schemas.microsoft.com/office/drawing/2014/main" val="3859466144"/>
                    </a:ext>
                  </a:extLst>
                </a:gridCol>
                <a:gridCol w="3891049">
                  <a:extLst>
                    <a:ext uri="{9D8B030D-6E8A-4147-A177-3AD203B41FA5}">
                      <a16:colId xmlns:a16="http://schemas.microsoft.com/office/drawing/2014/main" val="17604405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Android smartphone or tablet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02269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Processor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Minimum 1 GHz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66583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/>
                        <a:t>2 GB or higher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043279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/>
                        <a:t>150 MB or higher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533060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v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Operating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dirty="0"/>
                        <a:t>Android 5.0 (Lollipop) or later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368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11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953467" y="4437400"/>
            <a:ext cx="10278400" cy="129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Diagram and Flowchart</a:t>
            </a:r>
            <a:endParaRPr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2"/>
          </p:nvPr>
        </p:nvSpPr>
        <p:spPr>
          <a:xfrm>
            <a:off x="953467" y="2765667"/>
            <a:ext cx="10278400" cy="16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05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89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2912" y="784176"/>
            <a:ext cx="20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gency FB" panose="020B0503020202020204" pitchFamily="34" charset="0"/>
              </a:rPr>
              <a:t>Use Case Diagram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4" name="Picture 3" descr="C:\Users\Aktaruzzaman\AppData\Local\Microsoft\Windows\INetCache\Content.Word\Alphabetika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151" y="1181262"/>
            <a:ext cx="5752743" cy="4562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63129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661" y="858990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gency FB" panose="020B0503020202020204" pitchFamily="34" charset="0"/>
              </a:rPr>
              <a:t>LEVEL 0 DFD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4" name="Picture 3" descr="C:\Users\Aktaruzzaman\Downloads\AlphabeticaDFD0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847" y="2443654"/>
            <a:ext cx="6308091" cy="1621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46537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9661" y="858990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gency FB" panose="020B0503020202020204" pitchFamily="34" charset="0"/>
              </a:rPr>
              <a:t>LEVEL 1 DFD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pic>
        <p:nvPicPr>
          <p:cNvPr id="5" name="Picture 4" descr="C:\Users\Aktaruzzaman\Downloads\level1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45" y="1089822"/>
            <a:ext cx="4788949" cy="4439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9534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9413" y="991993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gency FB" panose="020B0503020202020204" pitchFamily="34" charset="0"/>
              </a:rPr>
              <a:t>User Table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853020"/>
              </p:ext>
            </p:extLst>
          </p:nvPr>
        </p:nvGraphicFramePr>
        <p:xfrm>
          <a:off x="2281077" y="2480063"/>
          <a:ext cx="7153868" cy="29067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8467">
                  <a:extLst>
                    <a:ext uri="{9D8B030D-6E8A-4147-A177-3AD203B41FA5}">
                      <a16:colId xmlns:a16="http://schemas.microsoft.com/office/drawing/2014/main" val="2534222319"/>
                    </a:ext>
                  </a:extLst>
                </a:gridCol>
                <a:gridCol w="1788467">
                  <a:extLst>
                    <a:ext uri="{9D8B030D-6E8A-4147-A177-3AD203B41FA5}">
                      <a16:colId xmlns:a16="http://schemas.microsoft.com/office/drawing/2014/main" val="3999643817"/>
                    </a:ext>
                  </a:extLst>
                </a:gridCol>
                <a:gridCol w="1788467">
                  <a:extLst>
                    <a:ext uri="{9D8B030D-6E8A-4147-A177-3AD203B41FA5}">
                      <a16:colId xmlns:a16="http://schemas.microsoft.com/office/drawing/2014/main" val="3487658546"/>
                    </a:ext>
                  </a:extLst>
                </a:gridCol>
                <a:gridCol w="1788467">
                  <a:extLst>
                    <a:ext uri="{9D8B030D-6E8A-4147-A177-3AD203B41FA5}">
                      <a16:colId xmlns:a16="http://schemas.microsoft.com/office/drawing/2014/main" val="2192936012"/>
                    </a:ext>
                  </a:extLst>
                </a:gridCol>
              </a:tblGrid>
              <a:tr h="4458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728935"/>
                  </a:ext>
                </a:extLst>
              </a:tr>
              <a:tr h="615234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fullname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the user's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</a:t>
                      </a:r>
                      <a:r>
                        <a:rPr lang="en-US" sz="1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5601704"/>
                  </a:ext>
                </a:extLst>
              </a:tr>
              <a:tr h="615234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the user's </a:t>
                      </a: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441712"/>
                  </a:ext>
                </a:extLst>
              </a:tr>
              <a:tr h="615234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UNIQUE, NOT NULL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the user's unique username.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554907"/>
                  </a:ext>
                </a:extLst>
              </a:tr>
              <a:tr h="615234"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0" lvl="1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the user's password.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55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651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7682" y="3161615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 smtClean="0">
                <a:latin typeface="Agency FB" panose="020B0503020202020204" pitchFamily="34" charset="0"/>
              </a:rPr>
              <a:t>Flowchart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pic>
        <p:nvPicPr>
          <p:cNvPr id="5" name="Picture 4" descr="C:\Users\Aktaruzzaman\Downloads\FlowChart.drawi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409" y="518343"/>
            <a:ext cx="2269086" cy="58097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448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953467" y="4437400"/>
            <a:ext cx="10278400" cy="129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App Preview</a:t>
            </a:r>
            <a:endParaRPr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2"/>
          </p:nvPr>
        </p:nvSpPr>
        <p:spPr>
          <a:xfrm>
            <a:off x="953467" y="2765667"/>
            <a:ext cx="10278400" cy="16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06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975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phabet - Free education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17" y="761263"/>
            <a:ext cx="1164868" cy="116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986" y="1818384"/>
            <a:ext cx="1201180" cy="120929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68907" y="1343697"/>
            <a:ext cx="1630563" cy="1454065"/>
            <a:chOff x="5636029" y="523702"/>
            <a:chExt cx="2751512" cy="264067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16" y="923377"/>
              <a:ext cx="2521125" cy="2241000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5636029" y="523702"/>
              <a:ext cx="324196" cy="532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69856" y="2907299"/>
            <a:ext cx="89442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8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</a:ln>
                <a:solidFill>
                  <a:srgbClr val="FD80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exandria"/>
                <a:ea typeface="Alexandria"/>
                <a:cs typeface="Alexandria"/>
                <a:sym typeface="Alexandria"/>
              </a:rPr>
              <a:t>ALP</a:t>
            </a:r>
            <a:r>
              <a:rPr lang="en-GB" sz="88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</a:ln>
                <a:solidFill>
                  <a:srgbClr val="528FD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exandria"/>
                <a:ea typeface="Alexandria"/>
                <a:cs typeface="Alexandria"/>
                <a:sym typeface="Alexandria"/>
              </a:rPr>
              <a:t>HABET</a:t>
            </a:r>
            <a:r>
              <a:rPr lang="en-GB" sz="8800" b="1" dirty="0" smtClean="0">
                <a:ln w="9525">
                  <a:solidFill>
                    <a:schemeClr val="tx1">
                      <a:lumMod val="85000"/>
                      <a:lumOff val="15000"/>
                    </a:schemeClr>
                  </a:solidFill>
                  <a:prstDash val="sysDash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lexandria"/>
                <a:ea typeface="Alexandria"/>
                <a:cs typeface="Alexandria"/>
                <a:sym typeface="Alexandria"/>
              </a:rPr>
              <a:t>ICA</a:t>
            </a:r>
            <a:endParaRPr lang="en-GB" sz="8800" b="1" dirty="0">
              <a:ln w="9525">
                <a:solidFill>
                  <a:schemeClr val="tx1">
                    <a:lumMod val="85000"/>
                    <a:lumOff val="15000"/>
                  </a:schemeClr>
                </a:solidFill>
                <a:prstDash val="sysDash"/>
              </a:ln>
              <a:solidFill>
                <a:schemeClr val="tx2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lexandria"/>
              <a:ea typeface="Alexandria"/>
              <a:cs typeface="Alexandria"/>
              <a:sym typeface="Alexandria"/>
            </a:endParaRPr>
          </a:p>
        </p:txBody>
      </p:sp>
      <p:pic>
        <p:nvPicPr>
          <p:cNvPr id="10" name="Picture 9" descr="Alphabet - Free education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976" y="4646560"/>
            <a:ext cx="1164868" cy="116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7127220" y="4346500"/>
            <a:ext cx="1630563" cy="1447430"/>
            <a:chOff x="5636029" y="523702"/>
            <a:chExt cx="2751512" cy="264067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6416" y="923377"/>
              <a:ext cx="2521125" cy="224100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5636029" y="523702"/>
              <a:ext cx="324196" cy="5320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417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3694" y="2961254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Aktaruzzaman\Desktop\Screenshot_20241230-13232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574" y="853939"/>
            <a:ext cx="2354234" cy="4815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154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3694" y="2961254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330" y="284864"/>
            <a:ext cx="2755365" cy="627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9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3694" y="2961254"/>
            <a:ext cx="103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\Users\Aktaruzzaman\Desktop\Screenshot_20241230-13203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24" y="900889"/>
            <a:ext cx="2252797" cy="4582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37541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3694" y="2961254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57" y="442962"/>
            <a:ext cx="2616548" cy="59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37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3694" y="2961254"/>
            <a:ext cx="265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s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বর্ণমালা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135" y="575503"/>
            <a:ext cx="2500170" cy="56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53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6371" y="2967334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s-IN" sz="2400" dirty="0">
                <a:latin typeface="Times New Roman" panose="02020603050405020304" pitchFamily="18" charset="0"/>
              </a:rPr>
              <a:t>ব্যঞ্জনবর্ণ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94" y="448886"/>
            <a:ext cx="2616684" cy="59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5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1309" y="2892520"/>
            <a:ext cx="2686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</a:rPr>
              <a:t>Alert Dialogue Box </a:t>
            </a:r>
          </a:p>
          <a:p>
            <a:r>
              <a:rPr lang="en-GB" sz="2400" dirty="0" smtClean="0">
                <a:latin typeface="Times New Roman" panose="02020603050405020304" pitchFamily="18" charset="0"/>
              </a:rPr>
              <a:t>For Closing App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8" y="490003"/>
            <a:ext cx="2540045" cy="57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11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6371" y="2967334"/>
            <a:ext cx="27767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</a:rPr>
              <a:t>After closing back 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</a:rPr>
              <a:t>to </a:t>
            </a:r>
            <a:r>
              <a:rPr lang="as-IN" sz="2400" dirty="0" smtClean="0">
                <a:latin typeface="Times New Roman" panose="02020603050405020304" pitchFamily="18" charset="0"/>
              </a:rPr>
              <a:t>ব্যঞ্জনবর্ণ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94" y="448886"/>
            <a:ext cx="2616684" cy="59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67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6371" y="2967334"/>
            <a:ext cx="31582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s-IN" sz="2400" dirty="0">
                <a:latin typeface="Times New Roman" panose="02020603050405020304" pitchFamily="18" charset="0"/>
              </a:rPr>
              <a:t>ছবি থেকে পড়ি স্বরবর্ণ </a:t>
            </a:r>
            <a:r>
              <a:rPr lang="en-GB" sz="2400" dirty="0" smtClean="0">
                <a:latin typeface="Times New Roman" panose="02020603050405020304" pitchFamily="18" charset="0"/>
              </a:rPr>
              <a:t> 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63" y="523700"/>
            <a:ext cx="2401364" cy="546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32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9622" y="3042149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</a:rPr>
              <a:t>Game Module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459" y="457200"/>
            <a:ext cx="2558292" cy="58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40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2;p33"/>
          <p:cNvSpPr txBox="1">
            <a:spLocks noGrp="1"/>
          </p:cNvSpPr>
          <p:nvPr>
            <p:ph type="title"/>
          </p:nvPr>
        </p:nvSpPr>
        <p:spPr>
          <a:xfrm>
            <a:off x="592683" y="767544"/>
            <a:ext cx="3322301" cy="7020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3200" b="1" dirty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rPr>
              <a:t>Group Information</a:t>
            </a:r>
            <a:endParaRPr sz="3200" b="1" dirty="0">
              <a:solidFill>
                <a:schemeClr val="tx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6" name="Google Shape;193;p33"/>
          <p:cNvGraphicFramePr/>
          <p:nvPr>
            <p:extLst>
              <p:ext uri="{D42A27DB-BD31-4B8C-83A1-F6EECF244321}">
                <p14:modId xmlns:p14="http://schemas.microsoft.com/office/powerpoint/2010/main" val="1409713479"/>
              </p:ext>
            </p:extLst>
          </p:nvPr>
        </p:nvGraphicFramePr>
        <p:xfrm>
          <a:off x="960001" y="1386417"/>
          <a:ext cx="10272033" cy="24101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4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smtClean="0">
                          <a:solidFill>
                            <a:schemeClr val="bg1"/>
                          </a:solidFill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Aktaruzzaman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ID: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21222203031</a:t>
                      </a:r>
                      <a:endParaRPr sz="1800" dirty="0">
                        <a:solidFill>
                          <a:schemeClr val="dk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Sec - 01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Intake - </a:t>
                      </a:r>
                      <a:r>
                        <a:rPr lang="en" sz="2000" dirty="0" smtClean="0">
                          <a:solidFill>
                            <a:schemeClr val="dk1"/>
                          </a:solidFill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41</a:t>
                      </a:r>
                      <a:endParaRPr sz="2000" dirty="0">
                        <a:solidFill>
                          <a:schemeClr val="dk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Siam Hossain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ID: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21222203037</a:t>
                      </a:r>
                      <a:endParaRPr sz="1800" dirty="0">
                        <a:solidFill>
                          <a:schemeClr val="dk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Sec - 01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Intake - 41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Md.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Najmul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Parves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ID: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21222203005</a:t>
                      </a:r>
                      <a:endParaRPr sz="1800" dirty="0">
                        <a:solidFill>
                          <a:schemeClr val="dk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Sec - 01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Intake - 41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Md. Abdullah Al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Mamun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21222203017</a:t>
                      </a:r>
                      <a:endParaRPr sz="1800" dirty="0">
                        <a:solidFill>
                          <a:schemeClr val="dk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Sec - 01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Intake - 41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474954"/>
                  </a:ext>
                </a:extLst>
              </a:tr>
              <a:tr h="482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Md.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Naim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Hoshain</a:t>
                      </a:r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Pranto</a:t>
                      </a:r>
                      <a:endParaRPr sz="1800" b="1" dirty="0">
                        <a:solidFill>
                          <a:schemeClr val="bg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ID: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21222203030</a:t>
                      </a:r>
                      <a:endParaRPr sz="1800" dirty="0">
                        <a:solidFill>
                          <a:schemeClr val="dk1"/>
                        </a:solidFill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Sec - 01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Albert Sans"/>
                          <a:cs typeface="Albert Sans"/>
                          <a:sym typeface="Albert Sans"/>
                        </a:rPr>
                        <a:t>Intake - 41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121900" marR="1219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98032"/>
                  </a:ext>
                </a:extLst>
              </a:tr>
            </a:tbl>
          </a:graphicData>
        </a:graphic>
      </p:graphicFrame>
      <p:sp>
        <p:nvSpPr>
          <p:cNvPr id="7" name="Google Shape;194;p33"/>
          <p:cNvSpPr txBox="1">
            <a:spLocks noGrp="1"/>
          </p:cNvSpPr>
          <p:nvPr>
            <p:ph type="title"/>
          </p:nvPr>
        </p:nvSpPr>
        <p:spPr>
          <a:xfrm>
            <a:off x="7644034" y="4154211"/>
            <a:ext cx="3588000" cy="7020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b="1" dirty="0" smtClean="0">
                <a:solidFill>
                  <a:schemeClr val="tx2">
                    <a:lumMod val="75000"/>
                  </a:schemeClr>
                </a:solidFill>
                <a:latin typeface="Agency FB" panose="020B0503020202020204" pitchFamily="34" charset="0"/>
              </a:rPr>
              <a:t>Superviesed By</a:t>
            </a:r>
            <a:endParaRPr b="1" dirty="0">
              <a:solidFill>
                <a:schemeClr val="tx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8" name="Google Shape;195;p33"/>
          <p:cNvGraphicFramePr/>
          <p:nvPr>
            <p:extLst>
              <p:ext uri="{D42A27DB-BD31-4B8C-83A1-F6EECF244321}">
                <p14:modId xmlns:p14="http://schemas.microsoft.com/office/powerpoint/2010/main" val="163616170"/>
              </p:ext>
            </p:extLst>
          </p:nvPr>
        </p:nvGraphicFramePr>
        <p:xfrm>
          <a:off x="6883467" y="4640079"/>
          <a:ext cx="4348567" cy="16458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48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2947">
                <a:tc>
                  <a:txBody>
                    <a:bodyPr/>
                    <a:lstStyle/>
                    <a:p>
                      <a:pPr algn="r"/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Md. </a:t>
                      </a:r>
                      <a:r>
                        <a:rPr lang="en-US" sz="2800" b="1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Mahbubur</a:t>
                      </a:r>
                      <a:r>
                        <a:rPr lang="en-US" sz="2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Rahman</a:t>
                      </a:r>
                      <a:endParaRPr lang="en-US" sz="2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576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Albert Sans Medium"/>
                          <a:ea typeface="Albert Sans Medium"/>
                          <a:cs typeface="Albert Sans Medium"/>
                          <a:sym typeface="Albert Sans Medium"/>
                        </a:rPr>
                        <a:t>Assistant Professor, CSE, BUBT</a:t>
                      </a:r>
                      <a:endParaRPr sz="2400" dirty="0">
                        <a:latin typeface="Albert Sans Medium"/>
                        <a:ea typeface="Albert Sans Medium"/>
                        <a:cs typeface="Albert Sans Medium"/>
                        <a:sym typeface="Albert Sans Medium"/>
                      </a:endParaRPr>
                    </a:p>
                  </a:txBody>
                  <a:tcPr marL="121900" marR="121900" marT="121900" marB="1219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5101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94313" y="3119118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</a:rPr>
              <a:t>Game Score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273" y="348978"/>
            <a:ext cx="2707990" cy="616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48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953467" y="4437400"/>
            <a:ext cx="10278400" cy="129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7200" dirty="0" smtClean="0">
                <a:solidFill>
                  <a:schemeClr val="tx2">
                    <a:lumMod val="75000"/>
                  </a:schemeClr>
                </a:solidFill>
              </a:rPr>
              <a:t>Conclusion &amp; Limitation</a:t>
            </a:r>
            <a:endParaRPr sz="7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2"/>
          </p:nvPr>
        </p:nvSpPr>
        <p:spPr>
          <a:xfrm>
            <a:off x="953467" y="2765667"/>
            <a:ext cx="10278400" cy="16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07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488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567" y="1640255"/>
            <a:ext cx="941277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Interactive </a:t>
            </a:r>
            <a:r>
              <a:rPr lang="en-GB" b="1" dirty="0"/>
              <a:t>Learning</a:t>
            </a:r>
            <a:r>
              <a:rPr lang="en-GB" dirty="0"/>
              <a:t>: The app provides an engaging platform to learn Bengali, English, and Arabic alphabets and numbers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Tailored Content</a:t>
            </a:r>
            <a:r>
              <a:rPr lang="en-GB" dirty="0"/>
              <a:t>: Includes audio pronunciations, visual feedback, and structured language modules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State Persistence</a:t>
            </a:r>
            <a:r>
              <a:rPr lang="en-GB" dirty="0"/>
              <a:t>: </a:t>
            </a:r>
            <a:r>
              <a:rPr lang="en-GB" dirty="0" err="1"/>
              <a:t>SharedPreferences</a:t>
            </a:r>
            <a:r>
              <a:rPr lang="en-GB" dirty="0"/>
              <a:t> ensure seamless user experience by saving the last state.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6567" y="939339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Conclusion</a:t>
            </a:r>
            <a:endParaRPr lang="en-GB" sz="24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43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6567" y="1401004"/>
            <a:ext cx="94127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Support: Currently supports only Bengali, English, and Arabic.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Quality: Limited to pre-recorded pronunciations, which may not cover all accents.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Dependency: Only available on Android, not on iOS or web platforms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6567" y="939339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Limitation</a:t>
            </a:r>
            <a:endParaRPr lang="en-GB" sz="2400" b="1" dirty="0">
              <a:latin typeface="Agency FB" panose="020B05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66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ctrTitle" idx="4294967295"/>
          </p:nvPr>
        </p:nvSpPr>
        <p:spPr>
          <a:xfrm>
            <a:off x="953467" y="3439733"/>
            <a:ext cx="5142400" cy="167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9333" dirty="0">
                <a:solidFill>
                  <a:schemeClr val="tx2">
                    <a:lumMod val="75000"/>
                  </a:schemeClr>
                </a:solidFill>
                <a:latin typeface="Alexandria Medium" panose="020B0604020202020204" charset="-78"/>
                <a:cs typeface="Alexandria Medium" panose="020B0604020202020204" charset="-78"/>
              </a:rPr>
              <a:t>Thanks!</a:t>
            </a:r>
            <a:endParaRPr sz="9333" dirty="0">
              <a:solidFill>
                <a:schemeClr val="tx2">
                  <a:lumMod val="75000"/>
                </a:schemeClr>
              </a:solidFill>
              <a:latin typeface="Alexandria Medium" panose="020B0604020202020204" charset="-78"/>
              <a:cs typeface="Alexandria Medium" panose="020B0604020202020204" charset="-78"/>
            </a:endParaRPr>
          </a:p>
        </p:txBody>
      </p:sp>
      <p:sp>
        <p:nvSpPr>
          <p:cNvPr id="338" name="Google Shape;338;p52"/>
          <p:cNvSpPr txBox="1">
            <a:spLocks noGrp="1"/>
          </p:cNvSpPr>
          <p:nvPr>
            <p:ph type="subTitle" idx="4294967295"/>
          </p:nvPr>
        </p:nvSpPr>
        <p:spPr>
          <a:xfrm>
            <a:off x="953467" y="4849683"/>
            <a:ext cx="8505200" cy="9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4667" dirty="0">
                <a:solidFill>
                  <a:schemeClr val="tx2">
                    <a:lumMod val="60000"/>
                    <a:lumOff val="40000"/>
                  </a:schemeClr>
                </a:solidFill>
                <a:latin typeface="Alexandria"/>
                <a:ea typeface="Alexandria"/>
                <a:cs typeface="Alexandria"/>
                <a:sym typeface="Alexandria"/>
              </a:rPr>
              <a:t>Do you have any questions?</a:t>
            </a:r>
            <a:endParaRPr sz="4667" dirty="0">
              <a:solidFill>
                <a:schemeClr val="tx2">
                  <a:lumMod val="60000"/>
                  <a:lumOff val="40000"/>
                </a:schemeClr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</p:spTree>
    <p:extLst>
      <p:ext uri="{BB962C8B-B14F-4D97-AF65-F5344CB8AC3E}">
        <p14:creationId xmlns:p14="http://schemas.microsoft.com/office/powerpoint/2010/main" val="641216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 idx="2"/>
          </p:nvPr>
        </p:nvSpPr>
        <p:spPr>
          <a:xfrm>
            <a:off x="936600" y="790821"/>
            <a:ext cx="10285200" cy="89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b="1" dirty="0">
                <a:solidFill>
                  <a:schemeClr val="tx2">
                    <a:lumMod val="75000"/>
                  </a:schemeClr>
                </a:solidFill>
              </a:rPr>
              <a:t>Table of Contents</a:t>
            </a:r>
            <a:endParaRPr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201" name="Google Shape;201;p34"/>
          <p:cNvGraphicFramePr/>
          <p:nvPr>
            <p:extLst>
              <p:ext uri="{D42A27DB-BD31-4B8C-83A1-F6EECF244321}">
                <p14:modId xmlns:p14="http://schemas.microsoft.com/office/powerpoint/2010/main" val="2458986956"/>
              </p:ext>
            </p:extLst>
          </p:nvPr>
        </p:nvGraphicFramePr>
        <p:xfrm>
          <a:off x="1053120" y="1680821"/>
          <a:ext cx="10285299" cy="37888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0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5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5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2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01</a:t>
                      </a:r>
                      <a:endParaRPr sz="2400" dirty="0">
                        <a:solidFill>
                          <a:schemeClr val="lt1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Problem Statement</a:t>
                      </a:r>
                      <a:endParaRPr sz="2400" dirty="0">
                        <a:solidFill>
                          <a:schemeClr val="lt2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chemeClr val="lt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05</a:t>
                      </a:r>
                      <a:endParaRPr sz="2400" dirty="0">
                        <a:solidFill>
                          <a:schemeClr val="lt1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Diagram and Flowchart</a:t>
                      </a:r>
                      <a:endParaRPr lang="en-US" sz="2400" dirty="0">
                        <a:latin typeface="Albert Sans SemiBold"/>
                        <a:ea typeface="Albert Sans SemiBold"/>
                        <a:cs typeface="Albert Sans SemiBold"/>
                        <a:sym typeface="Albert Sans SemiBold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02</a:t>
                      </a:r>
                      <a:endParaRPr sz="2400" dirty="0">
                        <a:solidFill>
                          <a:schemeClr val="lt1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Features</a:t>
                      </a:r>
                      <a:endParaRPr sz="2400" dirty="0">
                        <a:solidFill>
                          <a:schemeClr val="lt2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chemeClr val="lt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06</a:t>
                      </a:r>
                      <a:endParaRPr sz="2400" dirty="0">
                        <a:solidFill>
                          <a:schemeClr val="lt1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App Preview</a:t>
                      </a:r>
                      <a:endParaRPr lang="en-US" sz="2400" dirty="0" smtClean="0">
                        <a:latin typeface="Albert Sans SemiBold"/>
                        <a:ea typeface="Albert Sans SemiBold"/>
                        <a:cs typeface="Albert Sans SemiBold"/>
                        <a:sym typeface="Albert Sans SemiBold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7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lt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03</a:t>
                      </a:r>
                      <a:endParaRPr sz="2400" dirty="0">
                        <a:solidFill>
                          <a:schemeClr val="lt1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Technology </a:t>
                      </a:r>
                      <a:r>
                        <a:rPr lang="en" sz="2400" dirty="0" smtClean="0">
                          <a:solidFill>
                            <a:schemeClr val="dk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Used</a:t>
                      </a:r>
                      <a:endParaRPr sz="2400" dirty="0">
                        <a:solidFill>
                          <a:schemeClr val="lt2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 smtClean="0">
                          <a:solidFill>
                            <a:schemeClr val="lt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07</a:t>
                      </a:r>
                      <a:endParaRPr sz="2400" dirty="0">
                        <a:solidFill>
                          <a:schemeClr val="lt1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>
                          <a:latin typeface="Albert Sans SemiBold"/>
                          <a:ea typeface="Albert Sans SemiBold"/>
                          <a:cs typeface="Albert Sans SemiBold"/>
                          <a:sym typeface="Albert Sans SemiBold"/>
                        </a:rPr>
                        <a:t>Conclusion</a:t>
                      </a:r>
                      <a:r>
                        <a:rPr lang="en-GB" sz="2400" baseline="0" dirty="0" smtClean="0">
                          <a:latin typeface="Albert Sans SemiBold"/>
                          <a:ea typeface="Albert Sans SemiBold"/>
                          <a:cs typeface="Albert Sans SemiBold"/>
                          <a:sym typeface="Albert Sans SemiBold"/>
                        </a:rPr>
                        <a:t> &amp; Limitation</a:t>
                      </a:r>
                      <a:endParaRPr sz="2400" dirty="0">
                        <a:latin typeface="Albert Sans SemiBold"/>
                        <a:ea typeface="Albert Sans SemiBold"/>
                        <a:cs typeface="Albert Sans SemiBold"/>
                        <a:sym typeface="Albert Sans SemiBold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67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dirty="0" smtClean="0">
                          <a:solidFill>
                            <a:schemeClr val="lt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04</a:t>
                      </a:r>
                      <a:endParaRPr sz="2400" dirty="0">
                        <a:solidFill>
                          <a:schemeClr val="lt1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Alexandria Medium"/>
                          <a:ea typeface="Alexandria Medium"/>
                          <a:cs typeface="Alexandria Medium"/>
                          <a:sym typeface="Alexandria Medium"/>
                        </a:rPr>
                        <a:t>System Requirements </a:t>
                      </a:r>
                      <a:endParaRPr lang="en-US" sz="2400" dirty="0" smtClean="0">
                        <a:solidFill>
                          <a:schemeClr val="lt2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lt1"/>
                        </a:solidFill>
                        <a:latin typeface="Alexandria Medium"/>
                        <a:ea typeface="Alexandria Medium"/>
                        <a:cs typeface="Alexandria Medium"/>
                        <a:sym typeface="Alexandria Medium"/>
                      </a:endParaRPr>
                    </a:p>
                  </a:txBody>
                  <a:tcPr marL="121900" marR="12190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Albert Sans SemiBold"/>
                        <a:ea typeface="Albert Sans SemiBold"/>
                        <a:cs typeface="Albert Sans SemiBold"/>
                        <a:sym typeface="Albert Sans SemiBold"/>
                      </a:endParaRPr>
                    </a:p>
                  </a:txBody>
                  <a:tcPr marL="121900" marR="121900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041308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677594" y="4522124"/>
            <a:ext cx="5777345" cy="972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7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953467" y="4437400"/>
            <a:ext cx="10278400" cy="129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7333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  <a:endParaRPr sz="73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2"/>
          </p:nvPr>
        </p:nvSpPr>
        <p:spPr>
          <a:xfrm>
            <a:off x="953467" y="2765667"/>
            <a:ext cx="10278400" cy="16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367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212;p36"/>
          <p:cNvGraphicFramePr/>
          <p:nvPr>
            <p:extLst>
              <p:ext uri="{D42A27DB-BD31-4B8C-83A1-F6EECF244321}">
                <p14:modId xmlns:p14="http://schemas.microsoft.com/office/powerpoint/2010/main" val="571342019"/>
              </p:ext>
            </p:extLst>
          </p:nvPr>
        </p:nvGraphicFramePr>
        <p:xfrm>
          <a:off x="1362047" y="794903"/>
          <a:ext cx="9484500" cy="54244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48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0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Interactive Alphabet Learning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Limited interactive tools for learning alphabets in different languages.</a:t>
                      </a:r>
                      <a:b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Create an app with audio pronunciation, visual feedback, and language-specific modules.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163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State Persistence for User Preferences</a:t>
                      </a:r>
                      <a:endParaRPr sz="23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Loss of last selected state disrupts learning continuity.</a:t>
                      </a:r>
                      <a:b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Use SharedPreferences to save and restore user preferences.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Multi-Language Alphabet Accessibility</a:t>
                      </a:r>
                      <a:endParaRPr lang="en-GB" sz="2400" b="1" dirty="0" smtClean="0">
                        <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Agency FB" panose="020B0503020202020204" pitchFamily="34" charset="0"/>
                      </a:endParaRP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7698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Limited resources for learning Bengali, Arabic, and English alphabets with correct pronunciation.</a:t>
                      </a:r>
                      <a:b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GB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Create language-specific modules with audio for accurate pronunciation and structured content.</a:t>
                      </a:r>
                    </a:p>
                  </a:txBody>
                  <a:tcPr marL="121900" marR="121900" marT="121900" marB="1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71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273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953467" y="4437400"/>
            <a:ext cx="10278400" cy="129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7333" dirty="0" smtClean="0">
                <a:solidFill>
                  <a:schemeClr val="tx2">
                    <a:lumMod val="75000"/>
                  </a:schemeClr>
                </a:solidFill>
              </a:rPr>
              <a:t>Feature</a:t>
            </a:r>
            <a:endParaRPr sz="73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2"/>
          </p:nvPr>
        </p:nvSpPr>
        <p:spPr>
          <a:xfrm>
            <a:off x="953467" y="2765667"/>
            <a:ext cx="10278400" cy="16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02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346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23;p38"/>
          <p:cNvGraphicFramePr/>
          <p:nvPr>
            <p:extLst>
              <p:ext uri="{D42A27DB-BD31-4B8C-83A1-F6EECF244321}">
                <p14:modId xmlns:p14="http://schemas.microsoft.com/office/powerpoint/2010/main" val="884425882"/>
              </p:ext>
            </p:extLst>
          </p:nvPr>
        </p:nvGraphicFramePr>
        <p:xfrm>
          <a:off x="1800798" y="1853291"/>
          <a:ext cx="8764678" cy="30844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04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0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0867">
                  <a:extLst>
                    <a:ext uri="{9D8B030D-6E8A-4147-A177-3AD203B41FA5}">
                      <a16:colId xmlns:a16="http://schemas.microsoft.com/office/drawing/2014/main" val="1361332150"/>
                    </a:ext>
                  </a:extLst>
                </a:gridCol>
              </a:tblGrid>
              <a:tr h="9631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Bengali Learning Modules</a:t>
                      </a:r>
                      <a:endParaRPr sz="18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English Learning Modules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Arabic Learning Modules</a:t>
                      </a:r>
                      <a:r>
                        <a:rPr lang="en" sz="1800" b="1" baseline="0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  <a:ea typeface="Alexandria"/>
                          <a:cs typeface="Alexandria"/>
                          <a:sym typeface="Alexandria"/>
                        </a:rPr>
                        <a:t> </a:t>
                      </a:r>
                      <a:endParaRPr sz="18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bg1"/>
                          </a:solidFill>
                          <a:latin typeface="Agency FB" panose="020B0503020202020204" pitchFamily="34" charset="0"/>
                        </a:rPr>
                        <a:t>Interactive Mathematics Game</a:t>
                      </a:r>
                      <a:endParaRPr sz="1800" b="1" dirty="0">
                        <a:solidFill>
                          <a:schemeClr val="bg1"/>
                        </a:solidFill>
                        <a:latin typeface="Agency FB" panose="020B0503020202020204" pitchFamily="34" charset="0"/>
                        <a:ea typeface="Alexandria"/>
                        <a:cs typeface="Alexandria"/>
                        <a:sym typeface="Alexandria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1317"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Bengali vowels (</a:t>
                      </a:r>
                      <a:r>
                        <a:rPr lang="as-IN" dirty="0" smtClean="0">
                          <a:latin typeface="Times New Roman" panose="02020603050405020304" pitchFamily="18" charset="0"/>
                        </a:rPr>
                        <a:t>স্বরবর্ণ)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Bengali consonants (</a:t>
                      </a:r>
                      <a:r>
                        <a:rPr lang="as-IN" dirty="0" smtClean="0">
                          <a:latin typeface="Times New Roman" panose="02020603050405020304" pitchFamily="18" charset="0"/>
                        </a:rPr>
                        <a:t>ব্যঞ্জনবর্ণ)</a:t>
                      </a:r>
                      <a:endPara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Bengali numbers (</a:t>
                      </a:r>
                      <a:r>
                        <a:rPr lang="as-IN" dirty="0" smtClean="0">
                          <a:latin typeface="Times New Roman" panose="02020603050405020304" pitchFamily="18" charset="0"/>
                        </a:rPr>
                        <a:t>১-১০)</a:t>
                      </a:r>
                      <a:endParaRPr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lbert Sans"/>
                        <a:cs typeface="Times New Roman" panose="02020603050405020304" pitchFamily="18" charset="0"/>
                        <a:sym typeface="Alber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alphabet (A-Z)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English numerical (1-10)</a:t>
                      </a:r>
                      <a:endParaRPr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lbert Sans"/>
                        <a:cs typeface="Times New Roman" panose="02020603050405020304" pitchFamily="18" charset="0"/>
                        <a:sym typeface="Alber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Arabic alphabet (</a:t>
                      </a:r>
                      <a:r>
                        <a:rPr lang="ar-A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ي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ar-A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أ-</a:t>
                      </a: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Arabic numerical (1-10)</a:t>
                      </a:r>
                      <a:endParaRPr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lbert Sans"/>
                        <a:cs typeface="Times New Roman" panose="02020603050405020304" pitchFamily="18" charset="0"/>
                        <a:sym typeface="Alber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Engaging math exercises for users to enhance problem-solving skills.</a:t>
                      </a:r>
                      <a:endParaRPr sz="18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lbert Sans"/>
                        <a:cs typeface="Times New Roman" panose="02020603050405020304" pitchFamily="18" charset="0"/>
                        <a:sym typeface="Albert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126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953467" y="4437400"/>
            <a:ext cx="10278400" cy="12903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7333" dirty="0" smtClean="0">
                <a:solidFill>
                  <a:schemeClr val="tx2">
                    <a:lumMod val="75000"/>
                  </a:schemeClr>
                </a:solidFill>
              </a:rPr>
              <a:t>Technology Used</a:t>
            </a:r>
            <a:endParaRPr sz="7333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7" name="Google Shape;207;p35"/>
          <p:cNvSpPr txBox="1">
            <a:spLocks noGrp="1"/>
          </p:cNvSpPr>
          <p:nvPr>
            <p:ph type="title" idx="2"/>
          </p:nvPr>
        </p:nvSpPr>
        <p:spPr>
          <a:xfrm>
            <a:off x="953467" y="2765667"/>
            <a:ext cx="10278400" cy="16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03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902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507</Words>
  <Application>Microsoft Office PowerPoint</Application>
  <PresentationFormat>Widescreen</PresentationFormat>
  <Paragraphs>145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Agency FB</vt:lpstr>
      <vt:lpstr>Albert Sans</vt:lpstr>
      <vt:lpstr>Albert Sans Medium</vt:lpstr>
      <vt:lpstr>Albert Sans SemiBold</vt:lpstr>
      <vt:lpstr>Alexandria</vt:lpstr>
      <vt:lpstr>Alexandria Medium</vt:lpstr>
      <vt:lpstr>Arial</vt:lpstr>
      <vt:lpstr>Calibri</vt:lpstr>
      <vt:lpstr>Calibri Light</vt:lpstr>
      <vt:lpstr>Times New Roman</vt:lpstr>
      <vt:lpstr>Vrinda</vt:lpstr>
      <vt:lpstr>Office Theme</vt:lpstr>
      <vt:lpstr>PowerPoint Presentation</vt:lpstr>
      <vt:lpstr>PowerPoint Presentation</vt:lpstr>
      <vt:lpstr>Group Information</vt:lpstr>
      <vt:lpstr>Table of Contents</vt:lpstr>
      <vt:lpstr>Problem Statement</vt:lpstr>
      <vt:lpstr>PowerPoint Presentation</vt:lpstr>
      <vt:lpstr>Feature</vt:lpstr>
      <vt:lpstr>PowerPoint Presentation</vt:lpstr>
      <vt:lpstr>Technology Used</vt:lpstr>
      <vt:lpstr>PowerPoint Presentation</vt:lpstr>
      <vt:lpstr>System Requirements</vt:lpstr>
      <vt:lpstr>PowerPoint Presentation</vt:lpstr>
      <vt:lpstr>Diagram and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 Preview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&amp; Limitation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Aktaruzzaman</dc:creator>
  <cp:lastModifiedBy>Aktaruzzaman</cp:lastModifiedBy>
  <cp:revision>33</cp:revision>
  <dcterms:created xsi:type="dcterms:W3CDTF">2024-12-12T15:35:26Z</dcterms:created>
  <dcterms:modified xsi:type="dcterms:W3CDTF">2025-01-01T03:13:14Z</dcterms:modified>
</cp:coreProperties>
</file>