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751" r:id="rId3"/>
    <p:sldId id="684" r:id="rId4"/>
    <p:sldId id="691" r:id="rId5"/>
    <p:sldId id="697" r:id="rId6"/>
    <p:sldId id="747" r:id="rId7"/>
    <p:sldId id="748" r:id="rId8"/>
    <p:sldId id="749" r:id="rId9"/>
    <p:sldId id="752" r:id="rId10"/>
    <p:sldId id="753" r:id="rId11"/>
    <p:sldId id="754" r:id="rId12"/>
    <p:sldId id="756" r:id="rId13"/>
    <p:sldId id="755" r:id="rId14"/>
    <p:sldId id="757" r:id="rId15"/>
    <p:sldId id="758" r:id="rId16"/>
    <p:sldId id="813" r:id="rId17"/>
    <p:sldId id="815" r:id="rId18"/>
    <p:sldId id="759" r:id="rId19"/>
    <p:sldId id="760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69" r:id="rId28"/>
    <p:sldId id="768" r:id="rId29"/>
    <p:sldId id="818" r:id="rId30"/>
    <p:sldId id="819" r:id="rId31"/>
    <p:sldId id="820" r:id="rId32"/>
    <p:sldId id="821" r:id="rId33"/>
    <p:sldId id="822" r:id="rId34"/>
    <p:sldId id="823" r:id="rId35"/>
    <p:sldId id="824" r:id="rId36"/>
    <p:sldId id="825" r:id="rId37"/>
    <p:sldId id="826" r:id="rId38"/>
    <p:sldId id="827" r:id="rId39"/>
    <p:sldId id="828" r:id="rId40"/>
    <p:sldId id="829" r:id="rId41"/>
    <p:sldId id="830" r:id="rId42"/>
    <p:sldId id="831" r:id="rId43"/>
    <p:sldId id="832" r:id="rId44"/>
    <p:sldId id="833" r:id="rId45"/>
    <p:sldId id="834" r:id="rId46"/>
    <p:sldId id="835" r:id="rId47"/>
    <p:sldId id="770" r:id="rId48"/>
    <p:sldId id="772" r:id="rId49"/>
    <p:sldId id="773" r:id="rId50"/>
    <p:sldId id="774" r:id="rId51"/>
    <p:sldId id="775" r:id="rId52"/>
    <p:sldId id="776" r:id="rId53"/>
    <p:sldId id="777" r:id="rId54"/>
    <p:sldId id="778" r:id="rId55"/>
    <p:sldId id="779" r:id="rId56"/>
    <p:sldId id="780" r:id="rId57"/>
    <p:sldId id="781" r:id="rId58"/>
    <p:sldId id="782" r:id="rId59"/>
    <p:sldId id="783" r:id="rId60"/>
    <p:sldId id="784" r:id="rId61"/>
    <p:sldId id="790" r:id="rId62"/>
    <p:sldId id="816" r:id="rId63"/>
    <p:sldId id="791" r:id="rId64"/>
    <p:sldId id="792" r:id="rId65"/>
    <p:sldId id="793" r:id="rId66"/>
    <p:sldId id="794" r:id="rId67"/>
    <p:sldId id="795" r:id="rId68"/>
    <p:sldId id="796" r:id="rId69"/>
    <p:sldId id="797" r:id="rId70"/>
    <p:sldId id="798" r:id="rId71"/>
    <p:sldId id="799" r:id="rId72"/>
    <p:sldId id="800" r:id="rId73"/>
    <p:sldId id="803" r:id="rId74"/>
    <p:sldId id="804" r:id="rId75"/>
    <p:sldId id="805" r:id="rId76"/>
    <p:sldId id="836" r:id="rId77"/>
    <p:sldId id="801" r:id="rId78"/>
    <p:sldId id="802" r:id="rId79"/>
    <p:sldId id="806" r:id="rId80"/>
    <p:sldId id="807" r:id="rId81"/>
    <p:sldId id="808" r:id="rId82"/>
    <p:sldId id="809" r:id="rId83"/>
    <p:sldId id="810" r:id="rId84"/>
    <p:sldId id="811" r:id="rId85"/>
    <p:sldId id="812" r:id="rId8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09" d="100"/>
          <a:sy n="109" d="100"/>
        </p:scale>
        <p:origin x="13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211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854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770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014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4833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039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130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696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772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403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2414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1261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590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8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7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232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993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552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815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9/2/20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1373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Fall 2020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7908799/xsh/pthread_exi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3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Abstractions 1: Threads and Processes</a:t>
            </a:r>
            <a:br>
              <a:rPr lang="en-US" sz="3000" dirty="0" smtClean="0"/>
            </a:br>
            <a:r>
              <a:rPr lang="en-US" sz="3000" dirty="0" smtClean="0"/>
              <a:t>A quick, programmer’s viewpoint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September 2</a:t>
            </a:r>
            <a:r>
              <a:rPr lang="en-US" altLang="en-US" baseline="30000" dirty="0" smtClean="0">
                <a:ea typeface="Gill Sans" charset="0"/>
              </a:rPr>
              <a:t>nd</a:t>
            </a:r>
            <a:r>
              <a:rPr lang="en-US" altLang="en-US" dirty="0" smtClean="0">
                <a:ea typeface="Gill Sans" charset="0"/>
              </a:rPr>
              <a:t>, 2020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2464-30E9-4D6D-A9FB-CBE47AE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must handle multiple things at once (</a:t>
            </a:r>
            <a:r>
              <a:rPr lang="en-US" dirty="0">
                <a:solidFill>
                  <a:srgbClr val="FF0000"/>
                </a:solidFill>
              </a:rPr>
              <a:t>MTAO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Processes, interrupts, background system maintenance</a:t>
            </a:r>
          </a:p>
          <a:p>
            <a:r>
              <a:rPr lang="en-US" dirty="0"/>
              <a:t>Networked servers must handle MTAO</a:t>
            </a:r>
          </a:p>
          <a:p>
            <a:pPr lvl="1"/>
            <a:r>
              <a:rPr lang="en-US" dirty="0"/>
              <a:t>Multiple connections handled simultaneously</a:t>
            </a:r>
          </a:p>
          <a:p>
            <a:r>
              <a:rPr lang="en-US" dirty="0"/>
              <a:t>Parallel programs must handle MTAO</a:t>
            </a:r>
          </a:p>
          <a:p>
            <a:pPr lvl="1"/>
            <a:r>
              <a:rPr lang="en-US" dirty="0"/>
              <a:t>To achieve better performance</a:t>
            </a:r>
          </a:p>
          <a:p>
            <a:r>
              <a:rPr lang="en-US" dirty="0"/>
              <a:t>Programs with user interface often must handle MTAO</a:t>
            </a:r>
          </a:p>
          <a:p>
            <a:pPr lvl="1"/>
            <a:r>
              <a:rPr lang="en-US" dirty="0"/>
              <a:t>To achieve user responsiveness while doing computation</a:t>
            </a:r>
          </a:p>
          <a:p>
            <a:r>
              <a:rPr lang="en-US" dirty="0"/>
              <a:t>Network and disk bound programs must handle MTAO</a:t>
            </a:r>
          </a:p>
          <a:p>
            <a:pPr lvl="1"/>
            <a:r>
              <a:rPr lang="en-US" dirty="0"/>
              <a:t>To hide network/disk latency</a:t>
            </a:r>
          </a:p>
          <a:p>
            <a:pPr lvl="1"/>
            <a:r>
              <a:rPr lang="en-US" dirty="0"/>
              <a:t>Sequence steps in access or </a:t>
            </a:r>
            <a:r>
              <a:rPr lang="en-US" dirty="0" err="1"/>
              <a:t>communicatoin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72600" y="1295400"/>
            <a:ext cx="2616422" cy="857310"/>
            <a:chOff x="9372600" y="1295400"/>
            <a:chExt cx="2616422" cy="857310"/>
          </a:xfrm>
        </p:grpSpPr>
        <p:sp>
          <p:nvSpPr>
            <p:cNvPr id="8" name="TextBox 7"/>
            <p:cNvSpPr txBox="1"/>
            <p:nvPr/>
          </p:nvSpPr>
          <p:spPr>
            <a:xfrm>
              <a:off x="9372600" y="1752600"/>
              <a:ext cx="26164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</a:rPr>
                <a:t>I made this term up!</a:t>
              </a:r>
              <a:endParaRPr lang="en-US" sz="2000" dirty="0">
                <a:latin typeface="Gill Sans Light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9372600" y="1295400"/>
              <a:ext cx="304800" cy="5334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2724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3F55-1A19-4A70-9DC6-E4E6A4FB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Allow Handling MTAO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6774-6181-4E76-A1F2-7B0240D9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0566400" cy="4648200"/>
          </a:xfrm>
        </p:spPr>
        <p:txBody>
          <a:bodyPr/>
          <a:lstStyle/>
          <a:p>
            <a:r>
              <a:rPr lang="en-US" dirty="0"/>
              <a:t>Threads are a unit of </a:t>
            </a:r>
            <a:r>
              <a:rPr lang="en-US" i="1" dirty="0"/>
              <a:t>concurrency</a:t>
            </a:r>
            <a:r>
              <a:rPr lang="en-US" dirty="0"/>
              <a:t> provided by the OS</a:t>
            </a:r>
          </a:p>
          <a:p>
            <a:r>
              <a:rPr lang="en-US" dirty="0"/>
              <a:t>Each thread can represent one thing or one task</a:t>
            </a:r>
          </a:p>
        </p:txBody>
      </p:sp>
    </p:spTree>
    <p:extLst>
      <p:ext uri="{BB962C8B-B14F-4D97-AF65-F5344CB8AC3E}">
        <p14:creationId xmlns:p14="http://schemas.microsoft.com/office/powerpoint/2010/main" val="217998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1B1-BB2F-4740-9F61-951C52C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vs. Multiprogramming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46E6F-47CA-4455-97E8-FA27829A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32" y="777066"/>
            <a:ext cx="10515600" cy="254110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Multiprocessing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: Multiple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CPUs(cores)</a:t>
            </a: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Multiprogramming: Multiple jobs/processes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Multithreading: Multiple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threads/processes</a:t>
            </a: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concurrently?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interleaving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Thread may run to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completion or time-slice in big chunks or small chunks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82AC1611-4C44-4092-A0AC-E8C473373331}"/>
              </a:ext>
            </a:extLst>
          </p:cNvPr>
          <p:cNvGrpSpPr>
            <a:grpSpLocks/>
          </p:cNvGrpSpPr>
          <p:nvPr/>
        </p:nvGrpSpPr>
        <p:grpSpPr bwMode="auto">
          <a:xfrm>
            <a:off x="1294957" y="4800600"/>
            <a:ext cx="8134350" cy="1295400"/>
            <a:chOff x="252" y="3264"/>
            <a:chExt cx="5124" cy="816"/>
          </a:xfrm>
        </p:grpSpPr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B3A52AEC-1024-4267-8DA7-3EE2999E7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2640" cy="252"/>
              <a:chOff x="2208" y="3105"/>
              <a:chExt cx="2640" cy="252"/>
            </a:xfrm>
          </p:grpSpPr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E8E79163-B2ED-4E93-B0F6-352BE627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86C81138-499A-405D-B342-0AD5E804C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E61DBFDF-3B7C-47DA-829E-BF6F81889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CE680F91-3E23-465C-A594-B87F8FB78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28FCEFEA-BFAB-4362-81A1-ACE85633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9" name="Text Box 22">
                <a:extLst>
                  <a:ext uri="{FF2B5EF4-FFF2-40B4-BE49-F238E27FC236}">
                    <a16:creationId xmlns:a16="http://schemas.microsoft.com/office/drawing/2014/main" id="{5893F24A-6994-48A7-8909-676D28581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9" name="Group 63">
              <a:extLst>
                <a:ext uri="{FF2B5EF4-FFF2-40B4-BE49-F238E27FC236}">
                  <a16:creationId xmlns:a16="http://schemas.microsoft.com/office/drawing/2014/main" id="{496FDDAD-C238-4FF4-9E3C-DA7DF9B90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9F334408-3FAD-47EA-A5DA-148CAC90B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C285BF9A-C3E6-4211-8AE1-2598DD3C3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4" name="Text Box 31">
                <a:extLst>
                  <a:ext uri="{FF2B5EF4-FFF2-40B4-BE49-F238E27FC236}">
                    <a16:creationId xmlns:a16="http://schemas.microsoft.com/office/drawing/2014/main" id="{725345EC-2FA9-4C11-BB10-5C2B491B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15" name="Line 35">
                <a:extLst>
                  <a:ext uri="{FF2B5EF4-FFF2-40B4-BE49-F238E27FC236}">
                    <a16:creationId xmlns:a16="http://schemas.microsoft.com/office/drawing/2014/main" id="{33DBB8EF-CCDA-45A6-9C86-39DEDC98A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6" name="Line 36">
                <a:extLst>
                  <a:ext uri="{FF2B5EF4-FFF2-40B4-BE49-F238E27FC236}">
                    <a16:creationId xmlns:a16="http://schemas.microsoft.com/office/drawing/2014/main" id="{3EC84106-6335-4E12-BF22-C1A8ABACB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7" name="Text Box 37">
                <a:extLst>
                  <a:ext uri="{FF2B5EF4-FFF2-40B4-BE49-F238E27FC236}">
                    <a16:creationId xmlns:a16="http://schemas.microsoft.com/office/drawing/2014/main" id="{BC7DD490-4BFE-4293-B51D-214077D1D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18" name="Line 39">
                <a:extLst>
                  <a:ext uri="{FF2B5EF4-FFF2-40B4-BE49-F238E27FC236}">
                    <a16:creationId xmlns:a16="http://schemas.microsoft.com/office/drawing/2014/main" id="{3C42EBFB-5831-43AD-9862-2F1D4AA37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9" name="Line 40">
                <a:extLst>
                  <a:ext uri="{FF2B5EF4-FFF2-40B4-BE49-F238E27FC236}">
                    <a16:creationId xmlns:a16="http://schemas.microsoft.com/office/drawing/2014/main" id="{5029123C-7E8E-4A6E-88FB-C817BA3A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90C2443D-B3DB-4428-AA38-450A89819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2F0F49F3-8197-47BD-BBF6-9D7070CDE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2" name="Line 44">
                <a:extLst>
                  <a:ext uri="{FF2B5EF4-FFF2-40B4-BE49-F238E27FC236}">
                    <a16:creationId xmlns:a16="http://schemas.microsoft.com/office/drawing/2014/main" id="{3130B6B0-A264-420F-B403-8FEA458E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3" name="Text Box 45">
                <a:extLst>
                  <a:ext uri="{FF2B5EF4-FFF2-40B4-BE49-F238E27FC236}">
                    <a16:creationId xmlns:a16="http://schemas.microsoft.com/office/drawing/2014/main" id="{D59A9351-B739-4720-85C7-52B98BC19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101A9735-215F-44BC-B442-7DB6EB98D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5" name="Line 48">
                <a:extLst>
                  <a:ext uri="{FF2B5EF4-FFF2-40B4-BE49-F238E27FC236}">
                    <a16:creationId xmlns:a16="http://schemas.microsoft.com/office/drawing/2014/main" id="{6CD38781-E60B-4A49-8A30-D8F0D51FB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F156F7F3-58B6-4C46-AA16-62E9F6962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CEC41849-1647-4B49-8972-735DBFBF5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2B15F318-EABF-4D73-BDE6-3DAE847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9" name="Text Box 53">
                <a:extLst>
                  <a:ext uri="{FF2B5EF4-FFF2-40B4-BE49-F238E27FC236}">
                    <a16:creationId xmlns:a16="http://schemas.microsoft.com/office/drawing/2014/main" id="{A696D64A-A9FE-4F4B-9FC8-54982C75A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B4C11D18-E156-4DDE-B574-2254BD807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0757A0A5-7DFB-4235-9965-18224326E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2" name="Text Box 57">
                <a:extLst>
                  <a:ext uri="{FF2B5EF4-FFF2-40B4-BE49-F238E27FC236}">
                    <a16:creationId xmlns:a16="http://schemas.microsoft.com/office/drawing/2014/main" id="{38CD0B62-52C8-436F-AA9A-6DE5E517E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6CAE0BA5-CCE9-4C61-B729-287CA3C8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</p:grpSp>
        <p:sp>
          <p:nvSpPr>
            <p:cNvPr id="10" name="AutoShape 65">
              <a:extLst>
                <a:ext uri="{FF2B5EF4-FFF2-40B4-BE49-F238E27FC236}">
                  <a16:creationId xmlns:a16="http://schemas.microsoft.com/office/drawing/2014/main" id="{4BE45AFD-07B3-4BA0-933D-20633959F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7D9B5551-5211-4B1E-BEC5-BFF25A4CC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3604"/>
              <a:ext cx="1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+mn-lt"/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" name="Group 69">
            <a:extLst>
              <a:ext uri="{FF2B5EF4-FFF2-40B4-BE49-F238E27FC236}">
                <a16:creationId xmlns:a16="http://schemas.microsoft.com/office/drawing/2014/main" id="{2B619634-B157-492A-9FC8-8B3EB2FC2FA8}"/>
              </a:ext>
            </a:extLst>
          </p:cNvPr>
          <p:cNvGrpSpPr>
            <a:grpSpLocks/>
          </p:cNvGrpSpPr>
          <p:nvPr/>
        </p:nvGrpSpPr>
        <p:grpSpPr bwMode="auto">
          <a:xfrm>
            <a:off x="1523557" y="3581400"/>
            <a:ext cx="5413375" cy="1143000"/>
            <a:chOff x="396" y="2496"/>
            <a:chExt cx="3410" cy="720"/>
          </a:xfrm>
        </p:grpSpPr>
        <p:grpSp>
          <p:nvGrpSpPr>
            <p:cNvPr id="41" name="Group 61">
              <a:extLst>
                <a:ext uri="{FF2B5EF4-FFF2-40B4-BE49-F238E27FC236}">
                  <a16:creationId xmlns:a16="http://schemas.microsoft.com/office/drawing/2014/main" id="{42184955-5791-4EBF-845D-CAA9AD5BF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496"/>
              <a:ext cx="1694" cy="636"/>
              <a:chOff x="2208" y="2448"/>
              <a:chExt cx="1694" cy="636"/>
            </a:xfrm>
          </p:grpSpPr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49C16807-919C-4345-81AB-273716BF1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F059E98F-112B-4E7D-A2EE-16DB80BE1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dirty="0"/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F98C250A-8EBA-4A40-B2C3-633426EC5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B16D4445-8700-4DEC-850A-88098532E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48" name="Text Box 6">
                <a:extLst>
                  <a:ext uri="{FF2B5EF4-FFF2-40B4-BE49-F238E27FC236}">
                    <a16:creationId xmlns:a16="http://schemas.microsoft.com/office/drawing/2014/main" id="{54963A96-382F-4A3A-9619-5FA6A58A8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05397BD7-43D1-4163-B67E-D466C8EAC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</p:grpSp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3B4D935D-FFA4-4142-873E-3CA37772B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736"/>
              <a:ext cx="1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+mn-lt"/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43" name="AutoShape 68">
              <a:extLst>
                <a:ext uri="{FF2B5EF4-FFF2-40B4-BE49-F238E27FC236}">
                  <a16:creationId xmlns:a16="http://schemas.microsoft.com/office/drawing/2014/main" id="{234789C7-B815-4083-9A59-1374A06D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6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61D-EE02-463C-A0CF-F598CDC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not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1A79-CDD9-4EB5-9112-54B101D9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about handling multiple things at once (MTAO)</a:t>
            </a:r>
          </a:p>
          <a:p>
            <a:r>
              <a:rPr lang="en-US" dirty="0"/>
              <a:t>Parallelism is about doing multiple things </a:t>
            </a:r>
            <a:r>
              <a:rPr lang="en-US" i="1" dirty="0"/>
              <a:t>simultaneously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Example: Two threads on a single-core system...</a:t>
            </a:r>
          </a:p>
          <a:p>
            <a:pPr lvl="1"/>
            <a:r>
              <a:rPr lang="en-US" dirty="0"/>
              <a:t>… execute concurrently …</a:t>
            </a:r>
          </a:p>
          <a:p>
            <a:pPr lvl="1"/>
            <a:r>
              <a:rPr lang="en-US" dirty="0"/>
              <a:t> … but </a:t>
            </a:r>
            <a:r>
              <a:rPr lang="en-US" i="1" dirty="0"/>
              <a:t>not</a:t>
            </a:r>
            <a:r>
              <a:rPr lang="en-US" dirty="0"/>
              <a:t> in parallel</a:t>
            </a:r>
          </a:p>
          <a:p>
            <a:pPr lvl="1"/>
            <a:endParaRPr lang="en-US" dirty="0"/>
          </a:p>
          <a:p>
            <a:r>
              <a:rPr lang="en-US" dirty="0"/>
              <a:t>Each thread handles or manages a separate thing or task…</a:t>
            </a:r>
          </a:p>
          <a:p>
            <a:r>
              <a:rPr lang="en-US" dirty="0"/>
              <a:t>But those tasks are not necessarily executing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789793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58DE-AB1D-4277-8F56-21F9626E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Example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0F52-FCBD-473D-8C29-95849C5F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the following program: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(“pi.txt”);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(“classlist.txt”);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 is the behavior here?</a:t>
            </a:r>
          </a:p>
          <a:p>
            <a:r>
              <a:rPr lang="en-US" dirty="0"/>
              <a:t>Program would never print out class list</a:t>
            </a:r>
          </a:p>
          <a:p>
            <a:r>
              <a:rPr lang="en-US" dirty="0"/>
              <a:t>Why?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/>
              <a:t> would never finish</a:t>
            </a:r>
          </a:p>
        </p:txBody>
      </p:sp>
    </p:spTree>
    <p:extLst>
      <p:ext uri="{BB962C8B-B14F-4D97-AF65-F5344CB8AC3E}">
        <p14:creationId xmlns:p14="http://schemas.microsoft.com/office/powerpoint/2010/main" val="404434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Version of program with threads (loose syntax):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, “classlist.txt”);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/>
              <a:t>: Spawns a new thread running the given procedure</a:t>
            </a:r>
          </a:p>
          <a:p>
            <a:pPr lvl="1"/>
            <a:r>
              <a:rPr lang="en-US" i="1" dirty="0"/>
              <a:t>Should</a:t>
            </a:r>
            <a:r>
              <a:rPr lang="en-US" dirty="0"/>
              <a:t> behave as if another CPU is running the given procedure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Now, you would actually see the</a:t>
            </a:r>
            <a:br>
              <a:rPr lang="en-US" dirty="0"/>
            </a:br>
            <a:r>
              <a:rPr lang="en-US" dirty="0"/>
              <a:t>class list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D5744C29-500C-4E60-AF55-05E86EFF0615}"/>
              </a:ext>
            </a:extLst>
          </p:cNvPr>
          <p:cNvGrpSpPr>
            <a:grpSpLocks/>
          </p:cNvGrpSpPr>
          <p:nvPr/>
        </p:nvGrpSpPr>
        <p:grpSpPr bwMode="auto">
          <a:xfrm>
            <a:off x="5944818" y="4208462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A680AF0-813F-45A3-AAAD-387B2AC0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B184C77-C21E-407B-BC6A-12CFB016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8194A9-C923-430F-808E-EF31BF23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A294A-50DC-42F7-9A3E-645162DA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9D029A8-4445-4C80-B1FF-819F67863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+mn-l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1A030FA1-CE2D-4C69-90D8-5E45CC5F8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F3C872-735B-4994-8FAC-C5992DA7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451330-82D4-4587-833B-8D5DAC79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+mn-lt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397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Should be working on Homework 0 already!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Due Thursday (9/3)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cs162-xx account, </a:t>
            </a:r>
            <a:r>
              <a:rPr lang="en-US" sz="2400" dirty="0" err="1"/>
              <a:t>Github</a:t>
            </a:r>
            <a:r>
              <a:rPr lang="en-US" sz="2400" dirty="0"/>
              <a:t> account, registration survey</a:t>
            </a:r>
          </a:p>
          <a:p>
            <a:pPr lvl="1"/>
            <a:r>
              <a:rPr lang="en-US" sz="2400" dirty="0"/>
              <a:t>Vagrant and </a:t>
            </a:r>
            <a:r>
              <a:rPr lang="en-US" sz="2400" dirty="0" err="1"/>
              <a:t>VirtualBox</a:t>
            </a:r>
            <a:r>
              <a:rPr lang="en-US" sz="2400" dirty="0"/>
              <a:t> – VM environment for the course</a:t>
            </a:r>
          </a:p>
          <a:p>
            <a:pPr lvl="2"/>
            <a:r>
              <a:rPr lang="en-US" dirty="0"/>
              <a:t>Consistent, managed environment on your machine</a:t>
            </a:r>
          </a:p>
          <a:p>
            <a:pPr lvl="1"/>
            <a:r>
              <a:rPr lang="en-US" sz="2400" dirty="0"/>
              <a:t>Get familiar with all the cs162 tools, submit to </a:t>
            </a:r>
            <a:r>
              <a:rPr lang="en-US" sz="2400" dirty="0" err="1"/>
              <a:t>autograder</a:t>
            </a:r>
            <a:r>
              <a:rPr lang="en-US" sz="2400" dirty="0"/>
              <a:t> via </a:t>
            </a:r>
            <a:r>
              <a:rPr lang="en-US" sz="2400" dirty="0" err="1"/>
              <a:t>git</a:t>
            </a:r>
            <a:endParaRPr lang="en-US" dirty="0"/>
          </a:p>
          <a:p>
            <a:r>
              <a:rPr lang="en-US" sz="2600" dirty="0" smtClean="0">
                <a:solidFill>
                  <a:srgbClr val="FF0000"/>
                </a:solidFill>
              </a:rPr>
              <a:t>Should be working on Project 0 already! </a:t>
            </a:r>
            <a:r>
              <a:rPr lang="en-US" sz="2600" dirty="0" smtClean="0">
                <a:solidFill>
                  <a:srgbClr val="FF0000"/>
                </a:solidFill>
                <a:sym typeface="Symbol" panose="05050102010706020507" pitchFamily="18" charset="2"/>
              </a:rPr>
              <a:t> Due Next Wednesday (9/9)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 be done on your own – like a homework!</a:t>
            </a:r>
          </a:p>
          <a:p>
            <a:r>
              <a:rPr lang="en-US" dirty="0" smtClean="0"/>
              <a:t>Slip </a:t>
            </a:r>
            <a:r>
              <a:rPr lang="en-US" dirty="0"/>
              <a:t>days: </a:t>
            </a:r>
            <a:r>
              <a:rPr lang="en-US" dirty="0" smtClean="0"/>
              <a:t>I’d bank these and not spend them right away!</a:t>
            </a:r>
          </a:p>
          <a:p>
            <a:pPr lvl="1"/>
            <a:r>
              <a:rPr lang="en-US" dirty="0" smtClean="0"/>
              <a:t>No credit when late and run out of slip days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have 4 slip days for </a:t>
            </a:r>
            <a:r>
              <a:rPr lang="en-US" dirty="0" smtClean="0">
                <a:solidFill>
                  <a:srgbClr val="FF0000"/>
                </a:solidFill>
              </a:rPr>
              <a:t>homework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have 4 slip days for projects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Friday (9/4) </a:t>
            </a:r>
            <a:r>
              <a:rPr lang="en-US" dirty="0">
                <a:solidFill>
                  <a:srgbClr val="FF0000"/>
                </a:solidFill>
              </a:rPr>
              <a:t>is drop day!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hard to drop afterwards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drop sooner if you are going to anyway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Let someone else in!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5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635000" y="457200"/>
            <a:ext cx="11430000" cy="5562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Explaining </a:t>
            </a:r>
            <a:r>
              <a:rPr lang="en-US" dirty="0">
                <a:ea typeface="ＭＳ Ｐゴシック" charset="0"/>
              </a:rPr>
              <a:t>a concept to someone in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</a:t>
            </a:r>
            <a:r>
              <a:rPr lang="en-US" dirty="0">
                <a:ea typeface="ＭＳ Ｐゴシック" charset="0"/>
              </a:rPr>
              <a:t>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debugging approaches with other groups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Searching </a:t>
            </a:r>
            <a:r>
              <a:rPr lang="en-US" dirty="0">
                <a:ea typeface="ＭＳ Ｐゴシック" charset="0"/>
              </a:rPr>
              <a:t>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Sharing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code or test cases with another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group or individual (including HW!)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online code or test cases from prior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We compare all project </a:t>
            </a:r>
            <a:r>
              <a:rPr lang="en-US" dirty="0" smtClean="0">
                <a:ea typeface="ＭＳ Ｐゴシック" charset="0"/>
              </a:rPr>
              <a:t>and HW submissions </a:t>
            </a:r>
            <a:r>
              <a:rPr lang="en-US" dirty="0">
                <a:ea typeface="ＭＳ Ｐゴシック" charset="0"/>
              </a:rPr>
              <a:t>against prior year submissions and online solutions and will take actions (described on the course overview page) against offenders </a:t>
            </a:r>
            <a:endParaRPr lang="en-US" dirty="0" smtClean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Don’t put a friend in a bad position by asking for help that they shouldn’t give!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60714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480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</a:t>
            </a:r>
            <a:r>
              <a:rPr lang="en-US" dirty="0" smtClean="0"/>
              <a:t>Motivation: Compute/IO overlap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012746"/>
            <a:ext cx="7266724" cy="42005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381000" y="1358205"/>
            <a:ext cx="3658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Gill Sans Light"/>
              </a:rPr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17109" y="3802888"/>
            <a:ext cx="2816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 Light"/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087988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2473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515600" cy="3151109"/>
          </a:xfrm>
        </p:spPr>
        <p:txBody>
          <a:bodyPr/>
          <a:lstStyle/>
          <a:p>
            <a:r>
              <a:rPr lang="en-US" dirty="0"/>
              <a:t>A thread is in one of the following three states:</a:t>
            </a:r>
          </a:p>
          <a:p>
            <a:pPr lvl="1"/>
            <a:r>
              <a:rPr lang="en-US" dirty="0"/>
              <a:t>RUNNING – running</a:t>
            </a:r>
          </a:p>
          <a:p>
            <a:pPr lvl="1"/>
            <a:r>
              <a:rPr lang="en-US" dirty="0"/>
              <a:t>READY – eligible to run, but not currently running</a:t>
            </a:r>
          </a:p>
          <a:p>
            <a:pPr lvl="1"/>
            <a:r>
              <a:rPr lang="en-US" dirty="0"/>
              <a:t>BLOCKED – ineligible to run</a:t>
            </a:r>
          </a:p>
          <a:p>
            <a:pPr lvl="1"/>
            <a:endParaRPr lang="en-US" dirty="0"/>
          </a:p>
          <a:p>
            <a:r>
              <a:rPr lang="en-US" dirty="0"/>
              <a:t>If a thread is waiting for an I/O to finish, the OS marks it as BLOCKED</a:t>
            </a:r>
          </a:p>
          <a:p>
            <a:r>
              <a:rPr lang="en-US" dirty="0"/>
              <a:t>Once the I/O finally finishes, the OS marks it as READY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A83DEF9-A13B-4549-86A1-BA8D2DD60DAC}"/>
              </a:ext>
            </a:extLst>
          </p:cNvPr>
          <p:cNvGrpSpPr>
            <a:grpSpLocks/>
          </p:cNvGrpSpPr>
          <p:nvPr/>
        </p:nvGrpSpPr>
        <p:grpSpPr bwMode="auto">
          <a:xfrm>
            <a:off x="6021018" y="4360862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1600037-1C3D-4275-A5BE-29D41B32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D2E87D-EB69-408D-BEE5-D8C0DBCA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04E74-0CAD-4E84-ABC8-D3D0C9D9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E3F31-088F-41E5-AAA9-EF4B4130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A444EF4-525E-4D41-8191-9060A5D2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+mn-l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471069-34E2-4241-95BA-C149A6BD6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BDFF9-DC57-496E-8AB1-0B6B909D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50161-6025-478C-AF86-11427A04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+mn-lt"/>
                  <a:ea typeface="Gill Sans" charset="0"/>
                  <a:cs typeface="Gill Sans" charset="0"/>
                </a:rPr>
                <a:t>vCPU2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4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697F-21C2-4201-8352-B8C0F60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r>
              <a:rPr lang="en-US" dirty="0"/>
              <a:t>: The Thread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35B1-4F0E-4895-A391-31628CE8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threads are</a:t>
            </a:r>
          </a:p>
          <a:p>
            <a:pPr lvl="1"/>
            <a:r>
              <a:rPr lang="en-US" dirty="0"/>
              <a:t>And what they are not</a:t>
            </a:r>
          </a:p>
          <a:p>
            <a:r>
              <a:rPr lang="en-US" b="1" dirty="0" smtClean="0"/>
              <a:t>Why</a:t>
            </a:r>
            <a:r>
              <a:rPr lang="en-US" dirty="0" smtClean="0"/>
              <a:t> </a:t>
            </a:r>
            <a:r>
              <a:rPr lang="en-US" dirty="0"/>
              <a:t>threads are useful (motivation)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 </a:t>
            </a:r>
            <a:r>
              <a:rPr lang="en-US" dirty="0"/>
              <a:t>to write a program using threads</a:t>
            </a:r>
          </a:p>
          <a:p>
            <a:r>
              <a:rPr lang="en-US" b="1" dirty="0" smtClean="0"/>
              <a:t>Alternatives</a:t>
            </a:r>
            <a:r>
              <a:rPr lang="en-US" dirty="0" smtClean="0"/>
              <a:t> </a:t>
            </a:r>
            <a:r>
              <a:rPr lang="en-US" dirty="0"/>
              <a:t>to using threads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914400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27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4803774"/>
          </a:xfrm>
        </p:spPr>
        <p:txBody>
          <a:bodyPr>
            <a:normAutofit/>
          </a:bodyPr>
          <a:lstStyle/>
          <a:p>
            <a:r>
              <a:rPr lang="en-US" dirty="0"/>
              <a:t>If no thread performs I/O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latin typeface="Gill Sans Light"/>
              </a:rPr>
              <a:t>If thread 1 performs a blocking I/O operation: </a:t>
            </a:r>
          </a:p>
          <a:p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A83DEF9-A13B-4549-86A1-BA8D2DD60DAC}"/>
              </a:ext>
            </a:extLst>
          </p:cNvPr>
          <p:cNvGrpSpPr>
            <a:grpSpLocks/>
          </p:cNvGrpSpPr>
          <p:nvPr/>
        </p:nvGrpSpPr>
        <p:grpSpPr bwMode="auto">
          <a:xfrm>
            <a:off x="3159146" y="1384298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1600037-1C3D-4275-A5BE-29D41B32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D2E87D-EB69-408D-BEE5-D8C0DBCA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04E74-0CAD-4E84-ABC8-D3D0C9D9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E3F31-088F-41E5-AAA9-EF4B4130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A444EF4-525E-4D41-8191-9060A5D2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471069-34E2-4241-95BA-C149A6BD6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BDFF9-DC57-496E-8AB1-0B6B909D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50161-6025-478C-AF86-11427A04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D3AB1E-E827-4C4A-907E-60FF41F537A1}"/>
              </a:ext>
            </a:extLst>
          </p:cNvPr>
          <p:cNvGrpSpPr/>
          <p:nvPr/>
        </p:nvGrpSpPr>
        <p:grpSpPr>
          <a:xfrm>
            <a:off x="3159146" y="3687341"/>
            <a:ext cx="6667779" cy="2103204"/>
            <a:chOff x="3235346" y="4024687"/>
            <a:chExt cx="6667779" cy="2103204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230A0176-C01B-4CA1-B8B1-18852E96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346" y="4995070"/>
              <a:ext cx="815975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98E6C90D-EE8B-438B-A702-53EA38616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21" y="4995070"/>
              <a:ext cx="2917825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99D78E50-FEF1-48BA-AE71-639F7C85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546" y="5604671"/>
              <a:ext cx="10706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3792AF1-7264-421D-B38C-4E1FDFC85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46" y="5909471"/>
              <a:ext cx="1651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F46D57-598E-4883-BEFF-146EDDCB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46" y="4995070"/>
              <a:ext cx="1104900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360BD7-A476-4FCF-848B-0C559C3B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71" y="4995070"/>
              <a:ext cx="633413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6D03D-8F05-4A9D-A4F1-D87FF1827B60}"/>
                </a:ext>
              </a:extLst>
            </p:cNvPr>
            <p:cNvCxnSpPr/>
            <p:nvPr/>
          </p:nvCxnSpPr>
          <p:spPr>
            <a:xfrm flipH="1">
              <a:off x="4051322" y="4394019"/>
              <a:ext cx="271483" cy="601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4A8C0D-B2D2-45AF-B414-5FA0D8A446F1}"/>
                </a:ext>
              </a:extLst>
            </p:cNvPr>
            <p:cNvSpPr txBox="1"/>
            <p:nvPr/>
          </p:nvSpPr>
          <p:spPr>
            <a:xfrm>
              <a:off x="4214724" y="4024687"/>
              <a:ext cx="3108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vCPU1 starts I/O operation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09DC87-E1DF-4BD1-A869-B45D7024E9EE}"/>
                </a:ext>
              </a:extLst>
            </p:cNvPr>
            <p:cNvCxnSpPr/>
            <p:nvPr/>
          </p:nvCxnSpPr>
          <p:spPr>
            <a:xfrm flipH="1">
              <a:off x="6959621" y="4597254"/>
              <a:ext cx="213381" cy="4167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B46FF4-F374-4313-9351-7D0DCE023FA4}"/>
                </a:ext>
              </a:extLst>
            </p:cNvPr>
            <p:cNvSpPr txBox="1"/>
            <p:nvPr/>
          </p:nvSpPr>
          <p:spPr>
            <a:xfrm>
              <a:off x="7089534" y="4308851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I/O operation completes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58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Better Example for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Version of program with threads (loose syntax):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ReadLargeFile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RenderUserInterface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What is the behavior here?</a:t>
            </a:r>
          </a:p>
          <a:p>
            <a:pPr lvl="1"/>
            <a:r>
              <a:rPr lang="en-US" dirty="0"/>
              <a:t>Still respond to user input</a:t>
            </a:r>
          </a:p>
          <a:p>
            <a:pPr lvl="1"/>
            <a:r>
              <a:rPr lang="en-US" dirty="0"/>
              <a:t>While reading file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114143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CE3-C1F2-4C0E-9661-E85EFB9D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7217-E0D3-4259-A960-D727A2DE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compile a C program and run the executable</a:t>
            </a:r>
          </a:p>
          <a:p>
            <a:pPr lvl="1"/>
            <a:r>
              <a:rPr lang="en-US" dirty="0"/>
              <a:t>This creates a process that is executing that program</a:t>
            </a:r>
          </a:p>
          <a:p>
            <a:pPr lvl="1"/>
            <a:endParaRPr lang="en-US" dirty="0"/>
          </a:p>
          <a:p>
            <a:r>
              <a:rPr lang="en-US" dirty="0"/>
              <a:t>Initially, this new process has </a:t>
            </a:r>
            <a:r>
              <a:rPr lang="en-US" i="1" dirty="0"/>
              <a:t>one thread</a:t>
            </a:r>
            <a:r>
              <a:rPr lang="en-US" dirty="0"/>
              <a:t> in its own address space</a:t>
            </a:r>
          </a:p>
          <a:p>
            <a:pPr lvl="1"/>
            <a:r>
              <a:rPr lang="en-US" dirty="0"/>
              <a:t>With code, </a:t>
            </a:r>
            <a:r>
              <a:rPr lang="en-US" dirty="0" err="1"/>
              <a:t>globals</a:t>
            </a:r>
            <a:r>
              <a:rPr lang="en-US" dirty="0"/>
              <a:t>, etc. as specified in the executable</a:t>
            </a:r>
          </a:p>
          <a:p>
            <a:endParaRPr lang="en-US" dirty="0"/>
          </a:p>
          <a:p>
            <a:r>
              <a:rPr lang="en-US" dirty="0"/>
              <a:t>Q: How can we make a multithreaded process?</a:t>
            </a:r>
          </a:p>
          <a:p>
            <a:r>
              <a:rPr lang="en-US" dirty="0"/>
              <a:t>A: Once the process starts, it issues </a:t>
            </a:r>
            <a:r>
              <a:rPr lang="en-US" i="1" dirty="0"/>
              <a:t>system calls</a:t>
            </a:r>
            <a:r>
              <a:rPr lang="en-US" dirty="0"/>
              <a:t> to create new threads</a:t>
            </a:r>
          </a:p>
          <a:p>
            <a:pPr lvl="1"/>
            <a:r>
              <a:rPr lang="en-US" dirty="0"/>
              <a:t>These new threads are part of the process: they share its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638132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5261437" y="3058839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3793805" y="11577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6514688" y="184788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6667088" y="1157743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4357158" y="195181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5377767" y="15816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5015272" y="973077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5261437" y="268257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5545873" y="305883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5426255" y="370517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4876338" y="414865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4476708" y="46444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7709144" y="4644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5814674" y="46444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758758" y="553822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5272803" y="5536308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7167867" y="55075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8711676" y="552191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7709144" y="55102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8760721" y="48957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866984" y="100437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7376992" y="91440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4876338" y="2536185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2073622" y="4605657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2274778" y="464443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2274778" y="409653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3557409" y="348337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3556201" y="293547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3300269" y="3463487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7770530" y="26817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8164418" y="20325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F476D8-E96F-4E6F-9054-309B9D8D1579}"/>
              </a:ext>
            </a:extLst>
          </p:cNvPr>
          <p:cNvSpPr txBox="1"/>
          <p:nvPr/>
        </p:nvSpPr>
        <p:spPr>
          <a:xfrm>
            <a:off x="545104" y="1485716"/>
            <a:ext cx="2863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“But, I’ve never seen a </a:t>
            </a:r>
            <a:r>
              <a:rPr lang="en-US" b="0" dirty="0" err="1">
                <a:solidFill>
                  <a:srgbClr val="FF0000"/>
                </a:solidFill>
                <a:latin typeface="Gill Sans Light"/>
              </a:rPr>
              <a:t>syscall</a:t>
            </a:r>
            <a:r>
              <a:rPr lang="en-US" b="0" dirty="0">
                <a:solidFill>
                  <a:srgbClr val="FF0000"/>
                </a:solidFill>
                <a:latin typeface="Gill Sans Light"/>
              </a:rPr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latin typeface="Gill Sans Light"/>
              </a:rPr>
              <a:t>OS library issues system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latin typeface="Gill Sans Light"/>
              </a:rPr>
              <a:t>Language runtime uses OS library…</a:t>
            </a:r>
          </a:p>
        </p:txBody>
      </p:sp>
    </p:spTree>
    <p:extLst>
      <p:ext uri="{BB962C8B-B14F-4D97-AF65-F5344CB8AC3E}">
        <p14:creationId xmlns:p14="http://schemas.microsoft.com/office/powerpoint/2010/main" val="112579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12192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12192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12192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6820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6645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6645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6645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3378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9551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9551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9551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9878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751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4504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			 void </a:t>
            </a:r>
            <a:r>
              <a:rPr lang="en-US" sz="2200" dirty="0">
                <a:latin typeface="Consolas" panose="020B0609020204030204" pitchFamily="49" charset="0"/>
              </a:rPr>
              <a:t>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</a:t>
            </a:r>
            <a:r>
              <a:rPr lang="en-US" dirty="0" smtClean="0"/>
              <a:t>argument.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is implicit call to </a:t>
            </a:r>
            <a:r>
              <a:rPr lang="en-US" dirty="0" err="1"/>
              <a:t>pthread_exit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2"/>
              </a:rPr>
              <a:t>pthread_exit</a:t>
            </a:r>
            <a:r>
              <a:rPr lang="en-US" i="1" dirty="0">
                <a:hlinkClick r:id="rId2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CDE4-7E52-41E9-9A52-E49ECE20A4AD}"/>
              </a:ext>
            </a:extLst>
          </p:cNvPr>
          <p:cNvSpPr/>
          <p:nvPr/>
        </p:nvSpPr>
        <p:spPr>
          <a:xfrm>
            <a:off x="3886200" y="540373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prompt% man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pthread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https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://pubs.opengroup.org/onlinepubs/7908799/xsh/pthread.h.html</a:t>
            </a:r>
          </a:p>
        </p:txBody>
      </p:sp>
    </p:spTree>
    <p:extLst>
      <p:ext uri="{BB962C8B-B14F-4D97-AF65-F5344CB8AC3E}">
        <p14:creationId xmlns:p14="http://schemas.microsoft.com/office/powerpoint/2010/main" val="2607679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D8D8-1696-4405-98CE-F4B24A6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Ahead: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2A05-1B69-498D-89AA-73EBBB8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824"/>
            <a:ext cx="10515600" cy="591510"/>
          </a:xfrm>
        </p:spPr>
        <p:txBody>
          <a:bodyPr>
            <a:normAutofit/>
          </a:bodyPr>
          <a:lstStyle/>
          <a:p>
            <a:r>
              <a:rPr lang="en-US" dirty="0"/>
              <a:t>What happens when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(…)</a:t>
            </a:r>
            <a:r>
              <a:rPr lang="en-US" dirty="0"/>
              <a:t> is called in a process?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C2E5A9-BB4E-48C0-A943-37D675970DE7}"/>
              </a:ext>
            </a:extLst>
          </p:cNvPr>
          <p:cNvGrpSpPr/>
          <p:nvPr/>
        </p:nvGrpSpPr>
        <p:grpSpPr>
          <a:xfrm>
            <a:off x="1477925" y="1374908"/>
            <a:ext cx="5633484" cy="4568692"/>
            <a:chOff x="1447800" y="1805464"/>
            <a:chExt cx="5077699" cy="38158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BCF46-D438-4912-9077-59E0795C857C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6502F-498A-42A5-8D50-8227D959F841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Do some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95AD61-7EA9-436C-87F5-3EFC88A4D200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Do some more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2C09-CC20-415C-BF92-C20153747A3A}"/>
              </a:ext>
            </a:extLst>
          </p:cNvPr>
          <p:cNvSpPr/>
          <p:nvPr/>
        </p:nvSpPr>
        <p:spPr>
          <a:xfrm>
            <a:off x="4928191" y="3789990"/>
            <a:ext cx="5082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8E356E-FF4F-46E8-BAB3-0A050A6D14D5}"/>
              </a:ext>
            </a:extLst>
          </p:cNvPr>
          <p:cNvSpPr/>
          <p:nvPr/>
        </p:nvSpPr>
        <p:spPr bwMode="auto">
          <a:xfrm>
            <a:off x="4775791" y="3513456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3718600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Idea: Fork-Join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109488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096000" y="436685"/>
            <a:ext cx="5272442" cy="419100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D427-0C0A-43B9-8B23-F8086D017F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9350" y="161228"/>
            <a:ext cx="5962650" cy="6544372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5F1C339-F5E0-45C2-ABA9-14DD1D0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5111111" cy="533400"/>
          </a:xfrm>
        </p:spPr>
        <p:txBody>
          <a:bodyPr/>
          <a:lstStyle/>
          <a:p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76CDD-4866-46A2-97F2-CCAAC113DDDF}"/>
              </a:ext>
            </a:extLst>
          </p:cNvPr>
          <p:cNvSpPr/>
          <p:nvPr/>
        </p:nvSpPr>
        <p:spPr>
          <a:xfrm>
            <a:off x="10141707" y="1985240"/>
            <a:ext cx="1773105" cy="2686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B9D0B-EEBE-456D-BAEC-00C91F3D852C}"/>
              </a:ext>
            </a:extLst>
          </p:cNvPr>
          <p:cNvSpPr txBox="1"/>
          <p:nvPr/>
        </p:nvSpPr>
        <p:spPr>
          <a:xfrm>
            <a:off x="307502" y="838200"/>
            <a:ext cx="5279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How many threads are in this program?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Does the main thread join with the threads in the same order that they were created?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Do the threads exit in the same order they were created?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If we run the program again, would the result change?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431E881-4861-4B98-AF35-C99B2F0414ED}"/>
              </a:ext>
            </a:extLst>
          </p:cNvPr>
          <p:cNvSpPr/>
          <p:nvPr/>
        </p:nvSpPr>
        <p:spPr>
          <a:xfrm>
            <a:off x="5713553" y="2331509"/>
            <a:ext cx="1043088" cy="3668888"/>
          </a:xfrm>
          <a:custGeom>
            <a:avLst/>
            <a:gdLst>
              <a:gd name="connsiteX0" fmla="*/ 930199 w 1043088"/>
              <a:gd name="connsiteY0" fmla="*/ 0 h 3668888"/>
              <a:gd name="connsiteX1" fmla="*/ 399621 w 1043088"/>
              <a:gd name="connsiteY1" fmla="*/ 530577 h 3668888"/>
              <a:gd name="connsiteX2" fmla="*/ 4510 w 1043088"/>
              <a:gd name="connsiteY2" fmla="*/ 1625600 h 3668888"/>
              <a:gd name="connsiteX3" fmla="*/ 241576 w 1043088"/>
              <a:gd name="connsiteY3" fmla="*/ 2698044 h 3668888"/>
              <a:gd name="connsiteX4" fmla="*/ 1043088 w 1043088"/>
              <a:gd name="connsiteY4" fmla="*/ 3668888 h 36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088" h="3668888">
                <a:moveTo>
                  <a:pt x="930199" y="0"/>
                </a:moveTo>
                <a:cubicBezTo>
                  <a:pt x="742050" y="129822"/>
                  <a:pt x="553902" y="259644"/>
                  <a:pt x="399621" y="530577"/>
                </a:cubicBezTo>
                <a:cubicBezTo>
                  <a:pt x="245340" y="801510"/>
                  <a:pt x="30851" y="1264356"/>
                  <a:pt x="4510" y="1625600"/>
                </a:cubicBezTo>
                <a:cubicBezTo>
                  <a:pt x="-21831" y="1986845"/>
                  <a:pt x="68480" y="2357496"/>
                  <a:pt x="241576" y="2698044"/>
                </a:cubicBezTo>
                <a:cubicBezTo>
                  <a:pt x="414672" y="3038592"/>
                  <a:pt x="728880" y="3353740"/>
                  <a:pt x="1043088" y="366888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714BF-14FF-4343-A787-0F33E610FB33}"/>
              </a:ext>
            </a:extLst>
          </p:cNvPr>
          <p:cNvSpPr/>
          <p:nvPr/>
        </p:nvSpPr>
        <p:spPr>
          <a:xfrm>
            <a:off x="7285036" y="4551207"/>
            <a:ext cx="4906964" cy="25822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9131B-36B8-4FDF-A3E3-2731841F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9100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6900C0-C865-4AB0-8A38-3E7B56254D53}"/>
              </a:ext>
            </a:extLst>
          </p:cNvPr>
          <p:cNvSpPr/>
          <p:nvPr/>
        </p:nvSpPr>
        <p:spPr>
          <a:xfrm>
            <a:off x="6229350" y="1345881"/>
            <a:ext cx="5836534" cy="1333023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1FB9C-47CF-480C-A588-ADFBBBAF687D}"/>
              </a:ext>
            </a:extLst>
          </p:cNvPr>
          <p:cNvSpPr/>
          <p:nvPr/>
        </p:nvSpPr>
        <p:spPr>
          <a:xfrm>
            <a:off x="6431911" y="3843412"/>
            <a:ext cx="4906964" cy="280216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6200042" y="89069"/>
            <a:ext cx="5991958" cy="92304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5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 animBg="1"/>
      <p:bldP spid="9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</a:t>
            </a:r>
            <a:r>
              <a:rPr lang="en-US" dirty="0" smtClean="0">
                <a:ea typeface="MS PGothic" charset="0"/>
              </a:rPr>
              <a:t>address </a:t>
            </a:r>
            <a:r>
              <a:rPr lang="en-US" dirty="0">
                <a:ea typeface="MS PGothic" charset="0"/>
              </a:rPr>
              <a:t>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</a:t>
            </a:r>
            <a:r>
              <a:rPr lang="en-US" dirty="0" smtClean="0">
                <a:ea typeface="MS PGothic" charset="0"/>
              </a:rPr>
              <a:t>descriptors, </a:t>
            </a:r>
            <a:r>
              <a:rPr lang="en-US" dirty="0">
                <a:ea typeface="MS PGothic" charset="0"/>
              </a:rPr>
              <a:t>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</a:t>
            </a:r>
            <a:r>
              <a:rPr lang="en-US" dirty="0" smtClean="0">
                <a:ea typeface="MS PGothic" charset="0"/>
              </a:rPr>
              <a:t>thread 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45761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Recall: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7987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 smtClean="0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 smtClean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 smtClean="0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47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47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71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8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91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7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1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7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 smtClean="0"/>
              <a:t>Recall: Illusion </a:t>
            </a:r>
            <a:r>
              <a:rPr lang="en-US" sz="2800" dirty="0"/>
              <a:t>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603012" y="838200"/>
            <a:ext cx="7436588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Threads are </a:t>
            </a:r>
            <a:r>
              <a:rPr lang="en-US" altLang="en-US" i="1" dirty="0" smtClean="0">
                <a:solidFill>
                  <a:srgbClr val="FF0000"/>
                </a:solidFill>
              </a:rPr>
              <a:t>virtual cores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Multiple threads: </a:t>
            </a:r>
            <a:r>
              <a:rPr lang="en-US" altLang="en-US" i="1" dirty="0" smtClean="0">
                <a:solidFill>
                  <a:srgbClr val="FF0000"/>
                </a:solidFill>
              </a:rPr>
              <a:t>Multiplex</a:t>
            </a:r>
            <a:r>
              <a:rPr lang="en-US" altLang="en-US" dirty="0" smtClean="0"/>
              <a:t> hardware in time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A Thread is </a:t>
            </a:r>
            <a:r>
              <a:rPr lang="en-US" altLang="en-US" i="1" dirty="0" smtClean="0">
                <a:solidFill>
                  <a:srgbClr val="FF0000"/>
                </a:solidFill>
              </a:rPr>
              <a:t>executing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on a processor when it is resident in that processor’s registers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Each virtual core (thread) has: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Program </a:t>
            </a:r>
            <a:r>
              <a:rPr lang="en-US" dirty="0" smtClean="0">
                <a:sym typeface="Wingdings" pitchFamily="2" charset="2"/>
              </a:rPr>
              <a:t>counter (PC), </a:t>
            </a:r>
            <a:r>
              <a:rPr lang="en-US" dirty="0">
                <a:sym typeface="Wingdings" pitchFamily="2" charset="2"/>
              </a:rPr>
              <a:t>stack </a:t>
            </a:r>
            <a:r>
              <a:rPr lang="en-US" dirty="0" smtClean="0">
                <a:sym typeface="Wingdings" pitchFamily="2" charset="2"/>
              </a:rPr>
              <a:t>pointer (SP)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Registers – both integer and floating point</a:t>
            </a:r>
            <a:endParaRPr lang="en-US" dirty="0"/>
          </a:p>
          <a:p>
            <a:r>
              <a:rPr lang="en-US" dirty="0"/>
              <a:t>Where is </a:t>
            </a:r>
            <a:r>
              <a:rPr lang="en-US" dirty="0" smtClean="0"/>
              <a:t>“it” (the thread)?</a:t>
            </a:r>
            <a:endParaRPr lang="en-US" dirty="0"/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</a:t>
            </a:r>
            <a:r>
              <a:rPr lang="en-US" dirty="0" smtClean="0"/>
              <a:t>chunk of memory </a:t>
            </a:r>
            <a:r>
              <a:rPr lang="en-US" dirty="0"/>
              <a:t>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06854" y="867793"/>
            <a:ext cx="2819400" cy="2200204"/>
            <a:chOff x="533400" y="817633"/>
            <a:chExt cx="2819400" cy="2200204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75632" y="817633"/>
              <a:ext cx="2411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Programmer’s View: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430" y="3810000"/>
            <a:ext cx="4200939" cy="1552325"/>
            <a:chOff x="147430" y="4114800"/>
            <a:chExt cx="4200939" cy="1552325"/>
          </a:xfrm>
        </p:grpSpPr>
        <p:grpSp>
          <p:nvGrpSpPr>
            <p:cNvPr id="38" name="Group 41">
              <a:extLst>
                <a:ext uri="{FF2B5EF4-FFF2-40B4-BE49-F238E27FC236}">
                  <a16:creationId xmlns:a16="http://schemas.microsoft.com/office/drawing/2014/main" id="{3C113321-6F41-4BE2-8952-4AAC3A705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30" y="4595562"/>
              <a:ext cx="4200939" cy="1071563"/>
              <a:chOff x="2400" y="1152"/>
              <a:chExt cx="2976" cy="675"/>
            </a:xfrm>
          </p:grpSpPr>
          <p:grpSp>
            <p:nvGrpSpPr>
              <p:cNvPr id="39" name="Group 33">
                <a:extLst>
                  <a:ext uri="{FF2B5EF4-FFF2-40B4-BE49-F238E27FC236}">
                    <a16:creationId xmlns:a16="http://schemas.microsoft.com/office/drawing/2014/main" id="{73EAB098-D2D6-4C64-A0F7-C849040E6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152"/>
                <a:ext cx="2976" cy="384"/>
                <a:chOff x="672" y="2352"/>
                <a:chExt cx="4721" cy="528"/>
              </a:xfrm>
            </p:grpSpPr>
            <p:sp>
              <p:nvSpPr>
                <p:cNvPr id="42" name="Rectangle 28">
                  <a:extLst>
                    <a:ext uri="{FF2B5EF4-FFF2-40B4-BE49-F238E27FC236}">
                      <a16:creationId xmlns:a16="http://schemas.microsoft.com/office/drawing/2014/main" id="{B5C93106-8600-455A-ADBC-9944FB7C5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352"/>
                  <a:ext cx="816" cy="528"/>
                </a:xfrm>
                <a:prstGeom prst="rect">
                  <a:avLst/>
                </a:prstGeom>
                <a:solidFill>
                  <a:srgbClr val="FF66CC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>
                      <a:latin typeface="Gill Sans Light"/>
                      <a:ea typeface="Gill Sans" charset="0"/>
                      <a:cs typeface="Gill Sans" charset="0"/>
                    </a:rPr>
                    <a:t>vCPU1</a:t>
                  </a:r>
                </a:p>
              </p:txBody>
            </p:sp>
            <p:sp>
              <p:nvSpPr>
                <p:cNvPr id="43" name="Rectangle 29">
                  <a:extLst>
                    <a:ext uri="{FF2B5EF4-FFF2-40B4-BE49-F238E27FC236}">
                      <a16:creationId xmlns:a16="http://schemas.microsoft.com/office/drawing/2014/main" id="{ADF2CBEC-1ACF-481F-ABEA-08ABF0257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52"/>
                  <a:ext cx="1200" cy="528"/>
                </a:xfrm>
                <a:prstGeom prst="rect">
                  <a:avLst/>
                </a:prstGeom>
                <a:solidFill>
                  <a:srgbClr val="00FFFF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>
                      <a:latin typeface="Gill Sans Light"/>
                      <a:ea typeface="Gill Sans" charset="0"/>
                      <a:cs typeface="Gill Sans" charset="0"/>
                    </a:rPr>
                    <a:t>vCPU2</a:t>
                  </a:r>
                </a:p>
              </p:txBody>
            </p:sp>
            <p:sp>
              <p:nvSpPr>
                <p:cNvPr id="44" name="Rectangle 30">
                  <a:extLst>
                    <a:ext uri="{FF2B5EF4-FFF2-40B4-BE49-F238E27FC236}">
                      <a16:creationId xmlns:a16="http://schemas.microsoft.com/office/drawing/2014/main" id="{A859141C-0862-48C4-A366-653E44213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352"/>
                  <a:ext cx="816" cy="528"/>
                </a:xfrm>
                <a:prstGeom prst="rect">
                  <a:avLst/>
                </a:prstGeom>
                <a:solidFill>
                  <a:srgbClr val="FFFF00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 dirty="0">
                      <a:latin typeface="Gill Sans Light"/>
                      <a:ea typeface="Gill Sans" charset="0"/>
                      <a:cs typeface="Gill Sans" charset="0"/>
                    </a:rPr>
                    <a:t>vCPU3</a:t>
                  </a:r>
                </a:p>
              </p:txBody>
            </p:sp>
            <p:sp>
              <p:nvSpPr>
                <p:cNvPr id="45" name="Rectangle 31">
                  <a:extLst>
                    <a:ext uri="{FF2B5EF4-FFF2-40B4-BE49-F238E27FC236}">
                      <a16:creationId xmlns:a16="http://schemas.microsoft.com/office/drawing/2014/main" id="{4BD52B8A-1BD3-4BB3-AD30-843C914BA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5" y="2352"/>
                  <a:ext cx="1104" cy="528"/>
                </a:xfrm>
                <a:prstGeom prst="rect">
                  <a:avLst/>
                </a:prstGeom>
                <a:solidFill>
                  <a:srgbClr val="FF66CC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 dirty="0">
                      <a:latin typeface="Gill Sans Light"/>
                      <a:ea typeface="Gill Sans" charset="0"/>
                      <a:cs typeface="Gill Sans" charset="0"/>
                    </a:rPr>
                    <a:t>vCPU1</a:t>
                  </a:r>
                </a:p>
              </p:txBody>
            </p:sp>
            <p:sp>
              <p:nvSpPr>
                <p:cNvPr id="46" name="Rectangle 32">
                  <a:extLst>
                    <a:ext uri="{FF2B5EF4-FFF2-40B4-BE49-F238E27FC236}">
                      <a16:creationId xmlns:a16="http://schemas.microsoft.com/office/drawing/2014/main" id="{7AEEB68C-0639-4E89-AEC9-B514FC97E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352"/>
                  <a:ext cx="785" cy="528"/>
                </a:xfrm>
                <a:prstGeom prst="rect">
                  <a:avLst/>
                </a:prstGeom>
                <a:solidFill>
                  <a:srgbClr val="00FFFF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>
                      <a:latin typeface="Gill Sans Light"/>
                      <a:ea typeface="Gill Sans" charset="0"/>
                      <a:cs typeface="Gill Sans" charset="0"/>
                    </a:rPr>
                    <a:t>vCPU2</a:t>
                  </a:r>
                </a:p>
              </p:txBody>
            </p:sp>
          </p:grpSp>
          <p:sp>
            <p:nvSpPr>
              <p:cNvPr id="40" name="Text Box 34">
                <a:extLst>
                  <a:ext uri="{FF2B5EF4-FFF2-40B4-BE49-F238E27FC236}">
                    <a16:creationId xmlns:a16="http://schemas.microsoft.com/office/drawing/2014/main" id="{ED92137B-B385-41D7-AF86-4F4C26348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1536"/>
                <a:ext cx="6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400" b="0" dirty="0">
                    <a:latin typeface="Gill Sans Light"/>
                    <a:ea typeface="Gill Sans" charset="0"/>
                    <a:cs typeface="Gill Sans" charset="0"/>
                  </a:rPr>
                  <a:t>Time </a:t>
                </a:r>
              </a:p>
            </p:txBody>
          </p:sp>
          <p:sp>
            <p:nvSpPr>
              <p:cNvPr id="41" name="Line 35">
                <a:extLst>
                  <a:ext uri="{FF2B5EF4-FFF2-40B4-BE49-F238E27FC236}">
                    <a16:creationId xmlns:a16="http://schemas.microsoft.com/office/drawing/2014/main" id="{90AB5FEE-58FE-402F-905D-D01AEFEE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8" y="1728"/>
                <a:ext cx="10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0" dirty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0E758D-A0D3-4CE6-8EEC-F98ED0A1FD85}"/>
                </a:ext>
              </a:extLst>
            </p:cNvPr>
            <p:cNvSpPr txBox="1"/>
            <p:nvPr/>
          </p:nvSpPr>
          <p:spPr>
            <a:xfrm>
              <a:off x="725688" y="4114800"/>
              <a:ext cx="304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On a single physical </a:t>
              </a:r>
              <a:r>
                <a:rPr lang="en-US" dirty="0" smtClean="0">
                  <a:latin typeface="Gill Sans Light"/>
                </a:rPr>
                <a:t>CPU</a:t>
              </a:r>
              <a:endParaRPr lang="en-US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96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34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8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99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2260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6768-3C76-402F-AD2F-2A1D05B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with Two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355-35D3-4DC6-B5F9-183A5DC7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2881"/>
            <a:ext cx="5711456" cy="4351338"/>
          </a:xfrm>
        </p:spPr>
        <p:txBody>
          <a:bodyPr/>
          <a:lstStyle/>
          <a:p>
            <a:r>
              <a:rPr lang="en-US" altLang="ko-KR" dirty="0">
                <a:ea typeface="Gulim" charset="0"/>
              </a:rPr>
              <a:t>Two sets of CPU registers</a:t>
            </a:r>
          </a:p>
          <a:p>
            <a:r>
              <a:rPr lang="en-US" altLang="ko-KR" dirty="0">
                <a:ea typeface="Gulim" charset="0"/>
              </a:rPr>
              <a:t>Two sets of Stacks</a:t>
            </a:r>
          </a:p>
          <a:p>
            <a:r>
              <a:rPr lang="en-US" altLang="ko-KR" dirty="0">
                <a:ea typeface="Gulim" charset="0"/>
              </a:rPr>
              <a:t>Issues: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B8DD3-D3A4-4C75-B034-8E1483135337}"/>
              </a:ext>
            </a:extLst>
          </p:cNvPr>
          <p:cNvGrpSpPr>
            <a:grpSpLocks/>
          </p:cNvGrpSpPr>
          <p:nvPr/>
        </p:nvGrpSpPr>
        <p:grpSpPr bwMode="auto">
          <a:xfrm>
            <a:off x="8001001" y="1017944"/>
            <a:ext cx="2166938" cy="4343400"/>
            <a:chOff x="3648" y="1008"/>
            <a:chExt cx="1365" cy="27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420184-A653-4B20-95DC-453D605DD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59C604-A9C0-40A5-8CFF-30FAC078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249E8-5496-4407-AD15-9DAEEBF05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CBA8A1-8EE3-4E8D-A133-0245C63F8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B9D330-953B-49BC-B1E8-1D8E1BF0D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 dirty="0"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06B720-707A-4A2B-B96A-39835759F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A485EC-E040-4C4D-9F51-EEAB6D21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CEC05719-E70C-41B1-8746-893488113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45664A13-962A-4FAB-9681-E646102AF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85C196D5-ECFA-4D5A-A454-AC8CC341D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47CECDD6-F176-45E4-801A-01C4E5C79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242" y="2208"/>
              <a:ext cx="12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870C0D-ACA9-481E-BDA1-09C9A0DD51F7}"/>
              </a:ext>
            </a:extLst>
          </p:cNvPr>
          <p:cNvSpPr txBox="1"/>
          <p:nvPr/>
        </p:nvSpPr>
        <p:spPr>
          <a:xfrm>
            <a:off x="9764615" y="51766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031FA-4412-4396-848B-72F0062AECE1}"/>
              </a:ext>
            </a:extLst>
          </p:cNvPr>
          <p:cNvSpPr txBox="1"/>
          <p:nvPr/>
        </p:nvSpPr>
        <p:spPr>
          <a:xfrm>
            <a:off x="9764614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331381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3429000"/>
            <a:ext cx="9550400" cy="533400"/>
          </a:xfrm>
        </p:spPr>
        <p:txBody>
          <a:bodyPr/>
          <a:lstStyle/>
          <a:p>
            <a:r>
              <a:rPr lang="en-US" dirty="0" smtClean="0"/>
              <a:t>INTERLEAVING AND NONDETERMINISM</a:t>
            </a:r>
            <a:br>
              <a:rPr lang="en-US" dirty="0" smtClean="0"/>
            </a:br>
            <a:r>
              <a:rPr lang="en-US" dirty="0" smtClean="0"/>
              <a:t>(The beginning of a long discussion!)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3B4E20-ADA2-4DEC-88BF-F5594785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ECCC8-CBED-4A94-AD15-79995AC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475"/>
            <a:ext cx="10515600" cy="1406488"/>
          </a:xfrm>
        </p:spPr>
        <p:txBody>
          <a:bodyPr>
            <a:normAutofit/>
          </a:bodyPr>
          <a:lstStyle/>
          <a:p>
            <a:r>
              <a:rPr lang="en-US" dirty="0"/>
              <a:t>Illusion: Infinite number of processors</a:t>
            </a:r>
          </a:p>
          <a:p>
            <a:r>
              <a:rPr lang="en-US" dirty="0"/>
              <a:t>Reality: Threads execute with variable “speed”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9" name="Content Placeholder 3" descr="threadAbstraction.pdf">
            <a:extLst>
              <a:ext uri="{FF2B5EF4-FFF2-40B4-BE49-F238E27FC236}">
                <a16:creationId xmlns:a16="http://schemas.microsoft.com/office/drawing/2014/main" id="{F3CA7464-DB3C-4A82-8165-8CFB1A81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5885" b="-15885"/>
          <a:stretch>
            <a:fillRect/>
          </a:stretch>
        </p:blipFill>
        <p:spPr>
          <a:xfrm>
            <a:off x="1554800" y="68103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4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58249" y="732544"/>
            <a:ext cx="9328951" cy="5486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For 32-bit processor: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= 4 billion (10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)  addresses</a:t>
            </a:r>
          </a:p>
          <a:p>
            <a:pPr lvl="1"/>
            <a:r>
              <a:rPr lang="en-US" altLang="en-US" dirty="0" smtClean="0"/>
              <a:t>For 64-bit processor: 2</a:t>
            </a:r>
            <a:r>
              <a:rPr lang="en-US" altLang="en-US" baseline="30000" dirty="0" smtClean="0"/>
              <a:t>64</a:t>
            </a:r>
            <a:r>
              <a:rPr lang="en-US" altLang="en-US" dirty="0" smtClean="0"/>
              <a:t> = 18 quintillion (10</a:t>
            </a:r>
            <a:r>
              <a:rPr lang="en-US" altLang="en-US" baseline="30000" dirty="0" smtClean="0"/>
              <a:t>18</a:t>
            </a:r>
            <a:r>
              <a:rPr lang="en-US" altLang="en-US" dirty="0" smtClean="0"/>
              <a:t>) addresses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Virtual Address Space </a:t>
            </a:r>
            <a:r>
              <a:rPr lang="en-US" altLang="en-US" dirty="0" smtClean="0">
                <a:sym typeface="Symbol" panose="05050102010706020507" pitchFamily="18" charset="2"/>
              </a:rPr>
              <a:t> Processor’s view of memory: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Address Space is independent of physical storage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 smtClean="0"/>
              <a:t>Recall</a:t>
            </a:r>
            <a:r>
              <a:rPr lang="en-US" altLang="en-US" sz="2800" dirty="0" smtClean="0"/>
              <a:t>: (Virtual) Address </a:t>
            </a:r>
            <a:r>
              <a:rPr lang="en-US" altLang="en-US" sz="2800" dirty="0"/>
              <a:t>Space</a:t>
            </a:r>
          </a:p>
        </p:txBody>
      </p:sp>
      <p:grpSp>
        <p:nvGrpSpPr>
          <p:cNvPr id="18432" name="Group 18431"/>
          <p:cNvGrpSpPr/>
          <p:nvPr/>
        </p:nvGrpSpPr>
        <p:grpSpPr>
          <a:xfrm>
            <a:off x="4001623" y="3353904"/>
            <a:ext cx="5901954" cy="2974161"/>
            <a:chOff x="4001623" y="3353904"/>
            <a:chExt cx="5901954" cy="297416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8311894" y="4465450"/>
              <a:ext cx="1587995" cy="17949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001623" y="4497503"/>
              <a:ext cx="1587995" cy="173082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2862" y="4655549"/>
              <a:ext cx="1214081" cy="310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96546" y="5036548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98037" y="595873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46741" y="4455327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Alternate Process 13"/>
            <p:cNvSpPr/>
            <p:nvPr/>
          </p:nvSpPr>
          <p:spPr bwMode="auto">
            <a:xfrm>
              <a:off x="6194568" y="4914182"/>
              <a:ext cx="1375532" cy="96157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7570100" y="5394967"/>
              <a:ext cx="7417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rot="17680719">
              <a:off x="5194472" y="4312930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  <a:endPara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7680719">
              <a:off x="7067165" y="4197725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  <a:endPara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4211690" y="5442172"/>
              <a:ext cx="1145474" cy="663533"/>
              <a:chOff x="2362200" y="3352800"/>
              <a:chExt cx="1828800" cy="10668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 bwMode="auto">
            <a:xfrm>
              <a:off x="5562600" y="5394967"/>
              <a:ext cx="60495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381000" y="895591"/>
            <a:ext cx="1828800" cy="3828809"/>
            <a:chOff x="9525000" y="819391"/>
            <a:chExt cx="1828800" cy="3828809"/>
          </a:xfrm>
        </p:grpSpPr>
        <p:sp>
          <p:nvSpPr>
            <p:cNvPr id="51" name="Rectangle 50"/>
            <p:cNvSpPr/>
            <p:nvPr/>
          </p:nvSpPr>
          <p:spPr bwMode="auto">
            <a:xfrm>
              <a:off x="9525000" y="1220989"/>
              <a:ext cx="1828800" cy="304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2278" y="427886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625118" y="3358985"/>
              <a:ext cx="1628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77626" y="367545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 Segment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9625118" y="2825585"/>
              <a:ext cx="1628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82810" y="2913453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625118" y="2368385"/>
              <a:ext cx="1628564" cy="4572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090587" y="238005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625118" y="1377785"/>
              <a:ext cx="1628564" cy="4572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77763" y="14656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V="1">
              <a:off x="10439400" y="2247733"/>
              <a:ext cx="0" cy="5758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10439400" y="1420531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Rectangle 62"/>
            <p:cNvSpPr/>
            <p:nvPr/>
          </p:nvSpPr>
          <p:spPr bwMode="auto">
            <a:xfrm>
              <a:off x="9715500" y="3435185"/>
              <a:ext cx="1447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829800" y="3401431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instruction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660982" y="819391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1E72-B179-4964-992B-324D1F95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9" name="Content Placeholder 3" descr="threadSuspend2.pdf">
            <a:extLst>
              <a:ext uri="{FF2B5EF4-FFF2-40B4-BE49-F238E27FC236}">
                <a16:creationId xmlns:a16="http://schemas.microsoft.com/office/drawing/2014/main" id="{1A85C4C3-F340-4D50-8390-59CDA172E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3" r="59511" b="12642"/>
          <a:stretch/>
        </p:blipFill>
        <p:spPr>
          <a:xfrm>
            <a:off x="3232332" y="1514423"/>
            <a:ext cx="1565037" cy="5018193"/>
          </a:xfrm>
          <a:prstGeom prst="rect">
            <a:avLst/>
          </a:prstGeom>
        </p:spPr>
      </p:pic>
      <p:pic>
        <p:nvPicPr>
          <p:cNvPr id="12" name="Content Placeholder 3" descr="threadSuspend2.pdf">
            <a:extLst>
              <a:ext uri="{FF2B5EF4-FFF2-40B4-BE49-F238E27FC236}">
                <a16:creationId xmlns:a16="http://schemas.microsoft.com/office/drawing/2014/main" id="{A6A8B101-FBB7-4F35-85A9-9D3216442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49" r="29195" b="12642"/>
          <a:stretch/>
        </p:blipFill>
        <p:spPr>
          <a:xfrm>
            <a:off x="5527470" y="1474682"/>
            <a:ext cx="2533626" cy="5018193"/>
          </a:xfrm>
          <a:prstGeom prst="rect">
            <a:avLst/>
          </a:prstGeom>
        </p:spPr>
      </p:pic>
      <p:pic>
        <p:nvPicPr>
          <p:cNvPr id="13" name="Content Placeholder 3" descr="threadSuspend2.pdf">
            <a:extLst>
              <a:ext uri="{FF2B5EF4-FFF2-40B4-BE49-F238E27FC236}">
                <a16:creationId xmlns:a16="http://schemas.microsoft.com/office/drawing/2014/main" id="{A1406A28-4363-4216-B1D8-AB4A1AD0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31" r="-1487" b="12642"/>
          <a:stretch/>
        </p:blipFill>
        <p:spPr>
          <a:xfrm>
            <a:off x="8791197" y="1474682"/>
            <a:ext cx="2533626" cy="5018193"/>
          </a:xfrm>
          <a:prstGeom prst="rect">
            <a:avLst/>
          </a:prstGeom>
        </p:spPr>
      </p:pic>
      <p:pic>
        <p:nvPicPr>
          <p:cNvPr id="14" name="Content Placeholder 3" descr="threadSuspend2.pdf">
            <a:extLst>
              <a:ext uri="{FF2B5EF4-FFF2-40B4-BE49-F238E27FC236}">
                <a16:creationId xmlns:a16="http://schemas.microsoft.com/office/drawing/2014/main" id="{87CCCEDF-2D24-49C0-BE67-706AEE24C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79" r="78425" b="12642"/>
          <a:stretch/>
        </p:blipFill>
        <p:spPr>
          <a:xfrm>
            <a:off x="573756" y="1514423"/>
            <a:ext cx="1923585" cy="50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9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335539" y="1482141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50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774055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1137315"/>
          </a:xfrm>
        </p:spPr>
        <p:txBody>
          <a:bodyPr/>
          <a:lstStyle/>
          <a:p>
            <a:r>
              <a:rPr lang="en-US" dirty="0" smtClean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 after all threads finish?</a:t>
            </a:r>
          </a:p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. Thread B does not interfere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1390650" y="1752600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3605212" y="1752600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2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0515600" cy="4117976"/>
          </a:xfrm>
        </p:spPr>
        <p:txBody>
          <a:bodyPr/>
          <a:lstStyle/>
          <a:p>
            <a:r>
              <a:rPr lang="en-US" dirty="0" smtClean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below? </a:t>
            </a:r>
            <a:endParaRPr lang="en-US" dirty="0" smtClean="0"/>
          </a:p>
          <a:p>
            <a:r>
              <a:rPr lang="en-US" dirty="0" smtClean="0">
                <a:latin typeface="Gill Sans Light"/>
              </a:rPr>
              <a:t>1 or 3 or 5 (non-deterministically)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Race Condition: Thread A races against Thread B!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1234705" y="1371601"/>
            <a:ext cx="2189532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 = y + 1;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3677868" y="1371600"/>
            <a:ext cx="2189532" cy="166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y * 2;</a:t>
            </a:r>
          </a:p>
        </p:txBody>
      </p:sp>
    </p:spTree>
    <p:extLst>
      <p:ext uri="{BB962C8B-B14F-4D97-AF65-F5344CB8AC3E}">
        <p14:creationId xmlns:p14="http://schemas.microsoft.com/office/powerpoint/2010/main" val="73062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09B6-740B-410E-BB2C-FD715A9C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Data Structure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2564219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Thread 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Insert(3)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0174" y="1143000"/>
            <a:ext cx="27432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Thread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Insert(4)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Get(6)</a:t>
            </a:r>
          </a:p>
        </p:txBody>
      </p:sp>
      <p:pic>
        <p:nvPicPr>
          <p:cNvPr id="11" name="Picture 10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4" y="1230349"/>
            <a:ext cx="5628351" cy="2708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177694" y="4392649"/>
            <a:ext cx="536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/>
              </a:rPr>
              <a:t>Tree-Based Set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993890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458-A21B-4535-9DDA-A5CF34D7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5350-2938-441C-B56A-6C7C3D95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10896600" cy="5110163"/>
          </a:xfrm>
        </p:spPr>
        <p:txBody>
          <a:bodyPr>
            <a:normAutofit/>
          </a:bodyPr>
          <a:lstStyle/>
          <a:p>
            <a:r>
              <a:rPr lang="en-US" dirty="0"/>
              <a:t>Synchronization: Coordination among threads, usually regarding shared data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Mutual Exclusion: </a:t>
            </a:r>
            <a:r>
              <a:rPr lang="en-US" dirty="0"/>
              <a:t>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</a:p>
          <a:p>
            <a:pPr lvl="1"/>
            <a:r>
              <a:rPr lang="en-US" dirty="0"/>
              <a:t>Type of synchronization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Critical Section: </a:t>
            </a:r>
            <a:r>
              <a:rPr lang="en-US" dirty="0"/>
              <a:t>Code exactly one thread can execute at once</a:t>
            </a:r>
          </a:p>
          <a:p>
            <a:pPr lvl="1"/>
            <a:r>
              <a:rPr lang="en-US" dirty="0"/>
              <a:t>Result of mutual exclusion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Lock:</a:t>
            </a:r>
            <a:r>
              <a:rPr lang="en-US" dirty="0"/>
              <a:t> An object only one thread can hold at a time</a:t>
            </a:r>
          </a:p>
          <a:p>
            <a:pPr lvl="1"/>
            <a:r>
              <a:rPr lang="en-US" dirty="0"/>
              <a:t>Provides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94966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Lock.acquire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Lock.release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lock</a:t>
            </a:r>
          </a:p>
          <a:p>
            <a:pPr lvl="2"/>
            <a:endParaRPr lang="en-US" dirty="0"/>
          </a:p>
          <a:p>
            <a:r>
              <a:rPr lang="en-US" dirty="0"/>
              <a:t>For now, don’t worry about how to implement locks!</a:t>
            </a:r>
          </a:p>
          <a:p>
            <a:pPr lvl="1"/>
            <a:r>
              <a:rPr lang="en-US" dirty="0"/>
              <a:t>We’ll cover that in substantial depth later on in the class</a:t>
            </a:r>
          </a:p>
        </p:txBody>
      </p:sp>
    </p:spTree>
    <p:extLst>
      <p:ext uri="{BB962C8B-B14F-4D97-AF65-F5344CB8AC3E}">
        <p14:creationId xmlns:p14="http://schemas.microsoft.com/office/powerpoint/2010/main" val="395110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25642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Thread 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Insert(3)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Insert 3 into the data structure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0174" y="990600"/>
            <a:ext cx="2743200" cy="482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Thread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Insert(4)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Insert 4 into the data structure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Get(6)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Check for membership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4" y="1077949"/>
            <a:ext cx="5628351" cy="2708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587614" y="4240249"/>
            <a:ext cx="454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Tree-Based Set Data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3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F55A-08FB-4716-A9CB-410F03C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Locks: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E8D0-8225-4FCB-9DCF-5D33D02E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pthread_mutex_init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*mutex,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			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pthread_mutexattr_t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pthread_mutex_lock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pthread_mutex_unlock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You’ll get a chance to use these in Homework 1</a:t>
            </a:r>
          </a:p>
        </p:txBody>
      </p:sp>
    </p:spTree>
    <p:extLst>
      <p:ext uri="{BB962C8B-B14F-4D97-AF65-F5344CB8AC3E}">
        <p14:creationId xmlns:p14="http://schemas.microsoft.com/office/powerpoint/2010/main" val="482515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64494" y="2819400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+mj-lt"/>
              </a:rPr>
              <a:t>Prog</a:t>
            </a:r>
            <a:r>
              <a:rPr lang="en-US" altLang="en-US" sz="2000" dirty="0">
                <a:latin typeface="+mj-lt"/>
              </a:rPr>
              <a:t> 1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307513" y="2819400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+mj-lt"/>
              </a:rPr>
              <a:t>Prog</a:t>
            </a:r>
            <a:r>
              <a:rPr lang="en-US" altLang="en-US" sz="2000" dirty="0">
                <a:latin typeface="+mj-lt"/>
              </a:rPr>
              <a:t> 2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622425" y="896327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9220200" y="896327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917825" y="1311275"/>
            <a:ext cx="24765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917825" y="1658327"/>
            <a:ext cx="2476500" cy="16341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959894" y="1920875"/>
            <a:ext cx="2434431" cy="18634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917825" y="1463675"/>
            <a:ext cx="2476500" cy="10667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4" y="1143000"/>
            <a:ext cx="2518569" cy="3063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4"/>
            <a:ext cx="2530474" cy="73562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5" y="2107223"/>
            <a:ext cx="2518568" cy="16424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6689724" y="2496528"/>
            <a:ext cx="2530475" cy="3387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1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7494074" y="1092994"/>
            <a:ext cx="336001" cy="25908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7583073" y="2099775"/>
            <a:ext cx="293686" cy="1669011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Translation through Page </a:t>
            </a:r>
            <a:r>
              <a:rPr lang="en-US" altLang="en-US" dirty="0"/>
              <a:t>Table </a:t>
            </a:r>
            <a:r>
              <a:rPr lang="en-US" altLang="en-US" dirty="0" smtClean="0"/>
              <a:t>(</a:t>
            </a:r>
            <a:r>
              <a:rPr lang="en-US" altLang="en-US" dirty="0"/>
              <a:t>More soon!)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85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B77B-2937-476D-8891-69E58695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20ABC-EBAA-4378-B260-B68480B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36" y="1295400"/>
            <a:ext cx="5888697" cy="3094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5357026-5C96-40A1-935F-88D26986099A}"/>
              </a:ext>
            </a:extLst>
          </p:cNvPr>
          <p:cNvSpPr/>
          <p:nvPr/>
        </p:nvSpPr>
        <p:spPr>
          <a:xfrm>
            <a:off x="3145106" y="2612523"/>
            <a:ext cx="240030" cy="45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30A0C-86E4-4732-A5B7-15B977882242}"/>
              </a:ext>
            </a:extLst>
          </p:cNvPr>
          <p:cNvSpPr txBox="1"/>
          <p:nvPr/>
        </p:nvSpPr>
        <p:spPr>
          <a:xfrm>
            <a:off x="1300285" y="261252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411533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/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521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Life of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5529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93980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</a:t>
            </a:r>
            <a:r>
              <a:rPr lang="en-US" dirty="0" smtClean="0"/>
              <a:t>boots</a:t>
            </a:r>
          </a:p>
          <a:p>
            <a:pPr lvl="1"/>
            <a:r>
              <a:rPr lang="en-US" dirty="0" smtClean="0"/>
              <a:t>Often called the “</a:t>
            </a:r>
            <a:r>
              <a:rPr lang="en-US" dirty="0" err="1" smtClean="0"/>
              <a:t>init</a:t>
            </a:r>
            <a:r>
              <a:rPr lang="en-US" dirty="0" smtClean="0"/>
              <a:t>” process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359380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87102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209414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93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2011694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0816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1112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7819" y="741485"/>
            <a:ext cx="8915400" cy="5638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One or more threads executing in a (protected) Address Space </a:t>
            </a:r>
          </a:p>
          <a:p>
            <a:pPr lvl="1"/>
            <a:r>
              <a:rPr lang="en-US" altLang="en-US" dirty="0" smtClean="0"/>
              <a:t>Owns memory (address space), file descriptors, network connections, …</a:t>
            </a:r>
          </a:p>
          <a:p>
            <a:r>
              <a:rPr lang="en-US" altLang="en-US" dirty="0" smtClean="0"/>
              <a:t>Instance of a running program</a:t>
            </a:r>
          </a:p>
          <a:p>
            <a:pPr lvl="1"/>
            <a:r>
              <a:rPr lang="en-US" altLang="en-US" dirty="0" smtClean="0"/>
              <a:t>When you run an executable, it runs in its own process</a:t>
            </a:r>
          </a:p>
          <a:p>
            <a:pPr lvl="1"/>
            <a:r>
              <a:rPr lang="en-US" altLang="en-US" dirty="0" smtClean="0"/>
              <a:t>Application: one or more processes working together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Why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OS Protected from them</a:t>
            </a:r>
          </a:p>
          <a:p>
            <a:r>
              <a:rPr lang="en-US" altLang="en-US" dirty="0" smtClean="0"/>
              <a:t>In modern OS, anything that runs outside of the kernel runs in a process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58187" b="18264"/>
          <a:stretch/>
        </p:blipFill>
        <p:spPr bwMode="auto">
          <a:xfrm>
            <a:off x="9220200" y="864577"/>
            <a:ext cx="2608549" cy="33068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5457" y="42672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 Light"/>
              </a:rPr>
              <a:t>Single-Threaded Process</a:t>
            </a:r>
            <a:endParaRPr lang="en-US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4179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59442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0392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000000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Gill Sans Light"/>
              </a:rPr>
              <a:t>Here, </a:t>
            </a:r>
            <a:r>
              <a:rPr lang="en-US" sz="2400" b="0" dirty="0">
                <a:latin typeface="Gill Sans Light"/>
              </a:rPr>
              <a:t>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37608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691003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903339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5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…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</a:t>
              </a:r>
              <a:r>
                <a:rPr lang="en-US" dirty="0" err="1" smtClean="0">
                  <a:latin typeface="Consolas" panose="020B0609020204030204" pitchFamily="49" charset="0"/>
                </a:rPr>
                <a:t>id</a:t>
              </a:r>
              <a:r>
                <a:rPr lang="en-US" dirty="0" smtClean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  <a:r>
                <a:rPr lang="en-US" dirty="0" smtClean="0">
                  <a:latin typeface="Consolas" panose="020B0609020204030204" pitchFamily="49" charset="0"/>
                </a:rPr>
                <a:t>f (</a:t>
              </a:r>
              <a:r>
                <a:rPr lang="en-US" dirty="0" err="1" smtClean="0">
                  <a:latin typeface="Consolas" panose="020B0609020204030204" pitchFamily="49" charset="0"/>
                </a:rPr>
                <a:t>pid</a:t>
              </a:r>
              <a:r>
                <a:rPr lang="en-US" dirty="0" smtClean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2967817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6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813845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Dual </a:t>
            </a:r>
            <a:r>
              <a:rPr lang="en-US" dirty="0"/>
              <a:t>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0696"/>
            <a:ext cx="10668000" cy="3277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Processes (i.e., programs you run) execute in </a:t>
            </a: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pPr lvl="1"/>
            <a:r>
              <a:rPr lang="en-US" dirty="0"/>
              <a:t>To perform privileged actions, processes request services from the OS kernel</a:t>
            </a:r>
          </a:p>
          <a:p>
            <a:pPr lvl="1"/>
            <a:r>
              <a:rPr lang="en-US" dirty="0"/>
              <a:t>Carefully controlled transition from user to kernel </a:t>
            </a:r>
            <a:r>
              <a:rPr lang="en-US" dirty="0" smtClean="0"/>
              <a:t>mode</a:t>
            </a:r>
            <a:endParaRPr lang="en-US" dirty="0"/>
          </a:p>
          <a:p>
            <a:r>
              <a:rPr lang="en-US" dirty="0"/>
              <a:t>Kernel executes in </a:t>
            </a:r>
            <a:r>
              <a:rPr lang="en-US" dirty="0">
                <a:solidFill>
                  <a:srgbClr val="FF0000"/>
                </a:solidFill>
              </a:rPr>
              <a:t>kernel mode</a:t>
            </a:r>
          </a:p>
          <a:p>
            <a:pPr lvl="1"/>
            <a:r>
              <a:rPr lang="en-US" dirty="0"/>
              <a:t>Performs privileged actions to support running processes</a:t>
            </a:r>
          </a:p>
          <a:p>
            <a:pPr lvl="1"/>
            <a:r>
              <a:rPr lang="en-US" dirty="0"/>
              <a:t>… and configures hardware to properly protect them (e.g., address translation)</a:t>
            </a:r>
          </a:p>
          <a:p>
            <a:r>
              <a:rPr lang="en-US" dirty="0" smtClean="0"/>
              <a:t>Carefully </a:t>
            </a:r>
            <a:r>
              <a:rPr lang="en-US" dirty="0"/>
              <a:t>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370788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5560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1CD-9313-4991-BC1D-ED3B221A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004-808F-41E8-AF37-0FEB5FB0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is a job control system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endParaRPr lang="en-US" dirty="0"/>
          </a:p>
          <a:p>
            <a:r>
              <a:rPr lang="en-US" dirty="0"/>
              <a:t>You will build your own shell in Homework 2…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 system calls to create new processes…</a:t>
            </a:r>
          </a:p>
          <a:p>
            <a:pPr lvl="1"/>
            <a:r>
              <a:rPr lang="en-US" dirty="0"/>
              <a:t>… and the File I/O system calls we’ll see next time to link them together</a:t>
            </a:r>
          </a:p>
        </p:txBody>
      </p:sp>
    </p:spTree>
    <p:extLst>
      <p:ext uri="{BB962C8B-B14F-4D97-AF65-F5344CB8AC3E}">
        <p14:creationId xmlns:p14="http://schemas.microsoft.com/office/powerpoint/2010/main" val="405187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96C-64B7-48C6-B59D-BB71CB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297-7CBF-4798-BE67-4890E2B2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r>
              <a:rPr lang="en-US" dirty="0"/>
              <a:t> system calls for processes, but just a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threads?</a:t>
            </a:r>
          </a:p>
          <a:p>
            <a:pPr lvl="1"/>
            <a:r>
              <a:rPr lang="en-US" dirty="0"/>
              <a:t>Convenient to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: put code for parent and child in one executable instead of multiple</a:t>
            </a:r>
          </a:p>
          <a:p>
            <a:pPr lvl="1"/>
            <a:r>
              <a:rPr lang="en-US" dirty="0"/>
              <a:t>It will allow us to programmatically control child process’ state</a:t>
            </a:r>
          </a:p>
          <a:p>
            <a:pPr lvl="2"/>
            <a:r>
              <a:rPr lang="en-US" sz="2400" dirty="0"/>
              <a:t>By executing code before calling </a:t>
            </a:r>
            <a:r>
              <a:rPr lang="en-US" sz="2400" dirty="0">
                <a:latin typeface="Consolas" panose="020B0609020204030204" pitchFamily="49" charset="0"/>
              </a:rPr>
              <a:t>exec()</a:t>
            </a:r>
            <a:r>
              <a:rPr lang="en-US" sz="2400" dirty="0"/>
              <a:t> in the child</a:t>
            </a:r>
          </a:p>
          <a:p>
            <a:pPr lvl="1"/>
            <a:r>
              <a:rPr lang="en-US" dirty="0"/>
              <a:t>We’ll see this in the case of File I/O next time</a:t>
            </a:r>
          </a:p>
          <a:p>
            <a:pPr lvl="1"/>
            <a:endParaRPr lang="en-US" dirty="0"/>
          </a:p>
          <a:p>
            <a:r>
              <a:rPr lang="en-US" dirty="0"/>
              <a:t>Windows uses </a:t>
            </a:r>
            <a:r>
              <a:rPr lang="en-US" dirty="0" err="1">
                <a:latin typeface="Consolas" panose="020B06090202040302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Also works, but a more complicated interface</a:t>
            </a:r>
          </a:p>
        </p:txBody>
      </p:sp>
    </p:spTree>
    <p:extLst>
      <p:ext uri="{BB962C8B-B14F-4D97-AF65-F5344CB8AC3E}">
        <p14:creationId xmlns:p14="http://schemas.microsoft.com/office/powerpoint/2010/main" val="2653816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C6E0-D7C4-4E38-A069-FCF384B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62DC-6C59-4590-8552-95CA365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tasks to run concurrently, do we run them in separate threads, or do we run them in separate processes?</a:t>
            </a:r>
          </a:p>
          <a:p>
            <a:endParaRPr lang="en-US" dirty="0"/>
          </a:p>
          <a:p>
            <a:r>
              <a:rPr lang="en-US" dirty="0"/>
              <a:t>Depends on how much isolation we want</a:t>
            </a:r>
          </a:p>
          <a:p>
            <a:pPr lvl="1"/>
            <a:r>
              <a:rPr lang="en-US" dirty="0"/>
              <a:t>Threads are lighter weight [why?]</a:t>
            </a:r>
          </a:p>
          <a:p>
            <a:pPr lvl="1"/>
            <a:r>
              <a:rPr lang="en-US" dirty="0"/>
              <a:t>Processes are more strongly isolated</a:t>
            </a:r>
          </a:p>
        </p:txBody>
      </p:sp>
    </p:spTree>
    <p:extLst>
      <p:ext uri="{BB962C8B-B14F-4D97-AF65-F5344CB8AC3E}">
        <p14:creationId xmlns:p14="http://schemas.microsoft.com/office/powerpoint/2010/main" val="1610302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3CF-4E3C-4E29-A16F-A3D486FB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0D26-8D66-446E-AB9D-AD8780D6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are the OS unit of concurrency</a:t>
            </a:r>
          </a:p>
          <a:p>
            <a:pPr lvl="1"/>
            <a:r>
              <a:rPr lang="en-US" dirty="0"/>
              <a:t>Abstraction of a virtual CPU core</a:t>
            </a:r>
          </a:p>
          <a:p>
            <a:pPr lvl="1"/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etc., to manage threads within a process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share data → need synchronization to avoid data races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Processes consist of one or more threads in an address space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 of the machine: execution environment for a program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fork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exec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 to manage threads within a process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the role of the OS library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API to programs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Interface with the OS to request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3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3245-1B13-4864-8AA1-B61F31FE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Threads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30DF-8B62-42AE-96AA-4DD8793A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from before: </a:t>
            </a:r>
            <a:r>
              <a:rPr lang="en-US" i="1" dirty="0"/>
              <a:t>A single unique execution context</a:t>
            </a:r>
          </a:p>
          <a:p>
            <a:pPr lvl="1"/>
            <a:r>
              <a:rPr lang="en-US" dirty="0"/>
              <a:t>Describes its representation</a:t>
            </a:r>
          </a:p>
          <a:p>
            <a:pPr lvl="1"/>
            <a:endParaRPr lang="en-US" dirty="0"/>
          </a:p>
          <a:p>
            <a:r>
              <a:rPr lang="en-US" dirty="0"/>
              <a:t>It provides the abstraction of: </a:t>
            </a:r>
            <a:r>
              <a:rPr lang="en-US" i="1" dirty="0"/>
              <a:t>A single execution sequence that represents a separately schedulable task</a:t>
            </a:r>
          </a:p>
          <a:p>
            <a:pPr lvl="1"/>
            <a:r>
              <a:rPr lang="en-US" dirty="0"/>
              <a:t>Also a valid definition!</a:t>
            </a:r>
          </a:p>
          <a:p>
            <a:pPr lvl="1"/>
            <a:endParaRPr lang="en-US" dirty="0"/>
          </a:p>
          <a:p>
            <a:r>
              <a:rPr lang="en-US" dirty="0"/>
              <a:t>Threads are a mechanism for </a:t>
            </a:r>
            <a:r>
              <a:rPr lang="en-US" i="1" dirty="0" smtClean="0"/>
              <a:t>concurrency </a:t>
            </a:r>
            <a:r>
              <a:rPr lang="en-US" dirty="0" smtClean="0"/>
              <a:t>(overlapping execution)</a:t>
            </a:r>
            <a:endParaRPr lang="en-US" i="1" dirty="0" smtClean="0"/>
          </a:p>
          <a:p>
            <a:pPr lvl="1"/>
            <a:r>
              <a:rPr lang="en-US" dirty="0" smtClean="0"/>
              <a:t>However, they can also run in </a:t>
            </a:r>
            <a:r>
              <a:rPr lang="en-US" i="1" dirty="0" smtClean="0"/>
              <a:t>parallel</a:t>
            </a:r>
            <a:r>
              <a:rPr lang="en-US" dirty="0" smtClean="0"/>
              <a:t> (simultaneous execution)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Protection is an orthogonal concept</a:t>
            </a:r>
          </a:p>
          <a:p>
            <a:pPr lvl="1"/>
            <a:r>
              <a:rPr lang="en-US" dirty="0"/>
              <a:t>A protection domain can contain one thread or many</a:t>
            </a:r>
          </a:p>
        </p:txBody>
      </p:sp>
    </p:spTree>
    <p:extLst>
      <p:ext uri="{BB962C8B-B14F-4D97-AF65-F5344CB8AC3E}">
        <p14:creationId xmlns:p14="http://schemas.microsoft.com/office/powerpoint/2010/main" val="1140912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62343</TotalTime>
  <Pages>60</Pages>
  <Words>5691</Words>
  <Application>Microsoft Office PowerPoint</Application>
  <PresentationFormat>Widescreen</PresentationFormat>
  <Paragraphs>1350</Paragraphs>
  <Slides>85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9" baseType="lpstr">
      <vt:lpstr>MS PGothic</vt:lpstr>
      <vt:lpstr>MS PGothic</vt:lpstr>
      <vt:lpstr>Arial</vt:lpstr>
      <vt:lpstr>Calibri</vt:lpstr>
      <vt:lpstr>Comic Sans MS</vt:lpstr>
      <vt:lpstr>Consolas</vt:lpstr>
      <vt:lpstr>Courier</vt:lpstr>
      <vt:lpstr>Gill Sans</vt:lpstr>
      <vt:lpstr>Gill Sans Light</vt:lpstr>
      <vt:lpstr>Gulim</vt:lpstr>
      <vt:lpstr>Helvetica</vt:lpstr>
      <vt:lpstr>Symbol</vt:lpstr>
      <vt:lpstr>Wingdings</vt:lpstr>
      <vt:lpstr>Office</vt:lpstr>
      <vt:lpstr>CS162 Operating Systems and Systems Programming Lecture 3  Abstractions 1: Threads and Processes A quick, programmer’s viewpoint</vt:lpstr>
      <vt:lpstr>Goals for Today: The Thread Abstraction</vt:lpstr>
      <vt:lpstr>Recall: Four Fundamental OS Concepts</vt:lpstr>
      <vt:lpstr>Recall: Illusion of Multiple Processors</vt:lpstr>
      <vt:lpstr>Recall: (Virtual) Address Space</vt:lpstr>
      <vt:lpstr>Translation through Page Table (More soon!)</vt:lpstr>
      <vt:lpstr>Recall: Process</vt:lpstr>
      <vt:lpstr>Recall: Dual Mode Operation</vt:lpstr>
      <vt:lpstr>What Threads Are</vt:lpstr>
      <vt:lpstr>Motivation for Threads</vt:lpstr>
      <vt:lpstr>Threads Allow Handling MTAO</vt:lpstr>
      <vt:lpstr>Multiprocessing vs. Multiprogramming</vt:lpstr>
      <vt:lpstr>Concurrency is not Parallelism</vt:lpstr>
      <vt:lpstr>Silly Example for Threads</vt:lpstr>
      <vt:lpstr>Adding Threads</vt:lpstr>
      <vt:lpstr>Administrivia: Getting started</vt:lpstr>
      <vt:lpstr>CS 162 Collaboration Policy</vt:lpstr>
      <vt:lpstr>More Practical Motivation: Compute/IO overlap</vt:lpstr>
      <vt:lpstr>Threads Mask I/O Latency</vt:lpstr>
      <vt:lpstr>Threads Mask I/O Latency</vt:lpstr>
      <vt:lpstr>A Better Example for Threads</vt:lpstr>
      <vt:lpstr>Multithreaded Programs</vt:lpstr>
      <vt:lpstr>System Calls (“Syscalls”)</vt:lpstr>
      <vt:lpstr>OS Library Issues Syscalls</vt:lpstr>
      <vt:lpstr>OS Library API for Threads: pthreads</vt:lpstr>
      <vt:lpstr>Peeking Ahead: System Call Example</vt:lpstr>
      <vt:lpstr>New Idea: Fork-Join Pattern</vt:lpstr>
      <vt:lpstr>pThreads Example</vt:lpstr>
      <vt:lpstr>Thread State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Memory Layout with Two Threads</vt:lpstr>
      <vt:lpstr>INTERLEAVING AND NONDETERMINISM (The beginning of a long discussion!)</vt:lpstr>
      <vt:lpstr>Thread Abstraction</vt:lpstr>
      <vt:lpstr>Programmer vs. Processor View</vt:lpstr>
      <vt:lpstr>Possible Executions</vt:lpstr>
      <vt:lpstr>Correctness with Concurrent Threads</vt:lpstr>
      <vt:lpstr>Race Conditions</vt:lpstr>
      <vt:lpstr>Race Conditions</vt:lpstr>
      <vt:lpstr>Example: Shared Data Structure</vt:lpstr>
      <vt:lpstr>Relevant Definitions</vt:lpstr>
      <vt:lpstr>Locks</vt:lpstr>
      <vt:lpstr>PowerPoint Presentation</vt:lpstr>
      <vt:lpstr>OS Library Locks: pthreads</vt:lpstr>
      <vt:lpstr>Our Example</vt:lpstr>
      <vt:lpstr>Processes</vt:lpstr>
      <vt:lpstr>Recall: Life of a Process?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Running Another Program</vt:lpstr>
      <vt:lpstr>Process Management API</vt:lpstr>
      <vt:lpstr>fork3.c</vt:lpstr>
      <vt:lpstr>Process Management</vt:lpstr>
      <vt:lpstr>Process Management API</vt:lpstr>
      <vt:lpstr>fork2.c – parent waits for child to finish</vt:lpstr>
      <vt:lpstr>Process Management API</vt:lpstr>
      <vt:lpstr>inf_loop.c</vt:lpstr>
      <vt:lpstr>Common POSIX Signals</vt:lpstr>
      <vt:lpstr>Shell</vt:lpstr>
      <vt:lpstr>Process vs. Thread APIs</vt:lpstr>
      <vt:lpstr>Threads vs. Processes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John Kubiatowicz</cp:lastModifiedBy>
  <cp:revision>635</cp:revision>
  <cp:lastPrinted>2020-08-31T22:20:54Z</cp:lastPrinted>
  <dcterms:created xsi:type="dcterms:W3CDTF">1995-08-12T11:37:26Z</dcterms:created>
  <dcterms:modified xsi:type="dcterms:W3CDTF">2020-09-03T01:13:25Z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