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2" r:id="rId6"/>
    <p:sldId id="260" r:id="rId7"/>
    <p:sldId id="276" r:id="rId8"/>
    <p:sldId id="277" r:id="rId9"/>
    <p:sldId id="261" r:id="rId10"/>
    <p:sldId id="262" r:id="rId11"/>
    <p:sldId id="263" r:id="rId12"/>
    <p:sldId id="278" r:id="rId13"/>
    <p:sldId id="279" r:id="rId14"/>
    <p:sldId id="264" r:id="rId15"/>
    <p:sldId id="265" r:id="rId16"/>
    <p:sldId id="280" r:id="rId17"/>
    <p:sldId id="281" r:id="rId18"/>
    <p:sldId id="266" r:id="rId19"/>
    <p:sldId id="284" r:id="rId20"/>
    <p:sldId id="267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164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382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781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181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830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364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322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125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6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09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44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896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91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374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11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27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499"/>
            <a:ext cx="8512500" cy="416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Telecom Churn Data – EDA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IN" sz="12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Team - stars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 Sai Krishna Vamshi Devarasetty (krishnavamshidevarasetty@gmail.com)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Gangadhar Palle (pallegangadhar156@gmail.com)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Abhishek Sharma (abhisheksharmatrio@gmail.com)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4. Nitish Rao – (nitishrao1896@gmail.com)</a:t>
            </a:r>
            <a:endParaRPr sz="1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Area Code Based Analysis</a:t>
            </a: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6FBC8D-B97E-02F6-4661-E3112A592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3"/>
                </a:solidFill>
              </a:rPr>
              <a:t>We figured out from Data that there are total 3 Area Codes(415,408,510) to which users belongs to. To make analysis easier we created a nested python dictionary of the following type:</a:t>
            </a:r>
          </a:p>
          <a:p>
            <a:pPr marL="11430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7098B-B9FC-670A-93C0-AEBE7E69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" y="2424333"/>
            <a:ext cx="6915573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1600"/>
            <a:ext cx="8520600" cy="6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Area Code - 415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744B6-3B7A-FF07-F4E3-03C561301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6820"/>
            <a:ext cx="4084320" cy="3187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236DC-B726-0AB9-1D35-15AC446D9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849832"/>
            <a:ext cx="4368800" cy="3225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00DE3-3EE4-F5F9-9CE4-9CB950DD71BA}"/>
              </a:ext>
            </a:extLst>
          </p:cNvPr>
          <p:cNvSpPr txBox="1"/>
          <p:nvPr/>
        </p:nvSpPr>
        <p:spPr>
          <a:xfrm flipH="1">
            <a:off x="526879" y="4246680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Churned Users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31D5B-6160-5AF3-EBF8-60320B6A99CB}"/>
              </a:ext>
            </a:extLst>
          </p:cNvPr>
          <p:cNvSpPr txBox="1"/>
          <p:nvPr/>
        </p:nvSpPr>
        <p:spPr>
          <a:xfrm flipH="1">
            <a:off x="5501871" y="4243296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Churned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06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1600"/>
            <a:ext cx="8520600" cy="6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Area Code - 408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00DE3-3EE4-F5F9-9CE4-9CB950DD71BA}"/>
              </a:ext>
            </a:extLst>
          </p:cNvPr>
          <p:cNvSpPr txBox="1"/>
          <p:nvPr/>
        </p:nvSpPr>
        <p:spPr>
          <a:xfrm flipH="1">
            <a:off x="526879" y="4246680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Churned Users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31D5B-6160-5AF3-EBF8-60320B6A99CB}"/>
              </a:ext>
            </a:extLst>
          </p:cNvPr>
          <p:cNvSpPr txBox="1"/>
          <p:nvPr/>
        </p:nvSpPr>
        <p:spPr>
          <a:xfrm flipH="1">
            <a:off x="5501871" y="4243296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Churned Users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461D6-7434-BA4D-BD67-DC5EF07C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" y="842633"/>
            <a:ext cx="4276637" cy="3248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FE846-D21C-6987-EFF1-44E6A2602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693" y="842632"/>
            <a:ext cx="4443307" cy="32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3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1600"/>
            <a:ext cx="8520600" cy="6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Area Code - 510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00DE3-3EE4-F5F9-9CE4-9CB950DD71BA}"/>
              </a:ext>
            </a:extLst>
          </p:cNvPr>
          <p:cNvSpPr txBox="1"/>
          <p:nvPr/>
        </p:nvSpPr>
        <p:spPr>
          <a:xfrm flipH="1">
            <a:off x="526879" y="4246680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Churned Users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31D5B-6160-5AF3-EBF8-60320B6A99CB}"/>
              </a:ext>
            </a:extLst>
          </p:cNvPr>
          <p:cNvSpPr txBox="1"/>
          <p:nvPr/>
        </p:nvSpPr>
        <p:spPr>
          <a:xfrm flipH="1">
            <a:off x="5501871" y="4243296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Churned Users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0D000-6A8B-CBF0-A1AC-6FB1A973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5705"/>
            <a:ext cx="4256317" cy="3187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0E738D-83A5-9BD8-060B-BC58C1CB5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0" y="778932"/>
            <a:ext cx="4470400" cy="30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86079"/>
            <a:ext cx="8520600" cy="63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State Based Analysis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1C128-75FB-BA1D-9CE5-EA5163C6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89280"/>
            <a:ext cx="8520600" cy="3979595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3"/>
                </a:solidFill>
              </a:rPr>
              <a:t>There are 51 states in total in the data set. Out of which 11 states have more than 20% Churned Rate. </a:t>
            </a: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3"/>
                </a:solidFill>
              </a:rPr>
              <a:t>Out of these 11 states, NJ and CA have highest churn rate of around 26.47%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40499-A6FE-5768-2CF3-3073D485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13" y="1314028"/>
            <a:ext cx="5003174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4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International Plan Based Analysis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2D264-B7E0-FCD5-4EBF-EC8FF344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86" y="956765"/>
            <a:ext cx="5003174" cy="35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20AAC-E11F-0D57-437E-26A6281C1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97" y="2007821"/>
            <a:ext cx="2911092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0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Voice mail Plan Based Analysis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CD2302-D4CB-A453-C8D3-28A7B4E33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261" y="947544"/>
            <a:ext cx="5079365" cy="35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2E8E89-FCD1-6685-4F40-46F985029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72" y="2045924"/>
            <a:ext cx="2370025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CF77-246B-54DF-EB04-D20FF781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Analysis Based on Number of Customer Service Calls</a:t>
            </a:r>
            <a:endParaRPr lang="en-IN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FA62E-B329-D7DC-585F-4EA239B5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" y="1111034"/>
            <a:ext cx="4128476" cy="2771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5934F-1806-F94A-92AB-B34F59F8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2" y="1017725"/>
            <a:ext cx="4477173" cy="2864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9219C-A1EB-9CEC-3362-72E2ED8C839E}"/>
              </a:ext>
            </a:extLst>
          </p:cNvPr>
          <p:cNvSpPr txBox="1"/>
          <p:nvPr/>
        </p:nvSpPr>
        <p:spPr>
          <a:xfrm flipH="1">
            <a:off x="526879" y="4246680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Churned Users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9F8B9-6F13-167F-B7DA-27178EDE4340}"/>
              </a:ext>
            </a:extLst>
          </p:cNvPr>
          <p:cNvSpPr txBox="1"/>
          <p:nvPr/>
        </p:nvSpPr>
        <p:spPr>
          <a:xfrm flipH="1">
            <a:off x="5440913" y="4256845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Churned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49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Observations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2058AE-F000-E5BB-10EA-7E709478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41867"/>
            <a:ext cx="8520600" cy="4027008"/>
          </a:xfrm>
        </p:spPr>
        <p:txBody>
          <a:bodyPr/>
          <a:lstStyle/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</a:rPr>
              <a:t>Users with International Plan tend to Churn more frequently.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</a:rPr>
              <a:t>11 States out of 51 States have more than 20% Churn rate indicating the Telecom service is not up to expectations in those states.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</a:rPr>
              <a:t>Uses with Voice mail plan have very low Churn rate than others which implies that Voice mail plan of Telecom service is good.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There’s almost no(near to zero) correlation among day, evening and night time.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Users with 4 or more customer service calls Churned more than 4 times as often as other users</a:t>
            </a:r>
          </a:p>
        </p:txBody>
      </p:sp>
    </p:spTree>
    <p:extLst>
      <p:ext uri="{BB962C8B-B14F-4D97-AF65-F5344CB8AC3E}">
        <p14:creationId xmlns:p14="http://schemas.microsoft.com/office/powerpoint/2010/main" val="51519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94827"/>
            <a:ext cx="8520600" cy="110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2058AE-F000-E5BB-10EA-7E709478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52693"/>
            <a:ext cx="8520600" cy="1584960"/>
          </a:xfrm>
        </p:spPr>
        <p:txBody>
          <a:bodyPr/>
          <a:lstStyle/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Numpy, Pandas, Matplotlib and Seaborn documentation.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Alma Better Recorded Classes.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Articles on Towards Data Science</a:t>
            </a:r>
          </a:p>
        </p:txBody>
      </p:sp>
    </p:spTree>
    <p:extLst>
      <p:ext uri="{BB962C8B-B14F-4D97-AF65-F5344CB8AC3E}">
        <p14:creationId xmlns:p14="http://schemas.microsoft.com/office/powerpoint/2010/main" val="274178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Telecom Churn Data – Intro</a:t>
            </a: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7A374-DBD9-BE75-4767-513A3A456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/>
                </a:solidFill>
              </a:rPr>
              <a:t>Orange S.A., formerly France Telecom S.A., is a French multinational telecommunications corporation. The Orange Telecom's Churn Dataset, consists of cleaned customer activity data (features), along with a churn label specifying whether a customer canceled the subscription.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2120054"/>
            <a:ext cx="8512500" cy="8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4699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20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Description</a:t>
            </a:r>
            <a:endParaRPr sz="20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C0F111-7381-7446-7F82-73B76D24A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31893"/>
            <a:ext cx="3999900" cy="4811607"/>
          </a:xfrm>
        </p:spPr>
        <p:txBody>
          <a:bodyPr/>
          <a:lstStyle/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State</a:t>
            </a:r>
            <a:r>
              <a:rPr lang="en-IN" sz="1500" dirty="0">
                <a:solidFill>
                  <a:schemeClr val="accent3"/>
                </a:solidFill>
              </a:rPr>
              <a:t> – The state the telecom service user belongs to.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Account Length</a:t>
            </a:r>
            <a:r>
              <a:rPr lang="en-IN" sz="1500" dirty="0">
                <a:solidFill>
                  <a:schemeClr val="accent3"/>
                </a:solidFill>
              </a:rPr>
              <a:t> – How long account has been active.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Area Code</a:t>
            </a:r>
            <a:r>
              <a:rPr lang="en-IN" sz="1500" dirty="0">
                <a:solidFill>
                  <a:schemeClr val="accent3"/>
                </a:solidFill>
              </a:rPr>
              <a:t> – Identifier for a geographic region.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International Plan </a:t>
            </a:r>
            <a:r>
              <a:rPr lang="en-IN" sz="1500" dirty="0">
                <a:solidFill>
                  <a:schemeClr val="accent3"/>
                </a:solidFill>
              </a:rPr>
              <a:t>– Did user opted for International Plan ?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Voice mail Plan</a:t>
            </a:r>
            <a:r>
              <a:rPr lang="en-IN" sz="1500" dirty="0">
                <a:solidFill>
                  <a:schemeClr val="accent3"/>
                </a:solidFill>
              </a:rPr>
              <a:t> – Is Voice mail plan activated?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Number vmail messages</a:t>
            </a:r>
            <a:r>
              <a:rPr lang="en-IN" sz="1500" dirty="0">
                <a:solidFill>
                  <a:schemeClr val="accent3"/>
                </a:solidFill>
              </a:rPr>
              <a:t> – Number of voice mail messages sent.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day minutes</a:t>
            </a:r>
            <a:r>
              <a:rPr lang="en-IN" sz="1500" dirty="0">
                <a:solidFill>
                  <a:schemeClr val="accent3"/>
                </a:solidFill>
              </a:rPr>
              <a:t>–Total minutes used in day.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day calls</a:t>
            </a:r>
            <a:r>
              <a:rPr lang="en-IN" sz="1500" dirty="0">
                <a:solidFill>
                  <a:schemeClr val="accent3"/>
                </a:solidFill>
              </a:rPr>
              <a:t> – Total day calls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day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day calls.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eve minutes</a:t>
            </a:r>
            <a:r>
              <a:rPr lang="en-IN" sz="1500" dirty="0">
                <a:solidFill>
                  <a:schemeClr val="accent3"/>
                </a:solidFill>
              </a:rPr>
              <a:t> – Total minutes used</a:t>
            </a:r>
            <a:endParaRPr lang="en-IN" sz="1500" b="1" dirty="0">
              <a:solidFill>
                <a:schemeClr val="accent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459CC-B504-53B6-9D53-67433084CA9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331893"/>
            <a:ext cx="3999900" cy="4811607"/>
          </a:xfrm>
        </p:spPr>
        <p:txBody>
          <a:bodyPr/>
          <a:lstStyle/>
          <a:p>
            <a:pPr marL="139700" indent="0">
              <a:buNone/>
            </a:pPr>
            <a:r>
              <a:rPr lang="en-IN" sz="1500" dirty="0">
                <a:solidFill>
                  <a:schemeClr val="accent3"/>
                </a:solidFill>
              </a:rPr>
              <a:t>for calls in evening.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eve calls</a:t>
            </a:r>
            <a:r>
              <a:rPr lang="en-IN" sz="1500" dirty="0">
                <a:solidFill>
                  <a:schemeClr val="accent3"/>
                </a:solidFill>
              </a:rPr>
              <a:t> – Total evening calls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eve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evening calls.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night minutes</a:t>
            </a:r>
            <a:r>
              <a:rPr lang="en-IN" sz="1500" dirty="0">
                <a:solidFill>
                  <a:schemeClr val="accent3"/>
                </a:solidFill>
              </a:rPr>
              <a:t> – Total minutes used for calls in night.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night calls</a:t>
            </a:r>
            <a:r>
              <a:rPr lang="en-IN" sz="1500" dirty="0">
                <a:solidFill>
                  <a:schemeClr val="accent3"/>
                </a:solidFill>
              </a:rPr>
              <a:t> – Total night calls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night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night calls.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intl minutes</a:t>
            </a:r>
            <a:r>
              <a:rPr lang="en-IN" sz="1500" dirty="0">
                <a:solidFill>
                  <a:schemeClr val="accent3"/>
                </a:solidFill>
              </a:rPr>
              <a:t> – Total minutes used for international calls.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intl calls</a:t>
            </a:r>
            <a:r>
              <a:rPr lang="en-IN" sz="1500" dirty="0">
                <a:solidFill>
                  <a:schemeClr val="accent3"/>
                </a:solidFill>
              </a:rPr>
              <a:t> – Total calls made for international numbers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intl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international calls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Customer service calls</a:t>
            </a:r>
            <a:r>
              <a:rPr lang="en-IN" sz="1500" dirty="0">
                <a:solidFill>
                  <a:schemeClr val="accent3"/>
                </a:solidFill>
              </a:rPr>
              <a:t> – Number of Customer service calls user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Churn</a:t>
            </a:r>
            <a:r>
              <a:rPr lang="en-IN" sz="1500" dirty="0">
                <a:solidFill>
                  <a:schemeClr val="accent3"/>
                </a:solidFill>
              </a:rPr>
              <a:t> – Did user churned the services?</a:t>
            </a:r>
            <a:endParaRPr lang="en-IN" sz="15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9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About Data</a:t>
            </a: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06D7B-1ED3-145C-58E9-48727B227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3"/>
              </a:buClr>
            </a:pPr>
            <a:r>
              <a:rPr lang="en-US" dirty="0">
                <a:solidFill>
                  <a:schemeClr val="accent3"/>
                </a:solidFill>
              </a:rPr>
              <a:t>There are no missing values in any of the columns.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Except State, International plan, Voice mail plan and Churn all other columns are numerical(either int64 or float64)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Even though Area Code is numerical, it is not ordinal.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State is the only variable which is a string.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International plan and Voice mail plan are also given as type string(Yes/No) but we need to considered them as Boolean for analysis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Churn is bool type, True meaning users have churned and False implies who didn’t churned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Out of 3333 users 483 users Churned and 2850 didn’t churned</a:t>
            </a:r>
          </a:p>
        </p:txBody>
      </p:sp>
    </p:spTree>
    <p:extLst>
      <p:ext uri="{BB962C8B-B14F-4D97-AF65-F5344CB8AC3E}">
        <p14:creationId xmlns:p14="http://schemas.microsoft.com/office/powerpoint/2010/main" val="161583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B363-09E1-9F39-A088-85A1487F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4625"/>
          </a:xfrm>
        </p:spPr>
        <p:txBody>
          <a:bodyPr/>
          <a:lstStyle/>
          <a:p>
            <a:r>
              <a:rPr lang="en-IN" b="1" dirty="0"/>
              <a:t>Problem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C315-FA4A-37F0-5F61-DE3AEC88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84107"/>
            <a:ext cx="8520600" cy="3884768"/>
          </a:xfrm>
        </p:spPr>
        <p:txBody>
          <a:bodyPr/>
          <a:lstStyle/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Do Churned user speaking more during any specific duration (Day, Evening or night) compared to Non Churned ?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Does the user calls at particular duration has any impact on his calls of other durations ?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Do Area has any significant impact on Churned users ?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Do State has any impact on Churned users ?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Did opting for International plan resulted in Churning of users ?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Did opting for Voicemail plan resulted in Churning of Users ?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Did customers making more service calls churned more than those who didn’t ?</a:t>
            </a:r>
          </a:p>
        </p:txBody>
      </p:sp>
    </p:spTree>
    <p:extLst>
      <p:ext uri="{BB962C8B-B14F-4D97-AF65-F5344CB8AC3E}">
        <p14:creationId xmlns:p14="http://schemas.microsoft.com/office/powerpoint/2010/main" val="58250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28693"/>
            <a:ext cx="8520600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Frequency Distribution(Histogram Plot) of Churned vs Non Churned Users based Total Minutes users used during day, evening and night 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1004C-85BE-15A3-331B-0290D744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6027"/>
            <a:ext cx="8520600" cy="37628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A248D-524C-A3C8-8EA2-2ABD64F60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06027"/>
            <a:ext cx="8581687" cy="38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6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28693"/>
            <a:ext cx="8520600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Frequency Distribution(Histogram Plot) of Churned vs Non Churned Users based Total calls users made used during day, evening and night 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1004C-85BE-15A3-331B-0290D744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6027"/>
            <a:ext cx="8520600" cy="37628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F431B-2C68-A902-99C3-947E7C60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806027"/>
            <a:ext cx="8574913" cy="37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2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28693"/>
            <a:ext cx="8520600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Frequency Distribution(Histogram Plot) of Churned vs Non Churned Users based Total price users were charged used during day, evening and night 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1004C-85BE-15A3-331B-0290D744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6027"/>
            <a:ext cx="8520600" cy="37628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415A2-FBE5-2086-B036-B08263E1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06026"/>
            <a:ext cx="8568140" cy="43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8373"/>
            <a:ext cx="8520600" cy="5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Correlation among Day, Evening and Night Times</a:t>
            </a: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for Minutes, Calls and Charges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1BDE0-042C-2933-9DE7-15CFC064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" y="609601"/>
            <a:ext cx="3114245" cy="2365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89213B-1357-F599-D99C-2C4D9495D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087" y="609600"/>
            <a:ext cx="3012474" cy="2431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34027A-92E7-FAA0-547E-6D57F1F2B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842" y="2871893"/>
            <a:ext cx="3114245" cy="22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1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892</Words>
  <Application>Microsoft Office PowerPoint</Application>
  <PresentationFormat>On-screen Show (16:9)</PresentationFormat>
  <Paragraphs>120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Montserrat</vt:lpstr>
      <vt:lpstr>Arial</vt:lpstr>
      <vt:lpstr>Simple Light</vt:lpstr>
      <vt:lpstr>           Capstone Project Telecom Churn Data – EDA   Team - stars 1. Sai Krishna Vamshi Devarasetty (krishnavamshidevarasetty@gmail.com) 2. Gangadhar Palle (pallegangadhar156@gmail.com) 3. Abhishek Sharma (abhisheksharmatrio@gmail.com) 4. Nitish Rao – (nitishrao1896@gmail.com)  </vt:lpstr>
      <vt:lpstr>   Telecom Churn Data – Intro</vt:lpstr>
      <vt:lpstr>   Data Description</vt:lpstr>
      <vt:lpstr>   About Data</vt:lpstr>
      <vt:lpstr>Problem Statements</vt:lpstr>
      <vt:lpstr>      Frequency Distribution(Histogram Plot) of Churned vs Non Churned Users based Total Minutes users used during day, evening and night </vt:lpstr>
      <vt:lpstr>      Frequency Distribution(Histogram Plot) of Churned vs Non Churned Users based Total calls users made used during day, evening and night </vt:lpstr>
      <vt:lpstr>      Frequency Distribution(Histogram Plot) of Churned vs Non Churned Users based Total price users were charged used during day, evening and night </vt:lpstr>
      <vt:lpstr>   Correlation among Day, Evening and Night Times for Minutes, Calls and Charges</vt:lpstr>
      <vt:lpstr>   Area Code Based Analysis</vt:lpstr>
      <vt:lpstr> Area Code - 415</vt:lpstr>
      <vt:lpstr> Area Code - 408</vt:lpstr>
      <vt:lpstr> Area Code - 510</vt:lpstr>
      <vt:lpstr>     State Based Analysis </vt:lpstr>
      <vt:lpstr>  International Plan Based Analysis </vt:lpstr>
      <vt:lpstr>  Voice mail Plan Based Analysis </vt:lpstr>
      <vt:lpstr>Analysis Based on Number of Customer Service Calls</vt:lpstr>
      <vt:lpstr>  Observations </vt:lpstr>
      <vt:lpstr>References</vt:lpstr>
      <vt:lpstr>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Telecom Churn Data – EDA   Team - stars 1. Sai Krishna Vamshi Devarasetty (krishnavamshidevarasetty@gmail.com) 2. Gangadhar Palle (pallegangadhar156@gmail.com) 3. Abhishek Sharma (abhisheksharmatrio@gmail.com) 4. Nitish Rao – (nitishrao1896@gmail.com)</dc:title>
  <dc:creator>Sai Krishna Vamshi Devarasetty</dc:creator>
  <cp:lastModifiedBy>Sai Krishna Vamshi Devarasetty</cp:lastModifiedBy>
  <cp:revision>15</cp:revision>
  <dcterms:modified xsi:type="dcterms:W3CDTF">2022-10-03T19:16:09Z</dcterms:modified>
</cp:coreProperties>
</file>