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62" r:id="rId4"/>
    <p:sldId id="258" r:id="rId5"/>
    <p:sldId id="259" r:id="rId6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2" autoAdjust="0"/>
    <p:restoredTop sz="64442" autoAdjust="0"/>
  </p:normalViewPr>
  <p:slideViewPr>
    <p:cSldViewPr snapToGrid="0">
      <p:cViewPr>
        <p:scale>
          <a:sx n="80" d="100"/>
          <a:sy n="80" d="100"/>
        </p:scale>
        <p:origin x="-36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Phishing Attack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at Risk: HR &amp; Marketing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Phishing Attack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at Risk: HR &amp; Marketing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339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Recognize:</a:t>
            </a:r>
          </a:p>
          <a:p>
            <a:pPr marL="285750" indent="-285750">
              <a:spcAft>
                <a:spcPts val="1200"/>
              </a:spcAft>
            </a:pP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Urgency (time urgency, exclamation points,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Aft>
                <a:spcPts val="1200"/>
              </a:spcAft>
            </a:pP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Grammatical Mistakes</a:t>
            </a:r>
          </a:p>
          <a:p>
            <a:pPr marL="285750" indent="-285750">
              <a:spcAft>
                <a:spcPts val="1200"/>
              </a:spcAft>
            </a:pP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Attachments and File Extensions </a:t>
            </a:r>
          </a:p>
          <a:p>
            <a:pPr marL="285750" indent="-285750">
              <a:spcAft>
                <a:spcPts val="1200"/>
              </a:spcAft>
            </a:pP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Monetary Offers</a:t>
            </a:r>
          </a:p>
          <a:p>
            <a:pPr marL="285750" indent="-285750">
              <a:spcAft>
                <a:spcPts val="1200"/>
              </a:spcAft>
            </a:pP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for Credentials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24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Spot Phishing Emails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Recognize:</a:t>
            </a:r>
          </a:p>
          <a:p>
            <a:pPr marL="285750" indent="-285750">
              <a:spcAft>
                <a:spcPts val="1200"/>
              </a:spcAft>
            </a:pP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Urgency (time urgency, exclamation points, </a:t>
            </a:r>
            <a:r>
              <a:rPr lang="en-US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Aft>
                <a:spcPts val="1200"/>
              </a:spcAft>
            </a:pP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Grammatical Mistakes</a:t>
            </a:r>
          </a:p>
          <a:p>
            <a:pPr marL="285750" indent="-285750">
              <a:spcAft>
                <a:spcPts val="1200"/>
              </a:spcAft>
            </a:pP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Attachments and File Extensions </a:t>
            </a:r>
          </a:p>
          <a:p>
            <a:pPr marL="285750" indent="-285750">
              <a:spcAft>
                <a:spcPts val="1200"/>
              </a:spcAft>
            </a:pP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Monetary Offers</a:t>
            </a:r>
          </a:p>
          <a:p>
            <a:pPr marL="285750" indent="-285750">
              <a:spcAft>
                <a:spcPts val="1200"/>
              </a:spcAft>
            </a:pP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for Credentials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1F30-F66E-8800-5612-AD3B6EBC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3189E-88C5-CC0D-F502-FEF79C560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8562F-60FF-EAAE-3D57-A870CA55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10C4-ADD4-4185-891C-1EB3E25D405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2F46A-A4EA-ABB6-CC25-48E0393F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9D497-E3AB-B5BC-BC61-1BA7611F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53858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5A18-A57F-DE96-4E07-07E4DECA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0CCD3-7FC6-6C81-28B9-B5B95BEB5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FB8A0-6C91-14E6-0D58-4E072F26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10C4-ADD4-4185-891C-1EB3E25D405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9B325-8100-6A7B-BDEC-9361DA61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C87E7-A816-5062-5AA6-4CEA18D2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00149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50CE1-2E85-3B2C-5390-4A2F589CE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36C42-D5E9-2698-91C6-705ED3D8D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2B936-D474-9289-C7A4-4FE35838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10C4-ADD4-4185-891C-1EB3E25D405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BA87B-830F-C07F-F40E-61CB404C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324D-EE6F-0C19-3751-7B0AB896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5218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519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7C49-8DD7-10C8-F2BB-F84316B7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32A4-A413-C026-01AC-5DC72A7F1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335DE-DEFA-C989-E149-E1D7D320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10C4-ADD4-4185-891C-1EB3E25D405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192EF-6DDF-88CD-1543-98F3C686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DBCB3-A527-FA20-3E74-03EA6276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40426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C5B0-337B-A8EB-B9A7-8B595192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1047-6065-F30B-0C8A-91E43CD08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15AB-24F0-2DBE-7DCF-0FF12D6F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10C4-ADD4-4185-891C-1EB3E25D405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985A5-D20C-7058-6D00-BBCCD840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65B82-80FB-A6A1-EECC-D62328BF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39046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10B7-B0C3-878A-7C94-B576BA5D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0F5C-726F-F39F-9247-04B31161C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E05E8-B510-41B0-B59D-512C53E71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FCB13-485F-91EC-6585-7D6F44C9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10C4-ADD4-4185-891C-1EB3E25D405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8613E-2AE2-5F56-A83E-68D01415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CF9C9-A1AE-8DE3-2A2F-70DA36BE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0300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EA63-9F49-AF14-A03F-DACDD242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F7E15-9571-3656-11C5-845ABF3EB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271E0-8294-93B9-A985-321E64FA4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0EB72-C709-4C8E-04BF-156DE7973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62AE4-F9DE-B332-24EB-419CC9442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A310B-EE4A-2426-CB66-0F6D3C9E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10C4-ADD4-4185-891C-1EB3E25D405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1EF1F-4D8A-5B9E-07C3-185F4A28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C6B94-5180-6CA1-DB47-DA787677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4416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97F6-8D53-495F-25E5-9C1BA6B3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46B68-F74A-EABE-972E-716328F3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10C4-ADD4-4185-891C-1EB3E25D405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4FFD4-68FB-43A5-BFC8-4EABD5FC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52780-7309-5D82-7433-E29256A0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43451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A2152-952B-F286-84B9-58F34649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10C4-ADD4-4185-891C-1EB3E25D405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033AA-D94F-7794-59A8-85CCF381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3889C-AC1E-875C-C04A-70111B01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61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5468-3C50-1BFE-B2EE-4D27EEDF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C7D6C-A3E6-1D86-79D9-2DCAEAA26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483C1-0836-AAF0-36AB-8AC2BD656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0F580-D75A-BBB1-277C-89B93900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10C4-ADD4-4185-891C-1EB3E25D405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84686-D637-F289-A18C-B693D5EE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24F6F-5565-5156-7739-8377BC09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2905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202E-7FD5-3EBC-CBF4-9D2779481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85B79-318B-2958-7A3A-9F80ADAB4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9CE6A-2894-3926-1861-D299A842A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E3A6A-7C66-2F11-D172-8D57E720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10C4-ADD4-4185-891C-1EB3E25D405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E73B8-591C-DC04-D2FF-8E4C4F56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9CD2C-F85B-D37C-6214-B3D5856C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23338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D3B1D-F500-989A-7C7E-5D259BC7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2A1F2-0167-6F40-1563-1A2F67FB1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49FDF-D80B-DA8B-1F87-2F0F09F07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010C4-ADD4-4185-891C-1EB3E25D405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47B23-F97C-A0EF-9324-02D55B0D4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E531E-A602-E4F1-54F3-973560DF1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395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DE92552-E73C-08E5-D802-1F45828FFC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</a:blip>
          <a:srcRect r="28196" b="28196"/>
          <a:stretch/>
        </p:blipFill>
        <p:spPr>
          <a:xfrm>
            <a:off x="0" y="0"/>
            <a:ext cx="9144000" cy="52487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76A012-F8DF-6622-BB44-4814C6350B51}"/>
              </a:ext>
            </a:extLst>
          </p:cNvPr>
          <p:cNvSpPr txBox="1"/>
          <p:nvPr/>
        </p:nvSpPr>
        <p:spPr>
          <a:xfrm>
            <a:off x="1030514" y="1048256"/>
            <a:ext cx="70829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spc="300" dirty="0">
                <a:solidFill>
                  <a:schemeClr val="bg1"/>
                </a:solidFill>
                <a:latin typeface="Algerian" panose="04020705040A02060702" pitchFamily="82" charset="0"/>
              </a:rPr>
              <a:t>Phishing </a:t>
            </a:r>
          </a:p>
          <a:p>
            <a:pPr algn="ctr"/>
            <a:r>
              <a:rPr lang="en-US" sz="9600" b="1" spc="300" dirty="0">
                <a:solidFill>
                  <a:schemeClr val="bg1"/>
                </a:solidFill>
                <a:latin typeface="Algerian" panose="04020705040A02060702" pitchFamily="82" charset="0"/>
              </a:rPr>
              <a:t>Attack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F0CC03-2C04-7FF9-97B1-8959911DBA5A}"/>
              </a:ext>
            </a:extLst>
          </p:cNvPr>
          <p:cNvSpPr txBox="1"/>
          <p:nvPr/>
        </p:nvSpPr>
        <p:spPr>
          <a:xfrm>
            <a:off x="1219199" y="8040915"/>
            <a:ext cx="67056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technique used by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cyberattackers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attempt to gain sensitive information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Methods: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Email, SMS (Text), Voice (vishing)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Goals: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Obtain login credentials, sensitive information, financial information, infect devices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solidFill>
                <a:schemeClr val="bg1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4B6771-F249-E9E2-6CA6-FE59B0F1973E}"/>
              </a:ext>
            </a:extLst>
          </p:cNvPr>
          <p:cNvSpPr txBox="1"/>
          <p:nvPr/>
        </p:nvSpPr>
        <p:spPr>
          <a:xfrm>
            <a:off x="1219199" y="6797391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Phishing?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DE92552-E73C-08E5-D802-1F45828FFC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</a:blip>
          <a:srcRect r="28196" b="28196"/>
          <a:stretch/>
        </p:blipFill>
        <p:spPr>
          <a:xfrm>
            <a:off x="0" y="0"/>
            <a:ext cx="9144000" cy="52487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76A012-F8DF-6622-BB44-4814C6350B51}"/>
              </a:ext>
            </a:extLst>
          </p:cNvPr>
          <p:cNvSpPr txBox="1"/>
          <p:nvPr/>
        </p:nvSpPr>
        <p:spPr>
          <a:xfrm>
            <a:off x="1030514" y="-5425116"/>
            <a:ext cx="70829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spc="300" dirty="0">
                <a:solidFill>
                  <a:schemeClr val="bg1"/>
                </a:solidFill>
                <a:latin typeface="Algerian" panose="04020705040A02060702" pitchFamily="82" charset="0"/>
              </a:rPr>
              <a:t>Phishing </a:t>
            </a:r>
          </a:p>
          <a:p>
            <a:pPr algn="ctr"/>
            <a:r>
              <a:rPr lang="en-US" sz="9600" b="1" spc="300" dirty="0">
                <a:solidFill>
                  <a:schemeClr val="bg1"/>
                </a:solidFill>
                <a:latin typeface="Algerian" panose="04020705040A02060702" pitchFamily="82" charset="0"/>
              </a:rPr>
              <a:t>Attack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95A2C-B7AB-D4FA-0A8D-8DE04EDD9E51}"/>
              </a:ext>
            </a:extLst>
          </p:cNvPr>
          <p:cNvSpPr txBox="1"/>
          <p:nvPr/>
        </p:nvSpPr>
        <p:spPr>
          <a:xfrm>
            <a:off x="1219199" y="1654629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technique used by hackers to attempt to gain sensitive information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Methods: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Email, SMS (Text), Voice (vishing)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Goals: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Obtain login credentials, sensitive information, financial information, infect devices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solidFill>
                <a:schemeClr val="bg1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2406C-28CE-415B-81CC-FE42FE982B4A}"/>
              </a:ext>
            </a:extLst>
          </p:cNvPr>
          <p:cNvSpPr txBox="1"/>
          <p:nvPr/>
        </p:nvSpPr>
        <p:spPr>
          <a:xfrm>
            <a:off x="1219199" y="411105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Phishing?</a:t>
            </a:r>
          </a:p>
        </p:txBody>
      </p:sp>
    </p:spTree>
    <p:extLst>
      <p:ext uri="{BB962C8B-B14F-4D97-AF65-F5344CB8AC3E}">
        <p14:creationId xmlns:p14="http://schemas.microsoft.com/office/powerpoint/2010/main" val="1056413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de view of male hacker with gloves and laptop">
            <a:extLst>
              <a:ext uri="{FF2B5EF4-FFF2-40B4-BE49-F238E27FC236}">
                <a16:creationId xmlns:a16="http://schemas.microsoft.com/office/drawing/2014/main" id="{959E9791-4040-E0B7-155C-0D58A06B0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585788"/>
            <a:ext cx="5962650" cy="3971925"/>
          </a:xfrm>
          <a:prstGeom prst="rect">
            <a:avLst/>
          </a:prstGeom>
          <a:noFill/>
          <a:effectLst>
            <a:softEdge rad="469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6831A7-62C4-3B26-C7C8-D1109C44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705039"/>
            <a:ext cx="7688700" cy="5352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Spot Phishing Emails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27CCDD8-B8B0-157D-08F5-3A30988E1F15}"/>
              </a:ext>
            </a:extLst>
          </p:cNvPr>
          <p:cNvSpPr txBox="1">
            <a:spLocks/>
          </p:cNvSpPr>
          <p:nvPr/>
        </p:nvSpPr>
        <p:spPr>
          <a:xfrm>
            <a:off x="727650" y="1708484"/>
            <a:ext cx="7688700" cy="314024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111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298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98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298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298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298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298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298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298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Urgency!</a:t>
            </a:r>
          </a:p>
          <a:p>
            <a:pPr marL="14605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Grammat1cal Mistak3s</a:t>
            </a:r>
          </a:p>
          <a:p>
            <a:pPr marL="14605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Attachments.docx and File Extensions.pdf</a:t>
            </a:r>
          </a:p>
          <a:p>
            <a:pPr marL="14605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Monetary Offers $</a:t>
            </a:r>
          </a:p>
          <a:p>
            <a:pPr marL="14605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 for Credentials ?</a:t>
            </a:r>
          </a:p>
        </p:txBody>
      </p:sp>
    </p:spTree>
    <p:extLst>
      <p:ext uri="{BB962C8B-B14F-4D97-AF65-F5344CB8AC3E}">
        <p14:creationId xmlns:p14="http://schemas.microsoft.com/office/powerpoint/2010/main" val="13886470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9339E8-180A-56A3-E86E-820AF2A7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 the Phishing Email: Difficult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EA9D88-0472-8180-48C8-A00203A43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2" cy="32635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Important: Please Reset Your Password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support@yourbank.com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Dear Customer,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noticed unusual activity on your account and recommend resetting your password as a security measure. Please click the link below to securely reset your password: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 Password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did not request this, please ignore this email. We take your account security seriously.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Sincerely,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Bank Support Team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support@yourbank.com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F559D8-6E93-D79E-D3DB-D25D86EE2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10313" cy="32635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Important: Please Reset Your Password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support@yourbank.com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Dear Customer,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noticed unusual activity on your account and recommend resetting your password as a security measure. Please click the link below to securely reset your password: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 Password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did not request this, please ignore this email. We take you’re account security seriously.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Sincerely,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Bank Support Team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support@yourbank.com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7650" y="60365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we stop getting phished?</a:t>
            </a:r>
            <a:endParaRPr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7650" y="1520075"/>
            <a:ext cx="7688700" cy="3263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Practices: </a:t>
            </a:r>
          </a:p>
          <a:p>
            <a:pPr marL="285750" indent="-285750">
              <a:spcAft>
                <a:spcPts val="1200"/>
              </a:spcAft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sender email address</a:t>
            </a:r>
          </a:p>
          <a:p>
            <a:pPr marL="285750" indent="-285750">
              <a:spcAft>
                <a:spcPts val="1200"/>
              </a:spcAft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grammar and spelling</a:t>
            </a:r>
          </a:p>
          <a:p>
            <a:pPr marL="285750" indent="-285750">
              <a:spcAft>
                <a:spcPts val="1200"/>
              </a:spcAft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respond to requests for info or urgency</a:t>
            </a:r>
          </a:p>
          <a:p>
            <a:pPr marL="285750" indent="-285750">
              <a:spcAft>
                <a:spcPts val="1200"/>
              </a:spcAft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two-factor authentication when possible</a:t>
            </a:r>
          </a:p>
          <a:p>
            <a:pPr marL="285750" indent="-285750">
              <a:spcAft>
                <a:spcPts val="1200"/>
              </a:spcAft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suspicious emails to IT</a:t>
            </a:r>
          </a:p>
          <a:p>
            <a:pPr marL="285750" indent="-285750">
              <a:spcAft>
                <a:spcPts val="1200"/>
              </a:spcAft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“If you don’t know, don’t click!”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399</Words>
  <Application>Microsoft Office PowerPoint</Application>
  <PresentationFormat>On-screen Show (16:9)</PresentationFormat>
  <Paragraphs>61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 Display</vt:lpstr>
      <vt:lpstr>Aptos</vt:lpstr>
      <vt:lpstr>Times New Roman</vt:lpstr>
      <vt:lpstr>Algerian</vt:lpstr>
      <vt:lpstr>Arial</vt:lpstr>
      <vt:lpstr>Office Theme</vt:lpstr>
      <vt:lpstr>PowerPoint Presentation</vt:lpstr>
      <vt:lpstr>PowerPoint Presentation</vt:lpstr>
      <vt:lpstr>How to Spot Phishing Emails</vt:lpstr>
      <vt:lpstr>Spot the Phishing Email: Difficult</vt:lpstr>
      <vt:lpstr>How do we stop getting phished?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Mozelle Garnett-Young</cp:lastModifiedBy>
  <cp:revision>16</cp:revision>
  <dcterms:modified xsi:type="dcterms:W3CDTF">2024-10-01T14:13:04Z</dcterms:modified>
</cp:coreProperties>
</file>