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0" r:id="rId4"/>
    <p:sldId id="261" r:id="rId5"/>
    <p:sldId id="262" r:id="rId6"/>
    <p:sldId id="268" r:id="rId7"/>
    <p:sldId id="269" r:id="rId8"/>
    <p:sldId id="270" r:id="rId9"/>
    <p:sldId id="271" r:id="rId10"/>
    <p:sldId id="267" r:id="rId11"/>
    <p:sldId id="272" r:id="rId12"/>
    <p:sldId id="273" r:id="rId13"/>
    <p:sldId id="274" r:id="rId14"/>
    <p:sldId id="275" r:id="rId15"/>
    <p:sldId id="264" r:id="rId16"/>
    <p:sldId id="266" r:id="rId17"/>
    <p:sldId id="279" r:id="rId18"/>
    <p:sldId id="278" r:id="rId19"/>
    <p:sldId id="277" r:id="rId20"/>
    <p:sldId id="276" r:id="rId21"/>
    <p:sldId id="265" r:id="rId2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D885B-A3A0-45C4-950C-651B92E4BB8A}" v="902" dt="2025-10-07T18:29:02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01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9FB83-781F-4DC8-A3CC-A4EF1F3D4F34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B0CDD6-F518-444C-9DBF-1842E38B1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8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DD6-F518-444C-9DBF-1842E38B17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18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FFA9C-8EDE-29E6-CAD0-0A9C0CB09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81A506-CD67-0780-F0D4-A3F01BECF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9CB0D-8B4E-6BBC-01CB-8E1348CCF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4D2A9-9918-1F42-E64B-D5886BC39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DD6-F518-444C-9DBF-1842E38B17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2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D40D-E612-7EE3-AA32-D3C956450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A65BD6-C3F2-C81E-7CF6-BF9E465EE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5413ED-A12E-11BE-1A0B-025385D91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673A5-5402-0651-85B0-88094F00E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DD6-F518-444C-9DBF-1842E38B17F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60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60435-203E-3E3C-C48E-651066575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5D4738-8033-CE0F-3063-71D50044BA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1B54DB-D8C1-DCDC-9D52-43C7B64F7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845A-CF8D-7E43-A79E-5169EB0F1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DD6-F518-444C-9DBF-1842E38B17F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27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E17AB-0764-8F8A-F617-4572A1289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6D875-37B9-C9EF-A580-C2D841D13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911B6-2E14-0AF0-5194-0AF104B69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A3B87-7200-8F18-49DC-CFEB1B1E4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B0CDD6-F518-444C-9DBF-1842E38B17F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016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544" y="3984"/>
            <a:ext cx="9374190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062" y="3985"/>
            <a:ext cx="9770221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6977" y="1387070"/>
            <a:ext cx="6673018" cy="2043909"/>
          </a:xfrm>
        </p:spPr>
        <p:txBody>
          <a:bodyPr anchor="b">
            <a:noAutofit/>
          </a:bodyPr>
          <a:lstStyle/>
          <a:p>
            <a:r>
              <a:rPr lang="en-US" sz="6600" b="1" dirty="0">
                <a:solidFill>
                  <a:schemeClr val="tx2"/>
                </a:solidFill>
              </a:rPr>
              <a:t>C -Programming</a:t>
            </a:r>
            <a:endParaRPr lang="en-US" sz="5400" b="1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1222" y="3435734"/>
            <a:ext cx="5186683" cy="6820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>
                <a:solidFill>
                  <a:schemeClr val="tx2"/>
                </a:solidFill>
              </a:rPr>
              <a:t>Introduction, Basics, and First Program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4" y="-4155"/>
            <a:ext cx="2514292" cy="2174333"/>
            <a:chOff x="-305" y="-4155"/>
            <a:chExt cx="2514948" cy="2174333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3204" y="4683666"/>
            <a:ext cx="2514293" cy="2174333"/>
            <a:chOff x="-305" y="-4155"/>
            <a:chExt cx="2514948" cy="2174333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36D42AE-133B-FAF3-273B-D39E39BF31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23730" y="70946"/>
            <a:ext cx="1096728" cy="80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9DF8D-FE89-C05F-137E-DFA48299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1B75F-CE91-4DCF-4B34-C363B9CA2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78FE08-A3F3-592A-1990-153EFB8FF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2F70F-CB99-D7CE-314B-03144A7D05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7964" y="7882"/>
            <a:ext cx="1096728" cy="8036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6D0B02-853D-723A-76BE-16F376C8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862B24-6438-477F-05E0-5FC945EAD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164" y="3985"/>
            <a:ext cx="9770221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C6EC76E-4787-531D-D198-532555FC9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FD93EE-F5A7-73F9-A09E-C02DFC408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F94AC13-A5D2-E999-94C8-DB23000EF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01AF8D-AFAB-24A9-9AC7-D3662B1CD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5EA5FBE-82C2-70CD-75D1-FF6627FD7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9D6834-B8B4-B1CF-475A-04A3C4F3A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945EFC-BA2B-5DCD-740B-1DD59B5AB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6BDB36-CE33-E819-A646-BD0B0A616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720" y="517518"/>
            <a:ext cx="5753197" cy="1837349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Operators in C Programming</a:t>
            </a:r>
          </a:p>
        </p:txBody>
      </p:sp>
      <p:sp>
        <p:nvSpPr>
          <p:cNvPr id="20" name="Rectangle: Diagonal Corners Rounded 19">
            <a:extLst>
              <a:ext uri="{FF2B5EF4-FFF2-40B4-BE49-F238E27FC236}">
                <a16:creationId xmlns:a16="http://schemas.microsoft.com/office/drawing/2014/main" id="{A53C58A8-6006-0C8B-61C7-98473AE0B9F8}"/>
              </a:ext>
            </a:extLst>
          </p:cNvPr>
          <p:cNvSpPr/>
          <p:nvPr/>
        </p:nvSpPr>
        <p:spPr>
          <a:xfrm>
            <a:off x="3554699" y="3073855"/>
            <a:ext cx="2159823" cy="137364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ea typeface="Calibri"/>
                <a:cs typeface="Calibri"/>
              </a:rPr>
              <a:t>==, !=, &gt;, &lt;, &gt;=, &lt;=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56D65F3-8B3F-7B59-09ED-2DC9158F5002}"/>
              </a:ext>
            </a:extLst>
          </p:cNvPr>
          <p:cNvSpPr/>
          <p:nvPr/>
        </p:nvSpPr>
        <p:spPr>
          <a:xfrm>
            <a:off x="807427" y="3073853"/>
            <a:ext cx="1935237" cy="1373640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ea typeface="Calibri"/>
                <a:cs typeface="Calibri"/>
              </a:rPr>
              <a:t>+, -, *, /, %</a:t>
            </a:r>
            <a:endParaRPr lang="en-US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52FE6F76-38AD-1558-2D97-D00BA47268C7}"/>
              </a:ext>
            </a:extLst>
          </p:cNvPr>
          <p:cNvSpPr/>
          <p:nvPr/>
        </p:nvSpPr>
        <p:spPr>
          <a:xfrm>
            <a:off x="6615963" y="3073853"/>
            <a:ext cx="2006697" cy="1373641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ea typeface="Calibri"/>
                <a:cs typeface="Calibri"/>
              </a:rPr>
              <a:t>&amp;&amp;, ||, !</a:t>
            </a:r>
            <a:endParaRPr lang="en-US" dirty="0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DDC679A3-6145-F6AE-7D9D-45BF02C541C5}"/>
              </a:ext>
            </a:extLst>
          </p:cNvPr>
          <p:cNvSpPr/>
          <p:nvPr/>
        </p:nvSpPr>
        <p:spPr>
          <a:xfrm>
            <a:off x="9484479" y="3073853"/>
            <a:ext cx="1996488" cy="1373641"/>
          </a:xfrm>
          <a:prstGeom prst="round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ea typeface="Calibri"/>
                <a:cs typeface="Calibri"/>
              </a:rPr>
              <a:t>=, +=, -=, *=, /=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1DE53-3D93-BD55-E0F5-3132A78A286E}"/>
              </a:ext>
            </a:extLst>
          </p:cNvPr>
          <p:cNvSpPr txBox="1"/>
          <p:nvPr/>
        </p:nvSpPr>
        <p:spPr>
          <a:xfrm>
            <a:off x="544811" y="4631109"/>
            <a:ext cx="24991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Calibri"/>
                <a:cs typeface="Calibri"/>
              </a:rPr>
              <a:t>Arithmetic Operators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5185F-EC48-C961-576C-FCEE5686A4A2}"/>
              </a:ext>
            </a:extLst>
          </p:cNvPr>
          <p:cNvSpPr txBox="1"/>
          <p:nvPr/>
        </p:nvSpPr>
        <p:spPr>
          <a:xfrm>
            <a:off x="3416681" y="4628341"/>
            <a:ext cx="25127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Calibri"/>
                <a:cs typeface="Calibri"/>
              </a:rPr>
              <a:t>Relational Operators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C0F9E-9C1B-C726-4403-5B1C82A471D2}"/>
              </a:ext>
            </a:extLst>
          </p:cNvPr>
          <p:cNvSpPr txBox="1"/>
          <p:nvPr/>
        </p:nvSpPr>
        <p:spPr>
          <a:xfrm>
            <a:off x="6613201" y="4637485"/>
            <a:ext cx="20133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Calibri"/>
                <a:cs typeface="Calibri"/>
              </a:rPr>
              <a:t>Logical Operators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AF061-B7D9-1CF1-DCB4-93453668AE95}"/>
              </a:ext>
            </a:extLst>
          </p:cNvPr>
          <p:cNvSpPr txBox="1"/>
          <p:nvPr/>
        </p:nvSpPr>
        <p:spPr>
          <a:xfrm>
            <a:off x="9257694" y="4634297"/>
            <a:ext cx="27038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ea typeface="Calibri"/>
                <a:cs typeface="Calibri"/>
              </a:rPr>
              <a:t>Assignment Operators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BEDA97-424C-433D-57C3-7AB79EB430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0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221BF-2561-4D7A-DD77-32F0C8EBE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E97DA2-430F-2EA5-777D-96340DAA0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28B171-F811-2F08-A557-5D548427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0D3346-A9CA-8444-B3AE-94CE5CA1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362371"/>
              </p:ext>
            </p:extLst>
          </p:nvPr>
        </p:nvGraphicFramePr>
        <p:xfrm>
          <a:off x="1414657" y="1477818"/>
          <a:ext cx="9688944" cy="4922983"/>
        </p:xfrm>
        <a:graphic>
          <a:graphicData uri="http://schemas.openxmlformats.org/drawingml/2006/table">
            <a:tbl>
              <a:tblPr/>
              <a:tblGrid>
                <a:gridCol w="2422236">
                  <a:extLst>
                    <a:ext uri="{9D8B030D-6E8A-4147-A177-3AD203B41FA5}">
                      <a16:colId xmlns:a16="http://schemas.microsoft.com/office/drawing/2014/main" val="3577816079"/>
                    </a:ext>
                  </a:extLst>
                </a:gridCol>
                <a:gridCol w="2422236">
                  <a:extLst>
                    <a:ext uri="{9D8B030D-6E8A-4147-A177-3AD203B41FA5}">
                      <a16:colId xmlns:a16="http://schemas.microsoft.com/office/drawing/2014/main" val="536446447"/>
                    </a:ext>
                  </a:extLst>
                </a:gridCol>
                <a:gridCol w="2422236">
                  <a:extLst>
                    <a:ext uri="{9D8B030D-6E8A-4147-A177-3AD203B41FA5}">
                      <a16:colId xmlns:a16="http://schemas.microsoft.com/office/drawing/2014/main" val="492309632"/>
                    </a:ext>
                  </a:extLst>
                </a:gridCol>
                <a:gridCol w="2422236">
                  <a:extLst>
                    <a:ext uri="{9D8B030D-6E8A-4147-A177-3AD203B41FA5}">
                      <a16:colId xmlns:a16="http://schemas.microsoft.com/office/drawing/2014/main" val="3576522793"/>
                    </a:ext>
                  </a:extLst>
                </a:gridCol>
              </a:tblGrid>
              <a:tr h="8405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1.</a:t>
                      </a:r>
                      <a:endParaRPr lang="en-IN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3200" dirty="0">
                          <a:solidFill>
                            <a:schemeClr val="tx2"/>
                          </a:solidFill>
                          <a:effectLst/>
                        </a:rPr>
                        <a:t>+</a:t>
                      </a:r>
                      <a:endParaRPr lang="en-IN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2"/>
                          </a:solidFill>
                          <a:effectLst/>
                        </a:rPr>
                        <a:t>Addition</a:t>
                      </a:r>
                    </a:p>
                    <a:p>
                      <a:pPr>
                        <a:buNone/>
                      </a:pPr>
                      <a:endParaRPr lang="en-IN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2"/>
                          </a:solidFill>
                          <a:effectLst/>
                        </a:rPr>
                        <a:t>Add two values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195013"/>
                  </a:ext>
                </a:extLst>
              </a:tr>
              <a:tr h="1200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2.</a:t>
                      </a:r>
                      <a:endParaRPr lang="en-IN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3600" dirty="0">
                          <a:solidFill>
                            <a:schemeClr val="tx2"/>
                          </a:solidFill>
                          <a:effectLst/>
                        </a:rPr>
                        <a:t>-</a:t>
                      </a:r>
                      <a:endParaRPr lang="en-IN" sz="2400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2"/>
                          </a:solidFill>
                          <a:effectLst/>
                        </a:rPr>
                        <a:t>Subtraction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Subtracts one value from the other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59301"/>
                  </a:ext>
                </a:extLst>
              </a:tr>
              <a:tr h="8405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3.</a:t>
                      </a:r>
                      <a:endParaRPr lang="en-IN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3600" dirty="0">
                          <a:solidFill>
                            <a:schemeClr val="tx2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2"/>
                          </a:solidFill>
                          <a:effectLst/>
                        </a:rPr>
                        <a:t>Multiplication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2"/>
                          </a:solidFill>
                          <a:effectLst/>
                        </a:rPr>
                        <a:t>Multiplies two values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754234"/>
                  </a:ext>
                </a:extLst>
              </a:tr>
              <a:tr h="8405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4.</a:t>
                      </a:r>
                      <a:endParaRPr lang="en-IN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3200" dirty="0">
                          <a:solidFill>
                            <a:schemeClr val="tx2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2"/>
                          </a:solidFill>
                          <a:effectLst/>
                        </a:rPr>
                        <a:t>Division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2"/>
                          </a:solidFill>
                          <a:effectLst/>
                        </a:rPr>
                        <a:t>Divides one by the other value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957136"/>
                  </a:ext>
                </a:extLst>
              </a:tr>
              <a:tr h="1200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5.</a:t>
                      </a:r>
                      <a:endParaRPr lang="en-IN" dirty="0">
                        <a:solidFill>
                          <a:schemeClr val="tx2"/>
                        </a:solidFill>
                        <a:effectLst/>
                      </a:endParaRP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3200" dirty="0">
                          <a:solidFill>
                            <a:schemeClr val="tx2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solidFill>
                            <a:schemeClr val="tx2"/>
                          </a:solidFill>
                          <a:effectLst/>
                        </a:rPr>
                        <a:t>Modulus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2"/>
                          </a:solidFill>
                          <a:effectLst/>
                        </a:rPr>
                        <a:t>Finds the remainder after division</a:t>
                      </a:r>
                    </a:p>
                  </a:txBody>
                  <a:tcPr>
                    <a:lnL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6AD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1789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80B6C9B-3793-B2BF-373D-2BDB1068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7964" y="7882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CDB035-D97C-8818-53F1-0244FB6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785" y="26355"/>
            <a:ext cx="7180688" cy="14336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Arithmetic Operators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11E562-5254-8899-521F-2A19D23F6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E7ADA2-622C-7A23-C8E5-47FC0576F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D3D59D7-CC22-0D95-F565-15823FE12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880560-2ED9-D4AB-7FAA-C211230AD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4570F6-62EA-D555-AF45-04B57B14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698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5A64B-82C7-6B54-8D60-8FBCA2441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A412B9-F52A-A133-B2E2-B7DAD456E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BFD60F-8E4E-6A3A-C237-0E6ABD3D0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2EBC58-AD72-A4CD-5F0A-C0ED21453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013794"/>
              </p:ext>
            </p:extLst>
          </p:nvPr>
        </p:nvGraphicFramePr>
        <p:xfrm>
          <a:off x="387928" y="1330037"/>
          <a:ext cx="11185236" cy="4941453"/>
        </p:xfrm>
        <a:graphic>
          <a:graphicData uri="http://schemas.openxmlformats.org/drawingml/2006/table">
            <a:tbl>
              <a:tblPr/>
              <a:tblGrid>
                <a:gridCol w="2142836">
                  <a:extLst>
                    <a:ext uri="{9D8B030D-6E8A-4147-A177-3AD203B41FA5}">
                      <a16:colId xmlns:a16="http://schemas.microsoft.com/office/drawing/2014/main" val="3319342499"/>
                    </a:ext>
                  </a:extLst>
                </a:gridCol>
                <a:gridCol w="7250545">
                  <a:extLst>
                    <a:ext uri="{9D8B030D-6E8A-4147-A177-3AD203B41FA5}">
                      <a16:colId xmlns:a16="http://schemas.microsoft.com/office/drawing/2014/main" val="551258233"/>
                    </a:ext>
                  </a:extLst>
                </a:gridCol>
                <a:gridCol w="1791855">
                  <a:extLst>
                    <a:ext uri="{9D8B030D-6E8A-4147-A177-3AD203B41FA5}">
                      <a16:colId xmlns:a16="http://schemas.microsoft.com/office/drawing/2014/main" val="2160107534"/>
                    </a:ext>
                  </a:extLst>
                </a:gridCol>
              </a:tblGrid>
              <a:tr h="7717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>
                          <a:solidFill>
                            <a:schemeClr val="tx2"/>
                          </a:solidFill>
                          <a:effectLst/>
                        </a:rPr>
                        <a:t>==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 i="1">
                          <a:solidFill>
                            <a:schemeClr val="tx2"/>
                          </a:solidFill>
                          <a:effectLst/>
                        </a:rPr>
                        <a:t>Checks if the values of two operands are equal or not. If yes, then the condition becomes true.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 dirty="0">
                          <a:solidFill>
                            <a:schemeClr val="tx2"/>
                          </a:solidFill>
                          <a:effectLst/>
                        </a:rPr>
                        <a:t>(A == B)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50373"/>
                  </a:ext>
                </a:extLst>
              </a:tr>
              <a:tr h="8754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>
                          <a:solidFill>
                            <a:schemeClr val="tx2"/>
                          </a:solidFill>
                          <a:effectLst/>
                        </a:rPr>
                        <a:t>!=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 i="1">
                          <a:solidFill>
                            <a:schemeClr val="tx2"/>
                          </a:solidFill>
                          <a:effectLst/>
                        </a:rPr>
                        <a:t>Checks if the values of two operands are equal or not. If the values are not equal, then the condition becomes true.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>
                          <a:solidFill>
                            <a:schemeClr val="tx2"/>
                          </a:solidFill>
                          <a:effectLst/>
                        </a:rPr>
                        <a:t>(A != B)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959507"/>
                  </a:ext>
                </a:extLst>
              </a:tr>
              <a:tr h="7717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>
                          <a:solidFill>
                            <a:schemeClr val="tx2"/>
                          </a:solidFill>
                          <a:effectLst/>
                        </a:rPr>
                        <a:t>&gt;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 i="1" dirty="0">
                          <a:solidFill>
                            <a:schemeClr val="tx2"/>
                          </a:solidFill>
                          <a:effectLst/>
                        </a:rPr>
                        <a:t>Checks if the value of left operand is greater than the value of right operand. If yes, then the condition becomes true.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>
                          <a:solidFill>
                            <a:schemeClr val="tx2"/>
                          </a:solidFill>
                          <a:effectLst/>
                        </a:rPr>
                        <a:t>(A &gt; B)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857108"/>
                  </a:ext>
                </a:extLst>
              </a:tr>
              <a:tr h="77174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>
                          <a:solidFill>
                            <a:schemeClr val="tx2"/>
                          </a:solidFill>
                          <a:effectLst/>
                        </a:rPr>
                        <a:t>&lt;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 i="1">
                          <a:solidFill>
                            <a:schemeClr val="tx2"/>
                          </a:solidFill>
                          <a:effectLst/>
                        </a:rPr>
                        <a:t>Checks if the value of left operand is less than the value of right operand. If yes, then the condition becomes true.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>
                          <a:solidFill>
                            <a:schemeClr val="tx2"/>
                          </a:solidFill>
                          <a:effectLst/>
                        </a:rPr>
                        <a:t>(A &lt; B)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654632"/>
                  </a:ext>
                </a:extLst>
              </a:tr>
              <a:tr h="8754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>
                          <a:solidFill>
                            <a:schemeClr val="tx2"/>
                          </a:solidFill>
                          <a:effectLst/>
                        </a:rPr>
                        <a:t>&gt;=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 i="1">
                          <a:solidFill>
                            <a:schemeClr val="tx2"/>
                          </a:solidFill>
                          <a:effectLst/>
                        </a:rPr>
                        <a:t>Checks if the value of left operand is greater than or equal to the value of right operand. If yes, then the condition becomes true.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 dirty="0">
                          <a:solidFill>
                            <a:schemeClr val="tx2"/>
                          </a:solidFill>
                          <a:effectLst/>
                        </a:rPr>
                        <a:t>(A &gt;= B)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176435"/>
                  </a:ext>
                </a:extLst>
              </a:tr>
              <a:tr h="8754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>
                          <a:solidFill>
                            <a:schemeClr val="tx2"/>
                          </a:solidFill>
                          <a:effectLst/>
                        </a:rPr>
                        <a:t>&lt;=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0" i="1">
                          <a:solidFill>
                            <a:schemeClr val="tx2"/>
                          </a:solidFill>
                          <a:effectLst/>
                        </a:rPr>
                        <a:t>Checks if the value of left operand is less than or equal to the value of right operand. If yes, then the condition becomes true.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b="0" i="1" dirty="0">
                          <a:solidFill>
                            <a:schemeClr val="tx2"/>
                          </a:solidFill>
                          <a:effectLst/>
                        </a:rPr>
                        <a:t>(A &lt;= B)</a:t>
                      </a:r>
                    </a:p>
                  </a:txBody>
                  <a:tcPr marL="21100" marR="21100" marT="21100" marB="21100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11229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94949DA-1E0E-A87E-A67B-55F13C3D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7964" y="7882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0F8917-D42F-835D-8D8E-A21C2515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785" y="26355"/>
            <a:ext cx="7180688" cy="14336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Relational Operators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D42FE8-AD8E-067C-9D0D-D727143F3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AA4823B-F695-D7A1-0D00-F37CC63E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E38EAD-CDCC-0833-4CE3-48E35CD2C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FD06D5-DCC7-C109-EB5A-ECE09E5B2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6DBCB30-58D0-A591-ECF2-B9C6E4DE8E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19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7DFA00-829B-37A7-650B-AE6FB7517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E36993-D94A-B4B9-6734-DFE92880A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8C734-B878-1174-5B31-4B2AC4210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E20B15-507F-ECB9-51C4-158B5E7DA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255790"/>
              </p:ext>
            </p:extLst>
          </p:nvPr>
        </p:nvGraphicFramePr>
        <p:xfrm>
          <a:off x="655782" y="1600200"/>
          <a:ext cx="11037453" cy="4525962"/>
        </p:xfrm>
        <a:graphic>
          <a:graphicData uri="http://schemas.openxmlformats.org/drawingml/2006/table">
            <a:tbl>
              <a:tblPr/>
              <a:tblGrid>
                <a:gridCol w="1717963">
                  <a:extLst>
                    <a:ext uri="{9D8B030D-6E8A-4147-A177-3AD203B41FA5}">
                      <a16:colId xmlns:a16="http://schemas.microsoft.com/office/drawing/2014/main" val="443607259"/>
                    </a:ext>
                  </a:extLst>
                </a:gridCol>
                <a:gridCol w="7767782">
                  <a:extLst>
                    <a:ext uri="{9D8B030D-6E8A-4147-A177-3AD203B41FA5}">
                      <a16:colId xmlns:a16="http://schemas.microsoft.com/office/drawing/2014/main" val="314492502"/>
                    </a:ext>
                  </a:extLst>
                </a:gridCol>
                <a:gridCol w="1551708">
                  <a:extLst>
                    <a:ext uri="{9D8B030D-6E8A-4147-A177-3AD203B41FA5}">
                      <a16:colId xmlns:a16="http://schemas.microsoft.com/office/drawing/2014/main" val="2504721198"/>
                    </a:ext>
                  </a:extLst>
                </a:gridCol>
              </a:tblGrid>
              <a:tr h="130599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>
                          <a:solidFill>
                            <a:schemeClr val="tx2"/>
                          </a:solidFill>
                          <a:effectLst/>
                        </a:rPr>
                        <a:t>&amp;&amp;</a:t>
                      </a:r>
                    </a:p>
                  </a:txBody>
                  <a:tcPr marL="45034" marR="45034" marT="45034" marB="45034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 dirty="0">
                          <a:solidFill>
                            <a:schemeClr val="tx2"/>
                          </a:solidFill>
                          <a:effectLst/>
                        </a:rPr>
                        <a:t>Called Logical AND operator. If both the operands are non-zero, then the condition becomes true.</a:t>
                      </a:r>
                    </a:p>
                  </a:txBody>
                  <a:tcPr marL="45034" marR="45034" marT="45034" marB="45034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 dirty="0">
                          <a:solidFill>
                            <a:schemeClr val="tx2"/>
                          </a:solidFill>
                          <a:effectLst/>
                        </a:rPr>
                        <a:t>(A &amp;&amp; B)</a:t>
                      </a:r>
                    </a:p>
                  </a:txBody>
                  <a:tcPr marL="45034" marR="45034" marT="45034" marB="45034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448064"/>
                  </a:ext>
                </a:extLst>
              </a:tr>
              <a:tr h="130599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>
                          <a:solidFill>
                            <a:schemeClr val="tx2"/>
                          </a:solidFill>
                          <a:effectLst/>
                        </a:rPr>
                        <a:t>||</a:t>
                      </a:r>
                    </a:p>
                  </a:txBody>
                  <a:tcPr marL="45034" marR="45034" marT="45034" marB="45034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Called Logical OR Operator. If any of the two operands is non-zero, then the condition becomes true.</a:t>
                      </a:r>
                    </a:p>
                  </a:txBody>
                  <a:tcPr marL="45034" marR="45034" marT="45034" marB="45034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>
                          <a:solidFill>
                            <a:schemeClr val="tx2"/>
                          </a:solidFill>
                          <a:effectLst/>
                        </a:rPr>
                        <a:t>(A || B)</a:t>
                      </a:r>
                    </a:p>
                  </a:txBody>
                  <a:tcPr marL="45034" marR="45034" marT="45034" marB="45034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146779"/>
                  </a:ext>
                </a:extLst>
              </a:tr>
              <a:tr h="19139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>
                          <a:solidFill>
                            <a:schemeClr val="tx2"/>
                          </a:solidFill>
                          <a:effectLst/>
                        </a:rPr>
                        <a:t>!</a:t>
                      </a:r>
                    </a:p>
                  </a:txBody>
                  <a:tcPr marL="45034" marR="45034" marT="45034" marB="45034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Called Logical NOT Operator. It is used to reverse the logical state of its operand. If a condition is true, then Logical NOT operator will make it false.</a:t>
                      </a:r>
                    </a:p>
                  </a:txBody>
                  <a:tcPr marL="45034" marR="45034" marT="45034" marB="45034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 dirty="0">
                          <a:solidFill>
                            <a:schemeClr val="tx2"/>
                          </a:solidFill>
                          <a:effectLst/>
                        </a:rPr>
                        <a:t>!(A)</a:t>
                      </a:r>
                    </a:p>
                  </a:txBody>
                  <a:tcPr marL="45034" marR="45034" marT="45034" marB="45034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6936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2CC195A-1146-8DD9-7640-77FB83D4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7964" y="7882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FBBABB-CAF1-5FFB-AE87-46297B49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785" y="26355"/>
            <a:ext cx="7180688" cy="14336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Logical Operators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0F8C50-8790-37F5-EA65-87B5BCBDD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3FD1D4-A48D-15BC-658B-1882E16CF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DE32B0F-F100-6B11-FE57-2E16B00EE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8FA13DA-5858-EC49-93F4-D5EC6F963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0F615A2-71D3-9A81-C1C0-B28AABF483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722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DC598-32E1-3CD2-C86D-0DDF9C99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6287BB-2CC5-960F-7420-451B2497B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D73E6-6C73-D6D5-0EA2-2C13EF121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451FF9-F4A8-4E6B-BB9B-F4817031F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04769"/>
              </p:ext>
            </p:extLst>
          </p:nvPr>
        </p:nvGraphicFramePr>
        <p:xfrm>
          <a:off x="390957" y="1366983"/>
          <a:ext cx="11406909" cy="5320143"/>
        </p:xfrm>
        <a:graphic>
          <a:graphicData uri="http://schemas.openxmlformats.org/drawingml/2006/table">
            <a:tbl>
              <a:tblPr/>
              <a:tblGrid>
                <a:gridCol w="1214631">
                  <a:extLst>
                    <a:ext uri="{9D8B030D-6E8A-4147-A177-3AD203B41FA5}">
                      <a16:colId xmlns:a16="http://schemas.microsoft.com/office/drawing/2014/main" val="2658816785"/>
                    </a:ext>
                  </a:extLst>
                </a:gridCol>
                <a:gridCol w="6891867">
                  <a:extLst>
                    <a:ext uri="{9D8B030D-6E8A-4147-A177-3AD203B41FA5}">
                      <a16:colId xmlns:a16="http://schemas.microsoft.com/office/drawing/2014/main" val="3223197574"/>
                    </a:ext>
                  </a:extLst>
                </a:gridCol>
                <a:gridCol w="3300411">
                  <a:extLst>
                    <a:ext uri="{9D8B030D-6E8A-4147-A177-3AD203B41FA5}">
                      <a16:colId xmlns:a16="http://schemas.microsoft.com/office/drawing/2014/main" val="3036928725"/>
                    </a:ext>
                  </a:extLst>
                </a:gridCol>
              </a:tblGrid>
              <a:tr h="6975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 dirty="0">
                          <a:solidFill>
                            <a:schemeClr val="tx2"/>
                          </a:solidFill>
                          <a:effectLst/>
                        </a:rPr>
                        <a:t>=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Simple assignment operator. Assigns values from right side operands to left side operand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C = A + B will assign the value of A + B to C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570958"/>
                  </a:ext>
                </a:extLst>
              </a:tr>
              <a:tr h="8103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>
                          <a:solidFill>
                            <a:schemeClr val="tx2"/>
                          </a:solidFill>
                          <a:effectLst/>
                        </a:rPr>
                        <a:t>+=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Add AND assignment operator. It adds the right operand to the left operand and assign the result to the left operand.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C += A is equivalent to C = C + A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57351"/>
                  </a:ext>
                </a:extLst>
              </a:tr>
              <a:tr h="9062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>
                          <a:solidFill>
                            <a:schemeClr val="tx2"/>
                          </a:solidFill>
                          <a:effectLst/>
                        </a:rPr>
                        <a:t>-=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Subtract AND assignment operator. It subtracts the right operand from the left operand and assigns the result to the left operand.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C -= A is equivalent to C = C - A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130199"/>
                  </a:ext>
                </a:extLst>
              </a:tr>
              <a:tr h="9062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>
                          <a:solidFill>
                            <a:schemeClr val="tx2"/>
                          </a:solidFill>
                          <a:effectLst/>
                        </a:rPr>
                        <a:t>*=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Multiply AND assignment operator. It multiplies the right operand with the left operand and assigns the result to the left operand.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C *= A is equivalent to C = C * A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62340"/>
                  </a:ext>
                </a:extLst>
              </a:tr>
              <a:tr h="9062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>
                          <a:solidFill>
                            <a:schemeClr val="tx2"/>
                          </a:solidFill>
                          <a:effectLst/>
                        </a:rPr>
                        <a:t>/=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Divide AND assignment operator. It divides the left operand with the right operand and assigns the result to the left operand.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C /= A is equivalent to C = C / A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5018306"/>
                  </a:ext>
                </a:extLst>
              </a:tr>
              <a:tr h="1093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i="1">
                          <a:solidFill>
                            <a:schemeClr val="tx2"/>
                          </a:solidFill>
                          <a:effectLst/>
                        </a:rPr>
                        <a:t>%=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>
                          <a:solidFill>
                            <a:schemeClr val="tx2"/>
                          </a:solidFill>
                          <a:effectLst/>
                        </a:rPr>
                        <a:t>Modulus AND assignment operator. It takes modulus using two operands and assigns the result to the left operand.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i="1" dirty="0">
                          <a:solidFill>
                            <a:schemeClr val="tx2"/>
                          </a:solidFill>
                          <a:effectLst/>
                        </a:rPr>
                        <a:t>C %= A is equivalent to C = C % A</a:t>
                      </a:r>
                    </a:p>
                  </a:txBody>
                  <a:tcPr marL="19851" marR="19851" marT="19851" marB="19851" anchor="ctr">
                    <a:lnL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EEEE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3236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FB67CDF-A116-FB70-AB88-2A4976437F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7964" y="7882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A06EA6-FA89-4E20-B566-8BA1FEA2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785" y="26355"/>
            <a:ext cx="7180688" cy="1433615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Assignment Operators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9D25FD-1E30-58C2-7518-78F59A815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016FA8C-135B-78BD-2C94-F9F8AD53E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E610D6F-C637-09F1-A3EB-6C5E092003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06A78E6-0711-E49D-8B74-C975E99C3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EF701B5-6C82-9ED6-AFAC-6BFF7ADDD7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131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268" y="-378378"/>
            <a:ext cx="9827240" cy="1325880"/>
          </a:xfrm>
        </p:spPr>
        <p:txBody>
          <a:bodyPr anchor="b"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Basic Input and Output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4" y="-1"/>
            <a:ext cx="3361193" cy="2522848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Graphic 22" descr="Photocopier">
            <a:extLst>
              <a:ext uri="{FF2B5EF4-FFF2-40B4-BE49-F238E27FC236}">
                <a16:creationId xmlns:a16="http://schemas.microsoft.com/office/drawing/2014/main" id="{475A2EFD-C35F-ECF8-5758-5C6084992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0860" y="2083242"/>
            <a:ext cx="2162745" cy="2052139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3104" y="4852279"/>
            <a:ext cx="2151670" cy="1859772"/>
            <a:chOff x="-305" y="-4155"/>
            <a:chExt cx="2514948" cy="2174333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8596613-1969-9878-AFDC-BE76DB574FE6}"/>
              </a:ext>
            </a:extLst>
          </p:cNvPr>
          <p:cNvSpPr/>
          <p:nvPr/>
        </p:nvSpPr>
        <p:spPr>
          <a:xfrm>
            <a:off x="161208" y="2532070"/>
            <a:ext cx="2891087" cy="161258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1DEBF49-D271-B3E4-BBFF-40D45E201F0F}"/>
              </a:ext>
            </a:extLst>
          </p:cNvPr>
          <p:cNvSpPr/>
          <p:nvPr/>
        </p:nvSpPr>
        <p:spPr>
          <a:xfrm>
            <a:off x="5554752" y="2379206"/>
            <a:ext cx="2864019" cy="16125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TextBox 8">
            <a:extLst>
              <a:ext uri="{FF2B5EF4-FFF2-40B4-BE49-F238E27FC236}">
                <a16:creationId xmlns:a16="http://schemas.microsoft.com/office/drawing/2014/main" id="{9F55B198-29CC-485D-FB34-97189D00F3DC}"/>
              </a:ext>
            </a:extLst>
          </p:cNvPr>
          <p:cNvSpPr txBox="1"/>
          <p:nvPr/>
        </p:nvSpPr>
        <p:spPr>
          <a:xfrm>
            <a:off x="804965" y="3044238"/>
            <a:ext cx="1735036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err="1">
                <a:solidFill>
                  <a:schemeClr val="tx2"/>
                </a:solidFill>
                <a:ea typeface="Calibri"/>
                <a:cs typeface="Calibri"/>
              </a:rPr>
              <a:t>printf</a:t>
            </a:r>
            <a:r>
              <a:rPr lang="en-US" sz="3200" b="1" dirty="0">
                <a:solidFill>
                  <a:schemeClr val="tx2"/>
                </a:solidFill>
                <a:ea typeface="Calibri"/>
                <a:cs typeface="Calibri"/>
              </a:rPr>
              <a:t>()</a:t>
            </a:r>
            <a:endParaRPr lang="en-US" sz="3000" b="1">
              <a:solidFill>
                <a:schemeClr val="tx2"/>
              </a:solidFill>
              <a:ea typeface="Calibri"/>
              <a:cs typeface="Calibri"/>
            </a:endParaRPr>
          </a:p>
        </p:txBody>
      </p:sp>
      <p:sp>
        <p:nvSpPr>
          <p:cNvPr id="47" name="Rectangle: Diagonal Corners Snipped 46">
            <a:extLst>
              <a:ext uri="{FF2B5EF4-FFF2-40B4-BE49-F238E27FC236}">
                <a16:creationId xmlns:a16="http://schemas.microsoft.com/office/drawing/2014/main" id="{4B7BE5DD-9D84-83A0-EDE3-9403AD8BE3F7}"/>
              </a:ext>
            </a:extLst>
          </p:cNvPr>
          <p:cNvSpPr/>
          <p:nvPr/>
        </p:nvSpPr>
        <p:spPr>
          <a:xfrm>
            <a:off x="8816048" y="2470866"/>
            <a:ext cx="1681275" cy="151740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470BFB6C-53A2-F994-D128-08BDA7D71ACD}"/>
              </a:ext>
            </a:extLst>
          </p:cNvPr>
          <p:cNvSpPr/>
          <p:nvPr/>
        </p:nvSpPr>
        <p:spPr>
          <a:xfrm>
            <a:off x="8923433" y="2544502"/>
            <a:ext cx="1482789" cy="1365583"/>
          </a:xfrm>
          <a:prstGeom prst="snip2Diag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5">
            <a:extLst>
              <a:ext uri="{FF2B5EF4-FFF2-40B4-BE49-F238E27FC236}">
                <a16:creationId xmlns:a16="http://schemas.microsoft.com/office/drawing/2014/main" id="{BE5D755B-DEC5-EFC9-0192-0CBB1C0A7742}"/>
              </a:ext>
            </a:extLst>
          </p:cNvPr>
          <p:cNvSpPr txBox="1"/>
          <p:nvPr/>
        </p:nvSpPr>
        <p:spPr>
          <a:xfrm>
            <a:off x="5933139" y="2786655"/>
            <a:ext cx="148441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 err="1">
                <a:solidFill>
                  <a:schemeClr val="tx2"/>
                </a:solidFill>
                <a:ea typeface="Calibri"/>
                <a:cs typeface="Calibri"/>
              </a:rPr>
              <a:t>scanf</a:t>
            </a:r>
            <a:r>
              <a:rPr lang="en-US" sz="3600" b="1" dirty="0">
                <a:solidFill>
                  <a:schemeClr val="tx2"/>
                </a:solidFill>
                <a:ea typeface="Calibri"/>
                <a:cs typeface="Calibri"/>
              </a:rPr>
              <a:t>()</a:t>
            </a:r>
          </a:p>
        </p:txBody>
      </p:sp>
      <p:pic>
        <p:nvPicPr>
          <p:cNvPr id="58" name="Picture 57" descr="A blue and black gear&#10;&#10;AI-generated content may be incorrect.">
            <a:extLst>
              <a:ext uri="{FF2B5EF4-FFF2-40B4-BE49-F238E27FC236}">
                <a16:creationId xmlns:a16="http://schemas.microsoft.com/office/drawing/2014/main" id="{5B47F3F5-0087-CAF1-D921-63003953C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4919" y="2588311"/>
            <a:ext cx="1303991" cy="1259151"/>
          </a:xfrm>
          <a:prstGeom prst="rect">
            <a:avLst/>
          </a:prstGeom>
        </p:spPr>
      </p:pic>
      <p:sp>
        <p:nvSpPr>
          <p:cNvPr id="60" name="Arrow: Bent-Up 59">
            <a:extLst>
              <a:ext uri="{FF2B5EF4-FFF2-40B4-BE49-F238E27FC236}">
                <a16:creationId xmlns:a16="http://schemas.microsoft.com/office/drawing/2014/main" id="{793D492B-42ED-3547-76DC-C36670EA55EA}"/>
              </a:ext>
            </a:extLst>
          </p:cNvPr>
          <p:cNvSpPr/>
          <p:nvPr/>
        </p:nvSpPr>
        <p:spPr>
          <a:xfrm rot="5400000">
            <a:off x="3903922" y="4221246"/>
            <a:ext cx="1211275" cy="740542"/>
          </a:xfrm>
          <a:prstGeom prst="bent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Alternate Process 60">
            <a:extLst>
              <a:ext uri="{FF2B5EF4-FFF2-40B4-BE49-F238E27FC236}">
                <a16:creationId xmlns:a16="http://schemas.microsoft.com/office/drawing/2014/main" id="{90BCB301-CCC3-E48A-35AD-B27230E48A9A}"/>
              </a:ext>
            </a:extLst>
          </p:cNvPr>
          <p:cNvSpPr/>
          <p:nvPr/>
        </p:nvSpPr>
        <p:spPr>
          <a:xfrm>
            <a:off x="4975644" y="4554435"/>
            <a:ext cx="2240644" cy="955546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</a:rPr>
              <a:t>Enter a number: </a:t>
            </a:r>
            <a:endParaRPr lang="en-US" sz="2000">
              <a:solidFill>
                <a:srgbClr val="C00000"/>
              </a:solidFill>
              <a:ea typeface="Calibri"/>
              <a:cs typeface="Calibri"/>
            </a:endParaRPr>
          </a:p>
        </p:txBody>
      </p:sp>
      <p:sp>
        <p:nvSpPr>
          <p:cNvPr id="62" name="Rectangle: Diagonal Corners Rounded 61">
            <a:extLst>
              <a:ext uri="{FF2B5EF4-FFF2-40B4-BE49-F238E27FC236}">
                <a16:creationId xmlns:a16="http://schemas.microsoft.com/office/drawing/2014/main" id="{7F76875F-7B61-4AD4-AF99-9867A7193BDB}"/>
              </a:ext>
            </a:extLst>
          </p:cNvPr>
          <p:cNvSpPr/>
          <p:nvPr/>
        </p:nvSpPr>
        <p:spPr>
          <a:xfrm>
            <a:off x="1271990" y="415023"/>
            <a:ext cx="1636166" cy="111292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</a:rPr>
              <a:t>Int a = null;</a:t>
            </a:r>
            <a:endParaRPr lang="en-US" sz="2000" dirty="0">
              <a:solidFill>
                <a:srgbClr val="C00000"/>
              </a:solidFill>
              <a:ea typeface="Calibri"/>
              <a:cs typeface="Calibri"/>
            </a:endParaRPr>
          </a:p>
        </p:txBody>
      </p:sp>
      <p:sp>
        <p:nvSpPr>
          <p:cNvPr id="64" name="Half Frame 63">
            <a:extLst>
              <a:ext uri="{FF2B5EF4-FFF2-40B4-BE49-F238E27FC236}">
                <a16:creationId xmlns:a16="http://schemas.microsoft.com/office/drawing/2014/main" id="{C5FB3E55-D9FB-EE6F-28DB-639DA9A33F72}"/>
              </a:ext>
            </a:extLst>
          </p:cNvPr>
          <p:cNvSpPr/>
          <p:nvPr/>
        </p:nvSpPr>
        <p:spPr>
          <a:xfrm rot="8160000">
            <a:off x="1945704" y="2880058"/>
            <a:ext cx="914399" cy="914399"/>
          </a:xfrm>
          <a:prstGeom prst="half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Half Frame 64">
            <a:extLst>
              <a:ext uri="{FF2B5EF4-FFF2-40B4-BE49-F238E27FC236}">
                <a16:creationId xmlns:a16="http://schemas.microsoft.com/office/drawing/2014/main" id="{464AFCDA-02A5-64BD-18E5-D83D3956B642}"/>
              </a:ext>
            </a:extLst>
          </p:cNvPr>
          <p:cNvSpPr/>
          <p:nvPr/>
        </p:nvSpPr>
        <p:spPr>
          <a:xfrm rot="8160000">
            <a:off x="7314212" y="2717631"/>
            <a:ext cx="914399" cy="914399"/>
          </a:xfrm>
          <a:prstGeom prst="half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Arrow: Up 67">
            <a:extLst>
              <a:ext uri="{FF2B5EF4-FFF2-40B4-BE49-F238E27FC236}">
                <a16:creationId xmlns:a16="http://schemas.microsoft.com/office/drawing/2014/main" id="{ECD753BF-372A-D7E8-767E-C4DC1F8DD0ED}"/>
              </a:ext>
            </a:extLst>
          </p:cNvPr>
          <p:cNvSpPr/>
          <p:nvPr/>
        </p:nvSpPr>
        <p:spPr>
          <a:xfrm rot="10800000">
            <a:off x="1271991" y="1607298"/>
            <a:ext cx="484631" cy="1176928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Diagonal Corners Rounded 68">
            <a:extLst>
              <a:ext uri="{FF2B5EF4-FFF2-40B4-BE49-F238E27FC236}">
                <a16:creationId xmlns:a16="http://schemas.microsoft.com/office/drawing/2014/main" id="{81A9995A-A754-2F1E-9128-481D23390977}"/>
              </a:ext>
            </a:extLst>
          </p:cNvPr>
          <p:cNvSpPr/>
          <p:nvPr/>
        </p:nvSpPr>
        <p:spPr>
          <a:xfrm>
            <a:off x="9482063" y="5305061"/>
            <a:ext cx="1636166" cy="1112921"/>
          </a:xfrm>
          <a:prstGeom prst="round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ea typeface="Calibri"/>
                <a:cs typeface="Calibri"/>
              </a:rPr>
              <a:t>Int a = 2;</a:t>
            </a:r>
            <a:endParaRPr lang="en-US" sz="2000" dirty="0">
              <a:solidFill>
                <a:srgbClr val="C00000"/>
              </a:solidFill>
              <a:ea typeface="Calibri"/>
              <a:cs typeface="Calibri"/>
            </a:endParaRP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98A12962-8FB5-758C-1269-719770AD65C1}"/>
              </a:ext>
            </a:extLst>
          </p:cNvPr>
          <p:cNvSpPr/>
          <p:nvPr/>
        </p:nvSpPr>
        <p:spPr>
          <a:xfrm>
            <a:off x="10083450" y="4221159"/>
            <a:ext cx="484631" cy="97840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allout: Line with Accent Bar 70">
            <a:extLst>
              <a:ext uri="{FF2B5EF4-FFF2-40B4-BE49-F238E27FC236}">
                <a16:creationId xmlns:a16="http://schemas.microsoft.com/office/drawing/2014/main" id="{60F8920A-292B-7ACD-0585-0D32523C10D4}"/>
              </a:ext>
            </a:extLst>
          </p:cNvPr>
          <p:cNvSpPr/>
          <p:nvPr/>
        </p:nvSpPr>
        <p:spPr>
          <a:xfrm>
            <a:off x="10661030" y="1767618"/>
            <a:ext cx="914399" cy="612647"/>
          </a:xfrm>
          <a:prstGeom prst="accentCallout1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ea typeface="Calibri"/>
                <a:cs typeface="Calibri"/>
              </a:rPr>
              <a:t>Input: 2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9A9247-D10B-D467-474B-CC5A8B8E31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255" t="29491" r="20522" b="27112"/>
          <a:stretch>
            <a:fillRect/>
          </a:stretch>
        </p:blipFill>
        <p:spPr>
          <a:xfrm>
            <a:off x="7964" y="7882"/>
            <a:ext cx="1096728" cy="803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2F6A93-B6EE-3257-D56C-5EFE1639CE3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8" grpId="0" animBg="1"/>
      <p:bldP spid="69" grpId="0" animBg="1"/>
      <p:bldP spid="7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5B2481-8F95-92BE-0409-B982F726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7964" y="7882"/>
            <a:ext cx="1096728" cy="803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Common Errors and Debugging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A7C63B00-F031-829F-CBAD-0D0E25CB6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300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8987" y="2421682"/>
            <a:ext cx="5764448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• Missing semicolon ‘;’</a:t>
            </a:r>
          </a:p>
          <a:p>
            <a:pPr marL="0" indent="0">
              <a:spcAft>
                <a:spcPts val="1000"/>
              </a:spcAft>
              <a:buNone/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</a:rPr>
              <a:t>int a = 5   // ❌ Missing semicolon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</a:rPr>
              <a:t>int a = 5;  // ✅ Correct</a:t>
            </a:r>
          </a:p>
          <a:p>
            <a:pPr marL="0" indent="0">
              <a:spcAft>
                <a:spcPts val="1000"/>
              </a:spcAft>
              <a:buNone/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6F6A2C3-D911-B610-F539-5F7B5022AD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AC2380-3C5D-F619-F328-150EB04BD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07F4AA-7812-C731-6F6C-1598FF67A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0A990F-6CEA-85C3-3057-14625CA90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76F03-D318-1C07-1473-663D180F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7964" y="7882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4A7EC4-BA70-BCAF-6EF2-F7E548D4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Common Errors and Debugging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9AE7B15D-533F-BB3E-9E33-5F1D4EE06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300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E372-8E78-EF80-6F40-0FBAEBE98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5669" y="2421682"/>
            <a:ext cx="6607180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• Incorrect format specifiers in </a:t>
            </a:r>
            <a:r>
              <a:rPr lang="en-US" sz="2400" dirty="0" err="1">
                <a:solidFill>
                  <a:schemeClr val="tx2"/>
                </a:solidFill>
              </a:rPr>
              <a:t>printf</a:t>
            </a:r>
            <a:r>
              <a:rPr lang="en-US" sz="2400" dirty="0">
                <a:solidFill>
                  <a:schemeClr val="tx2"/>
                </a:solidFill>
              </a:rPr>
              <a:t>/</a:t>
            </a:r>
            <a:r>
              <a:rPr lang="en-US" sz="2400" dirty="0" err="1">
                <a:solidFill>
                  <a:schemeClr val="tx2"/>
                </a:solidFill>
              </a:rPr>
              <a:t>scanf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</a:rPr>
              <a:t>int num = 10;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ea typeface="Calibri"/>
                <a:cs typeface="Calibri"/>
              </a:rPr>
              <a:t>printf</a:t>
            </a: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</a:rPr>
              <a:t>("%f", num);   // ❌ Wrong format specifier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ea typeface="Calibri"/>
                <a:cs typeface="Calibri"/>
              </a:rPr>
              <a:t>printf</a:t>
            </a: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</a:rPr>
              <a:t>("%d", num);   // ✅ Correct</a:t>
            </a:r>
          </a:p>
          <a:p>
            <a:pPr marL="0" indent="0">
              <a:spcAft>
                <a:spcPts val="1000"/>
              </a:spcAft>
              <a:buNone/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0E1CBA-811B-1520-2E13-430562970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B62BB2D-14D5-DB5D-239A-3D6B28F77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0C9B2A0-5B07-D97E-B893-890BE23FD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85043B-5811-3E0E-1FEA-A24728013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F00478-A274-E790-B451-98B4B73F5D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07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C13DDE-3ADF-AB93-5241-8C575C706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63C82D-D58F-1FD5-47F1-48011B2A9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6C3B6-CE24-401A-6751-7C426C8F2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AB53CB-6E0B-2F3B-8924-50521F1464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7964" y="7882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A65CF8-B9B5-0287-9C59-61367A95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Common Errors and Debugging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BA99D9ED-E1D8-1CF5-432D-C7E75AB2A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300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38B43-4381-8326-E59F-BCF59597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987" y="2421682"/>
            <a:ext cx="5764448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• Using undeclared variables</a:t>
            </a:r>
          </a:p>
          <a:p>
            <a:pPr marL="0" indent="0">
              <a:spcAft>
                <a:spcPts val="1000"/>
              </a:spcAft>
              <a:buNone/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</a:rPr>
              <a:t>x = 5;        // ❌ 'x' not declared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</a:rPr>
              <a:t>int x = 5;    // ✅ Correct</a:t>
            </a:r>
          </a:p>
          <a:p>
            <a:pPr marL="0" indent="0">
              <a:spcAft>
                <a:spcPts val="1000"/>
              </a:spcAft>
              <a:buNone/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B71887-7386-F0D8-51F3-830BC3E6C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E1A5B04-91AF-A298-5B89-0EAB19D9B3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99EBFA-908B-9D5C-1CCE-9EFF4BEE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B47932-3995-6779-ADD5-FA65B39C3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0C20E08-76B1-F1FC-C96E-7AAE27B2DE7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36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CA0CAE-48AA-BBF4-E85D-4A1E640E2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2002BA-977D-1390-EA2E-B6BB93DC3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2D6D32-1B7F-8199-9072-71A477109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B7D5B6-16BE-7F65-AD39-44F22B38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7964" y="7882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C7342-B5DD-DB48-C606-D4EAFA87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Common Errors and Debugging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B0BD88F-D97E-34F4-753C-E7271734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300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BBE39-C2A6-00A2-F50B-53C80C7F8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44" y="2953528"/>
            <a:ext cx="6288455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000" dirty="0">
                <a:solidFill>
                  <a:schemeClr val="tx2"/>
                </a:solidFill>
              </a:rPr>
              <a:t>• Forgetting to include &lt;</a:t>
            </a:r>
            <a:r>
              <a:rPr lang="en-US" sz="2000" dirty="0" err="1">
                <a:solidFill>
                  <a:schemeClr val="tx2"/>
                </a:solidFill>
              </a:rPr>
              <a:t>stdio.h</a:t>
            </a:r>
            <a:r>
              <a:rPr lang="en-US" sz="2000" dirty="0">
                <a:solidFill>
                  <a:schemeClr val="tx2"/>
                </a:solidFill>
              </a:rPr>
              <a:t>&gt;</a:t>
            </a: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chemeClr val="tx2"/>
                </a:solidFill>
                <a:ea typeface="Calibri"/>
                <a:cs typeface="Calibri"/>
              </a:rPr>
              <a:t>// ❌ Missing header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 err="1">
                <a:solidFill>
                  <a:schemeClr val="tx2"/>
                </a:solidFill>
                <a:ea typeface="Calibri"/>
                <a:cs typeface="Calibri"/>
              </a:rPr>
              <a:t>printf</a:t>
            </a:r>
            <a:r>
              <a:rPr lang="en-US" sz="1600" dirty="0">
                <a:solidFill>
                  <a:schemeClr val="tx2"/>
                </a:solidFill>
                <a:ea typeface="Calibri"/>
                <a:cs typeface="Calibri"/>
              </a:rPr>
              <a:t>("Hello");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chemeClr val="tx2"/>
                </a:solidFill>
                <a:ea typeface="Calibri"/>
                <a:cs typeface="Calibri"/>
              </a:rPr>
              <a:t>// ✅ Correct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chemeClr val="tx2"/>
                </a:solidFill>
                <a:ea typeface="Calibri"/>
                <a:cs typeface="Calibri"/>
              </a:rPr>
              <a:t>#include &lt;</a:t>
            </a:r>
            <a:r>
              <a:rPr lang="en-US" sz="1600" dirty="0" err="1">
                <a:solidFill>
                  <a:schemeClr val="tx2"/>
                </a:solidFill>
                <a:ea typeface="Calibri"/>
                <a:cs typeface="Calibri"/>
              </a:rPr>
              <a:t>stdio.h</a:t>
            </a:r>
            <a:r>
              <a:rPr lang="en-US" sz="1600" dirty="0">
                <a:solidFill>
                  <a:schemeClr val="tx2"/>
                </a:solidFill>
                <a:ea typeface="Calibri"/>
                <a:cs typeface="Calibri"/>
              </a:rPr>
              <a:t>&gt;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chemeClr val="tx2"/>
                </a:solidFill>
                <a:ea typeface="Calibri"/>
                <a:cs typeface="Calibri"/>
              </a:rPr>
              <a:t>int main() {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chemeClr val="tx2"/>
                </a:solidFill>
                <a:ea typeface="Calibri"/>
                <a:cs typeface="Calibri"/>
              </a:rPr>
              <a:t>    </a:t>
            </a:r>
            <a:r>
              <a:rPr lang="en-US" sz="1600" dirty="0" err="1">
                <a:solidFill>
                  <a:schemeClr val="tx2"/>
                </a:solidFill>
                <a:ea typeface="Calibri"/>
                <a:cs typeface="Calibri"/>
              </a:rPr>
              <a:t>printf</a:t>
            </a:r>
            <a:r>
              <a:rPr lang="en-US" sz="1600" dirty="0">
                <a:solidFill>
                  <a:schemeClr val="tx2"/>
                </a:solidFill>
                <a:ea typeface="Calibri"/>
                <a:cs typeface="Calibri"/>
              </a:rPr>
              <a:t>("Hello");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chemeClr val="tx2"/>
                </a:solidFill>
                <a:ea typeface="Calibri"/>
                <a:cs typeface="Calibri"/>
              </a:rPr>
              <a:t>    return 0;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chemeClr val="tx2"/>
                </a:solidFill>
                <a:ea typeface="Calibri"/>
                <a:cs typeface="Calibri"/>
              </a:rPr>
              <a:t>}</a:t>
            </a:r>
          </a:p>
          <a:p>
            <a:pPr marL="0" indent="0">
              <a:spcAft>
                <a:spcPts val="1000"/>
              </a:spcAft>
              <a:buNone/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CC7CA5-9739-6741-1A1B-703CB78DC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BAD636-8CAA-4040-DCB9-66F604654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33E9EBB-0903-DB71-511D-4A8606937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69F058-63EA-DFEB-3973-A67694244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7ACDFA4-D6FB-B110-7C75-198B371381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41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62" y="802955"/>
            <a:ext cx="497668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Features of C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462" y="2421682"/>
            <a:ext cx="4976282" cy="3639289"/>
          </a:xfrm>
        </p:spPr>
        <p:txBody>
          <a:bodyPr anchor="ctr">
            <a:normAutofit/>
          </a:bodyPr>
          <a:lstStyle/>
          <a:p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Simple and structured language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Fast and efficient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Rich library of built-in functions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Supports low-level (hardware) programming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Portable and extensible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8238" y="0"/>
            <a:ext cx="5820587" cy="6685267"/>
            <a:chOff x="6357228" y="0"/>
            <a:chExt cx="5822103" cy="6685267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Graphic 23" descr="Books on Shelf">
            <a:extLst>
              <a:ext uri="{FF2B5EF4-FFF2-40B4-BE49-F238E27FC236}">
                <a16:creationId xmlns:a16="http://schemas.microsoft.com/office/drawing/2014/main" id="{1DB73DA6-010F-01C6-F196-06CE17147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139" y="1629089"/>
            <a:ext cx="3620021" cy="3620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57A545-46CF-B21B-DC65-3725C8E365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255" t="29491" r="20522" b="27112"/>
          <a:stretch>
            <a:fillRect/>
          </a:stretch>
        </p:blipFill>
        <p:spPr>
          <a:xfrm>
            <a:off x="23730" y="70946"/>
            <a:ext cx="1096728" cy="803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662426-5EC1-E594-C41A-072F989463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97E46-C999-2A92-E458-8BF03D5B5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D5CF3E-7FB5-535A-4CE7-494CAC1B2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0B5B6A-EABB-1C2C-C88F-21AB794B3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C018A-FC14-4740-E000-DCF2B9BA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7964" y="7882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37102B-76A9-7382-73A1-6FFE0CE0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Common Errors and Debugging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E5F54307-A6C2-E2D2-2E5D-56C8256A4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300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69A5E-9BEC-2495-713E-936B14570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260" y="2414200"/>
            <a:ext cx="6863448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1000"/>
              </a:spcAft>
            </a:pPr>
            <a:r>
              <a:rPr lang="en-US" sz="2400" dirty="0">
                <a:solidFill>
                  <a:schemeClr val="tx2"/>
                </a:solidFill>
              </a:rPr>
              <a:t>Read compiler error messages carefully!</a:t>
            </a:r>
          </a:p>
          <a:p>
            <a:pPr>
              <a:spcAft>
                <a:spcPts val="1000"/>
              </a:spcAft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</a:rPr>
              <a:t>// Example: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 err="1">
                <a:solidFill>
                  <a:schemeClr val="tx2"/>
                </a:solidFill>
                <a:ea typeface="Calibri"/>
                <a:cs typeface="Calibri"/>
              </a:rPr>
              <a:t>printf</a:t>
            </a: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</a:rPr>
              <a:t>("Hello")     // ❌ Compiler says: expected ';' before 'return'</a:t>
            </a:r>
          </a:p>
          <a:p>
            <a:pPr>
              <a:spcAft>
                <a:spcPts val="1000"/>
              </a:spcAft>
            </a:pP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BB40A3B-4BCE-75E0-09EE-8780DA56E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55569A-5CE7-5817-0148-F64FCDF58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E6132D-CC98-5B09-9B07-9FEA0ACFDE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315A65C-2631-388F-6510-067111E81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ED6AAE-9C76-550E-E8CC-C8CD862890B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81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black gear">
            <a:extLst>
              <a:ext uri="{FF2B5EF4-FFF2-40B4-BE49-F238E27FC236}">
                <a16:creationId xmlns:a16="http://schemas.microsoft.com/office/drawing/2014/main" id="{CA9D4E42-7492-1ED9-2BAE-40D4D719C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684" y="364726"/>
            <a:ext cx="5808407" cy="58755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2" y="365125"/>
            <a:ext cx="5249949" cy="18073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6000"/>
                  </a:schemeClr>
                </a:solidFill>
              </a:rPr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45" y="2053563"/>
            <a:ext cx="5890530" cy="384366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>
              <a:solidFill>
                <a:schemeClr val="accent1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accent1">
                    <a:lumMod val="76000"/>
                  </a:schemeClr>
                </a:solidFill>
              </a:rPr>
              <a:t>1. Print your name using </a:t>
            </a:r>
            <a:r>
              <a:rPr lang="en-US" sz="2400" err="1">
                <a:solidFill>
                  <a:schemeClr val="accent1">
                    <a:lumMod val="76000"/>
                  </a:schemeClr>
                </a:solidFill>
              </a:rPr>
              <a:t>printf</a:t>
            </a:r>
            <a:r>
              <a:rPr lang="en-US" sz="2400" dirty="0">
                <a:solidFill>
                  <a:schemeClr val="accent1">
                    <a:lumMod val="76000"/>
                  </a:schemeClr>
                </a:solidFill>
              </a:rPr>
              <a:t>()</a:t>
            </a:r>
            <a:endParaRPr lang="en-US" sz="2400" dirty="0">
              <a:solidFill>
                <a:schemeClr val="accent1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accent1">
                    <a:lumMod val="76000"/>
                  </a:schemeClr>
                </a:solidFill>
              </a:rPr>
              <a:t>2. Add two numbers entered by user</a:t>
            </a:r>
            <a:endParaRPr lang="en-US" sz="2400" dirty="0">
              <a:solidFill>
                <a:schemeClr val="accent1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accent1">
                    <a:lumMod val="76000"/>
                  </a:schemeClr>
                </a:solidFill>
              </a:rPr>
              <a:t>3. Find area of a circle</a:t>
            </a:r>
            <a:endParaRPr lang="en-US" sz="2400" dirty="0">
              <a:solidFill>
                <a:schemeClr val="accent1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accent1">
                    <a:lumMod val="76000"/>
                  </a:schemeClr>
                </a:solidFill>
              </a:rPr>
              <a:t>4. Swap two numbers (with third variable)</a:t>
            </a:r>
            <a:endParaRPr lang="en-US" sz="2400" dirty="0">
              <a:solidFill>
                <a:schemeClr val="accent1">
                  <a:lumMod val="76000"/>
                </a:schemeClr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accent1">
                    <a:lumMod val="76000"/>
                  </a:schemeClr>
                </a:solidFill>
              </a:rPr>
              <a:t>5. Convert temperature from Celsius to Fahrenheit</a:t>
            </a:r>
            <a:endParaRPr lang="en-US" sz="2400" dirty="0">
              <a:solidFill>
                <a:schemeClr val="accent1">
                  <a:lumMod val="76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5" name="Picture 4" descr="A brain and gear symbol&#10;&#10;AI-generated content may be incorrect.">
            <a:extLst>
              <a:ext uri="{FF2B5EF4-FFF2-40B4-BE49-F238E27FC236}">
                <a16:creationId xmlns:a16="http://schemas.microsoft.com/office/drawing/2014/main" id="{23DBB571-4022-07C2-928F-64E11D90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8" r="51642" b="-162"/>
          <a:stretch>
            <a:fillRect/>
          </a:stretch>
        </p:blipFill>
        <p:spPr>
          <a:xfrm>
            <a:off x="5622308" y="-5"/>
            <a:ext cx="3566450" cy="6869106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41916E-D2F5-4CA9-7326-E34F7C5B98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255" t="29491" r="20522" b="27112"/>
          <a:stretch>
            <a:fillRect/>
          </a:stretch>
        </p:blipFill>
        <p:spPr>
          <a:xfrm>
            <a:off x="23730" y="70946"/>
            <a:ext cx="1096728" cy="80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E375E-D567-DDB3-1656-0690EA4F76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62" y="1243013"/>
            <a:ext cx="3854716" cy="4371974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Structure of a</a:t>
            </a:r>
            <a:br>
              <a:rPr lang="en-US" sz="3600" b="1" dirty="0">
                <a:solidFill>
                  <a:schemeClr val="tx2"/>
                </a:solidFill>
              </a:rPr>
            </a:br>
            <a:r>
              <a:rPr lang="en-US" sz="3600" b="1" dirty="0">
                <a:solidFill>
                  <a:schemeClr val="tx2"/>
                </a:solidFill>
              </a:rPr>
              <a:t> C Program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6072" y="5285"/>
            <a:ext cx="7292753" cy="6858000"/>
            <a:chOff x="4897348" y="-5799"/>
            <a:chExt cx="7294653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1084" y="1032987"/>
            <a:ext cx="4917827" cy="479202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endParaRPr lang="en-US" sz="1900">
              <a:solidFill>
                <a:schemeClr val="tx2"/>
              </a:solidFill>
            </a:endParaRPr>
          </a:p>
          <a:p>
            <a:pPr marL="0" indent="0">
              <a:lnSpc>
                <a:spcPct val="90000"/>
              </a:lnSpc>
              <a:spcAft>
                <a:spcPts val="1000"/>
              </a:spcAft>
              <a:buNone/>
            </a:pPr>
            <a:r>
              <a:rPr lang="en-US" sz="2800" b="1" i="1" dirty="0">
                <a:solidFill>
                  <a:schemeClr val="tx2"/>
                </a:solidFill>
              </a:rPr>
              <a:t>#include &lt;</a:t>
            </a:r>
            <a:r>
              <a:rPr lang="en-US" sz="2800" b="1" i="1" err="1">
                <a:solidFill>
                  <a:schemeClr val="tx2"/>
                </a:solidFill>
              </a:rPr>
              <a:t>stdio.h</a:t>
            </a:r>
            <a:r>
              <a:rPr lang="en-US" sz="2800" b="1" i="1" dirty="0">
                <a:solidFill>
                  <a:schemeClr val="tx2"/>
                </a:solidFill>
              </a:rPr>
              <a:t>&gt;</a:t>
            </a:r>
            <a:endParaRPr lang="en-US" sz="2800" b="1" i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spcAft>
                <a:spcPts val="1000"/>
              </a:spcAft>
              <a:buNone/>
            </a:pPr>
            <a:r>
              <a:rPr lang="en-US" sz="2800" b="1" i="1" dirty="0">
                <a:solidFill>
                  <a:schemeClr val="tx2"/>
                </a:solidFill>
              </a:rPr>
              <a:t>int main() {</a:t>
            </a:r>
            <a:endParaRPr lang="en-US" sz="2800" b="1" i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spcAft>
                <a:spcPts val="1000"/>
              </a:spcAft>
              <a:buNone/>
            </a:pPr>
            <a:r>
              <a:rPr lang="en-US" sz="2800" b="1" i="1" err="1">
                <a:solidFill>
                  <a:schemeClr val="tx2"/>
                </a:solidFill>
              </a:rPr>
              <a:t>printf</a:t>
            </a:r>
            <a:r>
              <a:rPr lang="en-US" sz="2800" b="1" i="1" dirty="0">
                <a:solidFill>
                  <a:schemeClr val="tx2"/>
                </a:solidFill>
              </a:rPr>
              <a:t>("Hello World");</a:t>
            </a:r>
            <a:endParaRPr lang="en-US" sz="2800" b="1" i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spcAft>
                <a:spcPts val="1000"/>
              </a:spcAft>
              <a:buNone/>
            </a:pPr>
            <a:r>
              <a:rPr lang="en-US" sz="2800" b="1" i="1" dirty="0">
                <a:solidFill>
                  <a:schemeClr val="tx2"/>
                </a:solidFill>
                <a:ea typeface="Calibri"/>
                <a:cs typeface="Calibri"/>
              </a:rPr>
              <a:t> </a:t>
            </a:r>
            <a:r>
              <a:rPr lang="en-US" sz="2800" b="1" i="1" dirty="0">
                <a:solidFill>
                  <a:schemeClr val="tx2"/>
                </a:solidFill>
              </a:rPr>
              <a:t>   return 0;</a:t>
            </a:r>
            <a:endParaRPr lang="en-US" sz="2800" b="1" i="1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spcAft>
                <a:spcPts val="1000"/>
              </a:spcAft>
              <a:buNone/>
            </a:pPr>
            <a:r>
              <a:rPr lang="en-US" sz="2800" b="1" i="1" dirty="0">
                <a:solidFill>
                  <a:schemeClr val="tx2"/>
                </a:solidFill>
              </a:rPr>
              <a:t>}</a:t>
            </a:r>
            <a:endParaRPr lang="en-US" sz="2000" b="1" i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9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900" dirty="0">
                <a:solidFill>
                  <a:schemeClr val="tx2"/>
                </a:solidFill>
              </a:rPr>
              <a:t> Header Files → Libraries</a:t>
            </a:r>
            <a:endParaRPr lang="en-US" sz="19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900" dirty="0">
                <a:solidFill>
                  <a:schemeClr val="tx2"/>
                </a:solidFill>
              </a:rPr>
              <a:t>main() → Entry point of every C program</a:t>
            </a:r>
            <a:endParaRPr lang="en-US" sz="19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900" dirty="0">
                <a:solidFill>
                  <a:schemeClr val="tx2"/>
                </a:solidFill>
              </a:rPr>
              <a:t> Statements → Instructions to execute</a:t>
            </a:r>
            <a:endParaRPr lang="en-US" sz="19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1000"/>
              </a:spcAft>
            </a:pPr>
            <a:r>
              <a:rPr lang="en-US" sz="1900" dirty="0">
                <a:solidFill>
                  <a:schemeClr val="tx2"/>
                </a:solidFill>
              </a:rPr>
              <a:t> return 0 → Successful program termination</a:t>
            </a:r>
            <a:endParaRPr lang="en-US" sz="19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15EB8-10C3-74A4-D149-C19484A2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23730" y="70946"/>
            <a:ext cx="1096728" cy="803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CEC462-C37B-35D1-B216-B8A3D0D6A9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5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18" y="739258"/>
            <a:ext cx="9830988" cy="132556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Compilation and Execution Process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7731" y="0"/>
            <a:ext cx="3901094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8918" y="2768932"/>
            <a:ext cx="9830988" cy="2693976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1. Write Source Code (.c file)</a:t>
            </a: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2. Compilation → Converts source code into object code</a:t>
            </a: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3. Linking → Combines object code with libraries</a:t>
            </a: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4. Execution → Runs the final program</a:t>
            </a: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</a:rPr>
              <a:t>Example: </a:t>
            </a:r>
            <a:r>
              <a:rPr lang="en-US" sz="2400" dirty="0" err="1">
                <a:solidFill>
                  <a:schemeClr val="tx2"/>
                </a:solidFill>
              </a:rPr>
              <a:t>gcc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hello.c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400" dirty="0">
                <a:solidFill>
                  <a:schemeClr val="tx2"/>
                </a:solidFill>
                <a:ea typeface="Calibri"/>
                <a:cs typeface="Calibri"/>
              </a:rPr>
              <a:t>			./a.exe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194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E032E95-20B4-74E9-9CF6-E9F3D95872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55" t="29491" r="20522" b="27112"/>
          <a:stretch>
            <a:fillRect/>
          </a:stretch>
        </p:blipFill>
        <p:spPr>
          <a:xfrm>
            <a:off x="23730" y="70946"/>
            <a:ext cx="1096728" cy="803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1EED5F-E106-4CEF-DEB7-EA5E21862C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C6E4D3-EFB9-9D20-127F-3C09D918EF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55" t="29491" r="20522" b="27112"/>
          <a:stretch>
            <a:fillRect/>
          </a:stretch>
        </p:blipFill>
        <p:spPr>
          <a:xfrm>
            <a:off x="23730" y="70946"/>
            <a:ext cx="1096728" cy="803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Variables and Data Types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6A15B6F-04CE-5DC4-FC6A-A3491890E4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153" y="972943"/>
            <a:ext cx="3620021" cy="36200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8987" y="2421682"/>
            <a:ext cx="5779740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Variables are named memory locations to store data.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Data Types define the type of data a variable can hold: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000" b="1" dirty="0">
                <a:solidFill>
                  <a:schemeClr val="tx2"/>
                </a:solidFill>
              </a:rPr>
              <a:t>int → Integer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  float → Decimal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chemeClr val="tx2"/>
                </a:solidFill>
              </a:rPr>
              <a:t>   char → Single character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chemeClr val="tx2"/>
                </a:solidFill>
              </a:rPr>
              <a:t>   double → Large decimal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D6655CB-E3B5-19D6-35C1-CC19B0A9FE0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B57568C6-87B0-337B-74BA-3E1FB30FDC57}"/>
              </a:ext>
            </a:extLst>
          </p:cNvPr>
          <p:cNvGrpSpPr/>
          <p:nvPr/>
        </p:nvGrpSpPr>
        <p:grpSpPr>
          <a:xfrm>
            <a:off x="165744" y="4313537"/>
            <a:ext cx="5459201" cy="1608704"/>
            <a:chOff x="165744" y="4313537"/>
            <a:chExt cx="5459201" cy="160870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62A9CAD-FEA4-1F43-7147-10AF8257A72C}"/>
                </a:ext>
              </a:extLst>
            </p:cNvPr>
            <p:cNvSpPr/>
            <p:nvPr/>
          </p:nvSpPr>
          <p:spPr>
            <a:xfrm>
              <a:off x="165744" y="4762117"/>
              <a:ext cx="5459201" cy="11601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00547AB-1F1C-FDF5-1069-BADA01636DEB}"/>
                </a:ext>
              </a:extLst>
            </p:cNvPr>
            <p:cNvSpPr/>
            <p:nvPr/>
          </p:nvSpPr>
          <p:spPr>
            <a:xfrm>
              <a:off x="409112" y="524929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FCD0B78-F670-1715-FC9D-65E3D9B3E565}"/>
                </a:ext>
              </a:extLst>
            </p:cNvPr>
            <p:cNvSpPr/>
            <p:nvPr/>
          </p:nvSpPr>
          <p:spPr>
            <a:xfrm>
              <a:off x="3984065" y="525345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9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A27A6D9-CEB4-EDA6-0F6A-2D815B5AF482}"/>
                </a:ext>
              </a:extLst>
            </p:cNvPr>
            <p:cNvSpPr/>
            <p:nvPr/>
          </p:nvSpPr>
          <p:spPr>
            <a:xfrm>
              <a:off x="4642920" y="5243543"/>
              <a:ext cx="884650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2.0064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1FD2753-0062-9246-86BE-6F5101664715}"/>
                </a:ext>
              </a:extLst>
            </p:cNvPr>
            <p:cNvSpPr/>
            <p:nvPr/>
          </p:nvSpPr>
          <p:spPr>
            <a:xfrm>
              <a:off x="3147089" y="5243543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44A7DAC-0C81-D9FA-3DBC-D6ECAD3FEF7A}"/>
                </a:ext>
              </a:extLst>
            </p:cNvPr>
            <p:cNvSpPr/>
            <p:nvPr/>
          </p:nvSpPr>
          <p:spPr>
            <a:xfrm>
              <a:off x="2167859" y="5253455"/>
              <a:ext cx="628300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5.5f</a:t>
              </a:r>
              <a:endParaRPr lang="en-IN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96CC53D-34D9-EBD9-279A-2497FCAEF9F4}"/>
                </a:ext>
              </a:extLst>
            </p:cNvPr>
            <p:cNvSpPr/>
            <p:nvPr/>
          </p:nvSpPr>
          <p:spPr>
            <a:xfrm>
              <a:off x="1280990" y="525345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25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E593870-472C-2833-438D-6A3E948ED83F}"/>
                </a:ext>
              </a:extLst>
            </p:cNvPr>
            <p:cNvSpPr txBox="1"/>
            <p:nvPr/>
          </p:nvSpPr>
          <p:spPr>
            <a:xfrm>
              <a:off x="1325708" y="4616844"/>
              <a:ext cx="499564" cy="725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</a:rPr>
                <a:t>a</a:t>
              </a:r>
              <a:endParaRPr lang="en-IN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93BCEB-090D-53E3-A70A-1D9F50FB53F5}"/>
                </a:ext>
              </a:extLst>
            </p:cNvPr>
            <p:cNvSpPr txBox="1"/>
            <p:nvPr/>
          </p:nvSpPr>
          <p:spPr>
            <a:xfrm>
              <a:off x="4087885" y="4767993"/>
              <a:ext cx="295406" cy="587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b</a:t>
              </a:r>
              <a:endParaRPr lang="en-IN" sz="28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2558BEA-2917-B429-AFCE-38A35CD1DED1}"/>
                </a:ext>
              </a:extLst>
            </p:cNvPr>
            <p:cNvGrpSpPr/>
            <p:nvPr/>
          </p:nvGrpSpPr>
          <p:grpSpPr>
            <a:xfrm>
              <a:off x="2293684" y="4684768"/>
              <a:ext cx="3146534" cy="595182"/>
              <a:chOff x="2293684" y="4684768"/>
              <a:chExt cx="3146534" cy="59518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E7495F-59AC-A441-D45F-79990C1550BD}"/>
                  </a:ext>
                </a:extLst>
              </p:cNvPr>
              <p:cNvSpPr txBox="1"/>
              <p:nvPr/>
            </p:nvSpPr>
            <p:spPr>
              <a:xfrm>
                <a:off x="2293684" y="4684768"/>
                <a:ext cx="4848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c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DDB4DC-EFD3-27A4-6BE4-0B17F07647EC}"/>
                  </a:ext>
                </a:extLst>
              </p:cNvPr>
              <p:cNvSpPr txBox="1"/>
              <p:nvPr/>
            </p:nvSpPr>
            <p:spPr>
              <a:xfrm>
                <a:off x="4913745" y="4756730"/>
                <a:ext cx="5264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d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8C68DD0-C225-EB0D-B257-D5820ACA24DF}"/>
                </a:ext>
              </a:extLst>
            </p:cNvPr>
            <p:cNvSpPr txBox="1"/>
            <p:nvPr/>
          </p:nvSpPr>
          <p:spPr>
            <a:xfrm>
              <a:off x="208658" y="4313537"/>
              <a:ext cx="1863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Memory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86B577-BC75-83F6-EFA1-384AB1F14719}"/>
                </a:ext>
              </a:extLst>
            </p:cNvPr>
            <p:cNvSpPr txBox="1"/>
            <p:nvPr/>
          </p:nvSpPr>
          <p:spPr>
            <a:xfrm>
              <a:off x="399539" y="5312062"/>
              <a:ext cx="5388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ab</a:t>
              </a:r>
              <a:endParaRPr lang="en-IN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51257FA-AE1E-85FF-C40C-11993F0672BC}"/>
                </a:ext>
              </a:extLst>
            </p:cNvPr>
            <p:cNvSpPr txBox="1"/>
            <p:nvPr/>
          </p:nvSpPr>
          <p:spPr>
            <a:xfrm>
              <a:off x="501475" y="4726075"/>
              <a:ext cx="4271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e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94 0.09421 L 0.01485 -0.129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ED3DE-1683-5A5F-6BE3-1612D05C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D8DBC7-A1E1-0DEA-27B0-74B6ABCCC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69487C-DDF2-D5DD-58D5-7C801C2DA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C013C-7FF3-8053-23D4-D261C9A2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55" t="29491" r="20522" b="27112"/>
          <a:stretch>
            <a:fillRect/>
          </a:stretch>
        </p:blipFill>
        <p:spPr>
          <a:xfrm>
            <a:off x="23730" y="70946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F5FBD-7FA5-C768-5B2B-A5D30186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Variables and Data Types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3017F81-CCF6-8070-7B51-AFF608140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060" y="82111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67AF8-FA31-4C81-B13D-B16DE6318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987" y="2421682"/>
            <a:ext cx="5690726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Variables are named memory locations to store data.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Data Types define the type of data a variable can hold: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800" b="1" dirty="0">
                <a:solidFill>
                  <a:srgbClr val="C00000"/>
                </a:solidFill>
              </a:rPr>
              <a:t>int → Integer numbers</a:t>
            </a:r>
            <a:endParaRPr lang="en-US" sz="2800" b="1" dirty="0">
              <a:solidFill>
                <a:srgbClr val="C00000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  float → Decimal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chemeClr val="tx2"/>
                </a:solidFill>
              </a:rPr>
              <a:t>   char → Single character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chemeClr val="tx2"/>
                </a:solidFill>
              </a:rPr>
              <a:t>   double → Large decimal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F2CB6B-0AAA-B0DF-C34E-0CF78B923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742825F-B571-ACC0-B176-8586969B8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C1BA28-48A8-6D5E-97D3-1167682E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96B83E5-AD52-5880-730A-4BD91AA566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EE9E305-D829-B428-DFF5-47A654C3091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F9793B-9057-A8FE-C650-90B78C9AFAE7}"/>
              </a:ext>
            </a:extLst>
          </p:cNvPr>
          <p:cNvSpPr/>
          <p:nvPr/>
        </p:nvSpPr>
        <p:spPr>
          <a:xfrm>
            <a:off x="165744" y="4762117"/>
            <a:ext cx="5459201" cy="11601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28139D0-0B94-0BCB-C527-333E8F86908E}"/>
              </a:ext>
            </a:extLst>
          </p:cNvPr>
          <p:cNvGrpSpPr/>
          <p:nvPr/>
        </p:nvGrpSpPr>
        <p:grpSpPr>
          <a:xfrm>
            <a:off x="208658" y="4313537"/>
            <a:ext cx="5318912" cy="1573293"/>
            <a:chOff x="208658" y="4313537"/>
            <a:chExt cx="5318912" cy="1573293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E1491BC-52F4-B306-18E5-BC93770915B1}"/>
                </a:ext>
              </a:extLst>
            </p:cNvPr>
            <p:cNvSpPr/>
            <p:nvPr/>
          </p:nvSpPr>
          <p:spPr>
            <a:xfrm>
              <a:off x="409112" y="524929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0AC2260-D41E-EFA9-F75A-36D821313B52}"/>
                </a:ext>
              </a:extLst>
            </p:cNvPr>
            <p:cNvSpPr/>
            <p:nvPr/>
          </p:nvSpPr>
          <p:spPr>
            <a:xfrm>
              <a:off x="3984065" y="525345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05397DD-5A66-8D6D-3EED-2A86AE7477F6}"/>
                </a:ext>
              </a:extLst>
            </p:cNvPr>
            <p:cNvSpPr/>
            <p:nvPr/>
          </p:nvSpPr>
          <p:spPr>
            <a:xfrm>
              <a:off x="4642920" y="5243543"/>
              <a:ext cx="884650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EBB433C-2360-3955-2BFA-0BB3AFFC01CA}"/>
                </a:ext>
              </a:extLst>
            </p:cNvPr>
            <p:cNvSpPr/>
            <p:nvPr/>
          </p:nvSpPr>
          <p:spPr>
            <a:xfrm>
              <a:off x="3147089" y="5243543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53AD4BEB-FDB6-616D-820E-E71C61569900}"/>
                </a:ext>
              </a:extLst>
            </p:cNvPr>
            <p:cNvSpPr/>
            <p:nvPr/>
          </p:nvSpPr>
          <p:spPr>
            <a:xfrm>
              <a:off x="2167859" y="5253455"/>
              <a:ext cx="628300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85DFBE6E-15CC-D2C6-56B8-27C29FB44FDF}"/>
                </a:ext>
              </a:extLst>
            </p:cNvPr>
            <p:cNvSpPr/>
            <p:nvPr/>
          </p:nvSpPr>
          <p:spPr>
            <a:xfrm>
              <a:off x="1181386" y="5243543"/>
              <a:ext cx="724049" cy="643287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25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D256BE8-5DCA-E3E0-5AF9-C16882CD28B7}"/>
                </a:ext>
              </a:extLst>
            </p:cNvPr>
            <p:cNvSpPr txBox="1"/>
            <p:nvPr/>
          </p:nvSpPr>
          <p:spPr>
            <a:xfrm>
              <a:off x="1325708" y="4616844"/>
              <a:ext cx="499564" cy="725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</a:rPr>
                <a:t>a</a:t>
              </a:r>
              <a:endParaRPr lang="en-IN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A0A843-4B1A-5783-FA96-E21ECF3467C7}"/>
                </a:ext>
              </a:extLst>
            </p:cNvPr>
            <p:cNvSpPr txBox="1"/>
            <p:nvPr/>
          </p:nvSpPr>
          <p:spPr>
            <a:xfrm>
              <a:off x="4087885" y="4767993"/>
              <a:ext cx="295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05E002-A8E5-BBF8-594C-AA42C028CA41}"/>
                </a:ext>
              </a:extLst>
            </p:cNvPr>
            <p:cNvSpPr txBox="1"/>
            <p:nvPr/>
          </p:nvSpPr>
          <p:spPr>
            <a:xfrm>
              <a:off x="4913745" y="4756730"/>
              <a:ext cx="526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19DF4B-078B-0E11-BC9C-B56406CA2BFD}"/>
                </a:ext>
              </a:extLst>
            </p:cNvPr>
            <p:cNvSpPr txBox="1"/>
            <p:nvPr/>
          </p:nvSpPr>
          <p:spPr>
            <a:xfrm>
              <a:off x="208658" y="4313537"/>
              <a:ext cx="1863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Memory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000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920A-A0F9-27CA-1C0D-5ACEF27DE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9F3FC1-FD76-F42A-2550-F59472E10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35EE7-FB75-A4D9-E354-2EC18B555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0D7DD-F032-8094-47DF-33E32CCA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55" t="29491" r="20522" b="27112"/>
          <a:stretch>
            <a:fillRect/>
          </a:stretch>
        </p:blipFill>
        <p:spPr>
          <a:xfrm>
            <a:off x="23730" y="70946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49B994-9189-D36B-6567-5ACC8290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Variables and Data Types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7D0DA3A-B636-2D5E-52F0-C7E122B1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060" y="82111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34B62-67F3-ECA4-AA62-2AA6A6BC7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987" y="2421682"/>
            <a:ext cx="5690726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Variables are named memory locations to store data.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Data Types define the type of data a variable can hold: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000" b="1" dirty="0">
                <a:solidFill>
                  <a:schemeClr val="tx2"/>
                </a:solidFill>
              </a:rPr>
              <a:t>int → Integer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  </a:t>
            </a:r>
            <a:r>
              <a:rPr lang="en-US" sz="2800" b="1" dirty="0">
                <a:solidFill>
                  <a:srgbClr val="C00000"/>
                </a:solidFill>
              </a:rPr>
              <a:t>float → Decimal numbers</a:t>
            </a:r>
            <a:endParaRPr lang="en-US" sz="2800" b="1" dirty="0">
              <a:solidFill>
                <a:srgbClr val="C00000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chemeClr val="tx2"/>
                </a:solidFill>
              </a:rPr>
              <a:t>   char → Single character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chemeClr val="tx2"/>
                </a:solidFill>
              </a:rPr>
              <a:t>   double → Large decimal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1BED70-CD95-60F4-F97C-E96A5634F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D79BB5-35B7-D9DC-9039-65096B5B9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96B518F-4FA4-B3F5-CD2D-E88BA2EE6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F142831-FB4B-46BB-5E75-13E8370B7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B4853C4-1FF1-4550-5011-7DAD94AE17E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EC72B6-578B-34ED-9C19-BC28D114F6A6}"/>
              </a:ext>
            </a:extLst>
          </p:cNvPr>
          <p:cNvSpPr/>
          <p:nvPr/>
        </p:nvSpPr>
        <p:spPr>
          <a:xfrm>
            <a:off x="165744" y="4762117"/>
            <a:ext cx="5459201" cy="11601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1E902-56FA-7B04-8238-2F76928676E4}"/>
              </a:ext>
            </a:extLst>
          </p:cNvPr>
          <p:cNvGrpSpPr/>
          <p:nvPr/>
        </p:nvGrpSpPr>
        <p:grpSpPr>
          <a:xfrm>
            <a:off x="208658" y="4313537"/>
            <a:ext cx="5318912" cy="1497432"/>
            <a:chOff x="208658" y="4313537"/>
            <a:chExt cx="5318912" cy="149743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D958136-2B70-975F-9350-6B9473F8703C}"/>
                </a:ext>
              </a:extLst>
            </p:cNvPr>
            <p:cNvSpPr/>
            <p:nvPr/>
          </p:nvSpPr>
          <p:spPr>
            <a:xfrm>
              <a:off x="409112" y="524929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C7E2B604-2166-821C-B17C-8BAE6C19393F}"/>
                </a:ext>
              </a:extLst>
            </p:cNvPr>
            <p:cNvSpPr/>
            <p:nvPr/>
          </p:nvSpPr>
          <p:spPr>
            <a:xfrm>
              <a:off x="3984065" y="525345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A0C9A6C-540A-42E6-40AF-6B9703C1C00B}"/>
                </a:ext>
              </a:extLst>
            </p:cNvPr>
            <p:cNvSpPr/>
            <p:nvPr/>
          </p:nvSpPr>
          <p:spPr>
            <a:xfrm>
              <a:off x="4642920" y="5243543"/>
              <a:ext cx="884650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87CC9F0-B23D-4DC6-3F07-783DEC9B64E9}"/>
                </a:ext>
              </a:extLst>
            </p:cNvPr>
            <p:cNvSpPr/>
            <p:nvPr/>
          </p:nvSpPr>
          <p:spPr>
            <a:xfrm>
              <a:off x="3147089" y="5243543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CF41BBB-FEEC-C9BE-0E11-6B5FD1B8D369}"/>
                </a:ext>
              </a:extLst>
            </p:cNvPr>
            <p:cNvSpPr/>
            <p:nvPr/>
          </p:nvSpPr>
          <p:spPr>
            <a:xfrm>
              <a:off x="2122685" y="5164638"/>
              <a:ext cx="772659" cy="646331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5.5f</a:t>
              </a:r>
              <a:endParaRPr lang="en-IN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4802302-EEF0-EFA8-DE4F-E60A86418D7E}"/>
                </a:ext>
              </a:extLst>
            </p:cNvPr>
            <p:cNvSpPr/>
            <p:nvPr/>
          </p:nvSpPr>
          <p:spPr>
            <a:xfrm>
              <a:off x="1280990" y="525345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12BF2A-73EB-9A37-A825-085BEDDFD2A9}"/>
                </a:ext>
              </a:extLst>
            </p:cNvPr>
            <p:cNvSpPr txBox="1"/>
            <p:nvPr/>
          </p:nvSpPr>
          <p:spPr>
            <a:xfrm>
              <a:off x="1325708" y="4616844"/>
              <a:ext cx="499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BDE7FD0-AABE-CFB1-D804-FD561CA70BAD}"/>
                </a:ext>
              </a:extLst>
            </p:cNvPr>
            <p:cNvSpPr txBox="1"/>
            <p:nvPr/>
          </p:nvSpPr>
          <p:spPr>
            <a:xfrm>
              <a:off x="4087885" y="4767993"/>
              <a:ext cx="295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8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731CB32-4FC4-F043-82E2-A7C3F882DFF0}"/>
                </a:ext>
              </a:extLst>
            </p:cNvPr>
            <p:cNvGrpSpPr/>
            <p:nvPr/>
          </p:nvGrpSpPr>
          <p:grpSpPr>
            <a:xfrm>
              <a:off x="2293684" y="4684768"/>
              <a:ext cx="3146534" cy="584775"/>
              <a:chOff x="2293684" y="4684768"/>
              <a:chExt cx="3146534" cy="584775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E3D965-8FE6-C760-4B01-5CFFA16DF39C}"/>
                  </a:ext>
                </a:extLst>
              </p:cNvPr>
              <p:cNvSpPr txBox="1"/>
              <p:nvPr/>
            </p:nvSpPr>
            <p:spPr>
              <a:xfrm>
                <a:off x="2293684" y="4684768"/>
                <a:ext cx="48480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c</a:t>
                </a:r>
                <a:endParaRPr lang="en-IN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CBCEBBF-2702-6268-905B-E9679B887D01}"/>
                  </a:ext>
                </a:extLst>
              </p:cNvPr>
              <p:cNvSpPr txBox="1"/>
              <p:nvPr/>
            </p:nvSpPr>
            <p:spPr>
              <a:xfrm>
                <a:off x="4913745" y="4756730"/>
                <a:ext cx="526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548BC6-8F7C-188E-459B-DB3398AF2A45}"/>
                </a:ext>
              </a:extLst>
            </p:cNvPr>
            <p:cNvSpPr txBox="1"/>
            <p:nvPr/>
          </p:nvSpPr>
          <p:spPr>
            <a:xfrm>
              <a:off x="208658" y="4313537"/>
              <a:ext cx="1863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Memory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291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D4E421-F9C6-7E3C-40F0-53E511593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387CA52-1145-ECD2-2FFB-AA6025AB3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2AD59-F480-29AC-1156-9BC82E032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CD15E-4C9B-0436-CDCD-589CD0DD20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55" t="29491" r="20522" b="27112"/>
          <a:stretch>
            <a:fillRect/>
          </a:stretch>
        </p:blipFill>
        <p:spPr>
          <a:xfrm>
            <a:off x="23730" y="70946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FF69E-DFEA-0C6A-874B-70789E88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Variables and Data Types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F7F11C7-71C9-58D5-C879-B077C74FD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060" y="82111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3D5C-FB8F-3626-7822-B1A6108AC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986" y="2421682"/>
            <a:ext cx="5746145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Variables are named memory locations to store data.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Data Types define the type of data a variable can hold: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000" b="1" dirty="0">
                <a:solidFill>
                  <a:schemeClr val="tx2"/>
                </a:solidFill>
              </a:rPr>
              <a:t>int → Integer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  float → Decimal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chemeClr val="tx2"/>
                </a:solidFill>
              </a:rPr>
              <a:t>   </a:t>
            </a:r>
            <a:r>
              <a:rPr lang="en-US" sz="2800" b="1" dirty="0">
                <a:solidFill>
                  <a:srgbClr val="C00000"/>
                </a:solidFill>
              </a:rPr>
              <a:t>char → Single character</a:t>
            </a:r>
            <a:endParaRPr lang="en-US" sz="2800" b="1" dirty="0">
              <a:solidFill>
                <a:srgbClr val="C00000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chemeClr val="tx2"/>
                </a:solidFill>
              </a:rPr>
              <a:t>   double → Large decimal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CDD4ED-DEA9-3CD6-7898-BB9E07DB8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CA887F2-E1A1-9ED4-F028-373DBFB3C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D7C5713-8A6E-2669-DD1D-685777D51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F87896F-F23B-2B64-2935-645FE1FDD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5C5C7BA-8473-E54E-4DB5-8AA16AB6835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3838EC-7CB8-96C0-5B8E-10DC4BCDF8D8}"/>
              </a:ext>
            </a:extLst>
          </p:cNvPr>
          <p:cNvSpPr/>
          <p:nvPr/>
        </p:nvSpPr>
        <p:spPr>
          <a:xfrm>
            <a:off x="165744" y="4762117"/>
            <a:ext cx="5459201" cy="11601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CFAD8B0-AA44-6713-20D5-DDDA98CC1660}"/>
              </a:ext>
            </a:extLst>
          </p:cNvPr>
          <p:cNvGrpSpPr/>
          <p:nvPr/>
        </p:nvGrpSpPr>
        <p:grpSpPr>
          <a:xfrm>
            <a:off x="208658" y="4313537"/>
            <a:ext cx="5318912" cy="1508199"/>
            <a:chOff x="208658" y="4313537"/>
            <a:chExt cx="5318912" cy="1508199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89D3FCE-B444-81DC-AB3F-850F19400918}"/>
                </a:ext>
              </a:extLst>
            </p:cNvPr>
            <p:cNvSpPr/>
            <p:nvPr/>
          </p:nvSpPr>
          <p:spPr>
            <a:xfrm>
              <a:off x="353693" y="5175405"/>
              <a:ext cx="753776" cy="646331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</a:rPr>
                <a:t>ab</a:t>
              </a:r>
              <a:endParaRPr lang="en-IN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709CA82-489E-574A-D7CC-9CCA55B395C1}"/>
                </a:ext>
              </a:extLst>
            </p:cNvPr>
            <p:cNvSpPr/>
            <p:nvPr/>
          </p:nvSpPr>
          <p:spPr>
            <a:xfrm>
              <a:off x="3984065" y="525345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F27326D-92F1-A8D7-0EDC-5DCFB7D3DDA2}"/>
                </a:ext>
              </a:extLst>
            </p:cNvPr>
            <p:cNvSpPr/>
            <p:nvPr/>
          </p:nvSpPr>
          <p:spPr>
            <a:xfrm>
              <a:off x="4642920" y="5243543"/>
              <a:ext cx="884650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A415BB3-32BA-F351-D5C9-B9B6F0CB7ECD}"/>
                </a:ext>
              </a:extLst>
            </p:cNvPr>
            <p:cNvSpPr/>
            <p:nvPr/>
          </p:nvSpPr>
          <p:spPr>
            <a:xfrm>
              <a:off x="3147089" y="5243543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D22E502B-59D9-8C88-09A4-C6F2E66A9EDB}"/>
                </a:ext>
              </a:extLst>
            </p:cNvPr>
            <p:cNvSpPr/>
            <p:nvPr/>
          </p:nvSpPr>
          <p:spPr>
            <a:xfrm>
              <a:off x="2167859" y="5253455"/>
              <a:ext cx="628300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6EB54C3-5C35-1ABF-9E2D-36AD08F15DAA}"/>
                </a:ext>
              </a:extLst>
            </p:cNvPr>
            <p:cNvSpPr/>
            <p:nvPr/>
          </p:nvSpPr>
          <p:spPr>
            <a:xfrm>
              <a:off x="1280990" y="525345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5C83E89-8735-8479-51B9-2E00646FA5CD}"/>
                </a:ext>
              </a:extLst>
            </p:cNvPr>
            <p:cNvSpPr txBox="1"/>
            <p:nvPr/>
          </p:nvSpPr>
          <p:spPr>
            <a:xfrm>
              <a:off x="1325708" y="4616844"/>
              <a:ext cx="499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038202-942F-239D-0F58-3353C3AF7F8B}"/>
                </a:ext>
              </a:extLst>
            </p:cNvPr>
            <p:cNvSpPr txBox="1"/>
            <p:nvPr/>
          </p:nvSpPr>
          <p:spPr>
            <a:xfrm>
              <a:off x="4087885" y="4767993"/>
              <a:ext cx="295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800" b="1" dirty="0">
                <a:solidFill>
                  <a:srgbClr val="C00000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FAF3413-B549-9EAA-808C-6BCB48F92CE7}"/>
                </a:ext>
              </a:extLst>
            </p:cNvPr>
            <p:cNvGrpSpPr/>
            <p:nvPr/>
          </p:nvGrpSpPr>
          <p:grpSpPr>
            <a:xfrm>
              <a:off x="2293684" y="4684768"/>
              <a:ext cx="3146534" cy="441294"/>
              <a:chOff x="2293684" y="4684768"/>
              <a:chExt cx="3146534" cy="441294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C22651-553A-F4E6-7E33-C221D92BBF6F}"/>
                  </a:ext>
                </a:extLst>
              </p:cNvPr>
              <p:cNvSpPr txBox="1"/>
              <p:nvPr/>
            </p:nvSpPr>
            <p:spPr>
              <a:xfrm>
                <a:off x="2293684" y="4684768"/>
                <a:ext cx="4848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5EE29AF-CE37-509B-66B4-9B3EE162066E}"/>
                  </a:ext>
                </a:extLst>
              </p:cNvPr>
              <p:cNvSpPr txBox="1"/>
              <p:nvPr/>
            </p:nvSpPr>
            <p:spPr>
              <a:xfrm>
                <a:off x="4913745" y="4756730"/>
                <a:ext cx="526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79AE264-3CBC-937E-CB46-1E3C752D0C35}"/>
                </a:ext>
              </a:extLst>
            </p:cNvPr>
            <p:cNvSpPr txBox="1"/>
            <p:nvPr/>
          </p:nvSpPr>
          <p:spPr>
            <a:xfrm>
              <a:off x="208658" y="4313537"/>
              <a:ext cx="1863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Memory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CC47A53-FE7C-9179-B714-98DDF01E7365}"/>
              </a:ext>
            </a:extLst>
          </p:cNvPr>
          <p:cNvSpPr txBox="1"/>
          <p:nvPr/>
        </p:nvSpPr>
        <p:spPr>
          <a:xfrm>
            <a:off x="519947" y="4606004"/>
            <a:ext cx="427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5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808F1F-5F28-1655-46D8-8B8597AB8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D25E35-B358-D112-78D1-BE7D3AE8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FA7DDC-DE40-93FC-DA3B-9EC6A8D23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" y="0"/>
            <a:ext cx="1218852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CB4E6-B4F0-14BF-132B-77978BE8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55" t="29491" r="20522" b="27112"/>
          <a:stretch>
            <a:fillRect/>
          </a:stretch>
        </p:blipFill>
        <p:spPr>
          <a:xfrm>
            <a:off x="23730" y="70946"/>
            <a:ext cx="1096728" cy="803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C7D510-1F98-3E71-75F8-B63D6A6B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517" y="802955"/>
            <a:ext cx="4976680" cy="145405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2"/>
                </a:solidFill>
              </a:rPr>
              <a:t>Variables and Data Types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DA5CED54-B5C1-502B-2A9D-2CFC1ED7D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2060" y="82111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D391-A641-EE03-3777-85AFFF33A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987" y="2421682"/>
            <a:ext cx="5690726" cy="3639289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Variables are named memory locations to store data.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Data Types define the type of data a variable can hold:</a:t>
            </a:r>
            <a:endParaRPr lang="en-US" sz="2000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  </a:t>
            </a:r>
            <a:r>
              <a:rPr lang="en-US" sz="2000" b="1" dirty="0">
                <a:solidFill>
                  <a:schemeClr val="tx2"/>
                </a:solidFill>
              </a:rPr>
              <a:t>int → Integer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  float → Decimal numbers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chemeClr val="tx2"/>
                </a:solidFill>
              </a:rPr>
              <a:t>   char → Single character</a:t>
            </a:r>
            <a:endParaRPr lang="en-US" sz="2000" b="1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spcAft>
                <a:spcPts val="1000"/>
              </a:spcAft>
            </a:pPr>
            <a:r>
              <a:rPr lang="en-US" sz="2000" b="1" dirty="0">
                <a:solidFill>
                  <a:schemeClr val="tx2"/>
                </a:solidFill>
              </a:rPr>
              <a:t>   </a:t>
            </a:r>
            <a:r>
              <a:rPr lang="en-US" sz="2800" b="1" dirty="0">
                <a:solidFill>
                  <a:srgbClr val="C00000"/>
                </a:solidFill>
              </a:rPr>
              <a:t>double → Large decimal numbers</a:t>
            </a:r>
            <a:endParaRPr lang="en-US" sz="2000" b="1" dirty="0">
              <a:solidFill>
                <a:srgbClr val="C00000"/>
              </a:solidFill>
              <a:ea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84B1F4-ACB9-4F3F-BD01-F60F05A91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4" y="52996"/>
            <a:ext cx="59270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9EA7EC2-D260-FEF0-E6D9-464A7783B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1E087DB-CED4-ED1F-D643-80AD7B47C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87B41E-15A0-DB60-5107-B4D470077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FBBBF2-7EA4-7D8B-E305-C62E3157E9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7880" b="29929"/>
          <a:stretch>
            <a:fillRect/>
          </a:stretch>
        </p:blipFill>
        <p:spPr>
          <a:xfrm>
            <a:off x="11171345" y="6400801"/>
            <a:ext cx="1017176" cy="42915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6ED434-DF58-B352-3C60-9B27042430AC}"/>
              </a:ext>
            </a:extLst>
          </p:cNvPr>
          <p:cNvSpPr/>
          <p:nvPr/>
        </p:nvSpPr>
        <p:spPr>
          <a:xfrm>
            <a:off x="165744" y="4762117"/>
            <a:ext cx="5459201" cy="116012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7E30F1-3F82-0B9D-39B2-B9FA13374A45}"/>
              </a:ext>
            </a:extLst>
          </p:cNvPr>
          <p:cNvGrpSpPr/>
          <p:nvPr/>
        </p:nvGrpSpPr>
        <p:grpSpPr>
          <a:xfrm>
            <a:off x="208658" y="4313537"/>
            <a:ext cx="5318912" cy="1487811"/>
            <a:chOff x="208658" y="4313537"/>
            <a:chExt cx="5318912" cy="1487811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1CD6CD9-F0E9-E3EA-2F29-FF0D9B7039AB}"/>
                </a:ext>
              </a:extLst>
            </p:cNvPr>
            <p:cNvSpPr/>
            <p:nvPr/>
          </p:nvSpPr>
          <p:spPr>
            <a:xfrm>
              <a:off x="409112" y="524929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07E8553F-9549-49F7-9B87-06B2443AA9AD}"/>
                </a:ext>
              </a:extLst>
            </p:cNvPr>
            <p:cNvSpPr/>
            <p:nvPr/>
          </p:nvSpPr>
          <p:spPr>
            <a:xfrm>
              <a:off x="3845520" y="5253455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66E4FD9-B93E-F2A7-4755-6DDC0C251265}"/>
                </a:ext>
              </a:extLst>
            </p:cNvPr>
            <p:cNvSpPr/>
            <p:nvPr/>
          </p:nvSpPr>
          <p:spPr>
            <a:xfrm>
              <a:off x="4483629" y="5243543"/>
              <a:ext cx="1043941" cy="557805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2.0064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11C10ED2-340E-961C-0118-9B419C981DDD}"/>
                </a:ext>
              </a:extLst>
            </p:cNvPr>
            <p:cNvSpPr/>
            <p:nvPr/>
          </p:nvSpPr>
          <p:spPr>
            <a:xfrm>
              <a:off x="3147089" y="5243543"/>
              <a:ext cx="499564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A809089-32EA-0EEA-F438-7E452439DB6E}"/>
                </a:ext>
              </a:extLst>
            </p:cNvPr>
            <p:cNvSpPr/>
            <p:nvPr/>
          </p:nvSpPr>
          <p:spPr>
            <a:xfrm>
              <a:off x="2167859" y="5253455"/>
              <a:ext cx="628300" cy="486548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E3D797E-43FA-BB31-ADB5-95DDA0D1480E}"/>
                </a:ext>
              </a:extLst>
            </p:cNvPr>
            <p:cNvSpPr/>
            <p:nvPr/>
          </p:nvSpPr>
          <p:spPr>
            <a:xfrm>
              <a:off x="1181387" y="5243544"/>
              <a:ext cx="643886" cy="492300"/>
            </a:xfrm>
            <a:prstGeom prst="round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BCFCB7-CE94-8E37-39B5-58233F5A0E0E}"/>
                </a:ext>
              </a:extLst>
            </p:cNvPr>
            <p:cNvSpPr txBox="1"/>
            <p:nvPr/>
          </p:nvSpPr>
          <p:spPr>
            <a:xfrm>
              <a:off x="4854674" y="4706437"/>
              <a:ext cx="4995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C00000"/>
                  </a:solidFill>
                </a:rPr>
                <a:t>d</a:t>
              </a:r>
              <a:endParaRPr lang="en-IN" sz="3600" b="1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219AFE-3F9B-080A-52FA-F7108F5B70DE}"/>
                </a:ext>
              </a:extLst>
            </p:cNvPr>
            <p:cNvSpPr txBox="1"/>
            <p:nvPr/>
          </p:nvSpPr>
          <p:spPr>
            <a:xfrm>
              <a:off x="4087885" y="4767993"/>
              <a:ext cx="2954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sz="2800" b="1" dirty="0">
                <a:solidFill>
                  <a:srgbClr val="C0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F73E027-4619-E9AE-35F0-E690D7AAF6D0}"/>
                </a:ext>
              </a:extLst>
            </p:cNvPr>
            <p:cNvSpPr txBox="1"/>
            <p:nvPr/>
          </p:nvSpPr>
          <p:spPr>
            <a:xfrm>
              <a:off x="4913745" y="4719785"/>
              <a:ext cx="526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b="1" dirty="0">
                <a:solidFill>
                  <a:srgbClr val="C00000"/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D2A51F-6126-307F-9C77-A68D04A7D6D0}"/>
                </a:ext>
              </a:extLst>
            </p:cNvPr>
            <p:cNvSpPr txBox="1"/>
            <p:nvPr/>
          </p:nvSpPr>
          <p:spPr>
            <a:xfrm>
              <a:off x="208658" y="4313537"/>
              <a:ext cx="1863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</a:rPr>
                <a:t>Memory</a:t>
              </a:r>
              <a:endParaRPr lang="en-IN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0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1194</Words>
  <Application>Microsoft Office PowerPoint</Application>
  <PresentationFormat>Custom</PresentationFormat>
  <Paragraphs>222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C -Programming</vt:lpstr>
      <vt:lpstr>Features of C Language</vt:lpstr>
      <vt:lpstr>Structure of a  C Program</vt:lpstr>
      <vt:lpstr>Compilation and Execution Process</vt:lpstr>
      <vt:lpstr>Variables and Data Types</vt:lpstr>
      <vt:lpstr>Variables and Data Types</vt:lpstr>
      <vt:lpstr>Variables and Data Types</vt:lpstr>
      <vt:lpstr>Variables and Data Types</vt:lpstr>
      <vt:lpstr>Variables and Data Types</vt:lpstr>
      <vt:lpstr>Operators in C Programming</vt:lpstr>
      <vt:lpstr>Arithmetic Operators</vt:lpstr>
      <vt:lpstr>Relational Operators</vt:lpstr>
      <vt:lpstr>Logical Operators</vt:lpstr>
      <vt:lpstr>Assignment Operators</vt:lpstr>
      <vt:lpstr>Basic Input and Output</vt:lpstr>
      <vt:lpstr>Common Errors and Debugging</vt:lpstr>
      <vt:lpstr>Common Errors and Debugging</vt:lpstr>
      <vt:lpstr>Common Errors and Debugging</vt:lpstr>
      <vt:lpstr>Common Errors and Debugging</vt:lpstr>
      <vt:lpstr>Common Errors and Debugging</vt:lpstr>
      <vt:lpstr>Practice Problems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Divyanshu Gupta</cp:lastModifiedBy>
  <cp:revision>450</cp:revision>
  <dcterms:created xsi:type="dcterms:W3CDTF">2013-01-27T09:14:16Z</dcterms:created>
  <dcterms:modified xsi:type="dcterms:W3CDTF">2025-10-08T07:13:49Z</dcterms:modified>
  <cp:category/>
</cp:coreProperties>
</file>