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1" r:id="rId5"/>
    <p:sldId id="262" r:id="rId6"/>
    <p:sldId id="263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49EE-09C2-4531-BFE1-22C5276D5EA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1BED-67FC-41B8-96AA-6E771BC2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en-US" dirty="0" smtClean="0"/>
              <a:t>Rating Superheroes using Collaborative Filtering</a:t>
            </a:r>
            <a:endParaRPr lang="en-US" dirty="0"/>
          </a:p>
        </p:txBody>
      </p:sp>
      <p:pic>
        <p:nvPicPr>
          <p:cNvPr id="10242" name="Picture 2" descr="Image result for all superheroes in on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7655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Collaborative filtering is seen as a system that recommends items based on user or item similarity.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But at the core the task can be broken down into “filling NAs”</a:t>
            </a:r>
          </a:p>
          <a:p>
            <a:pPr marL="0" indent="0">
              <a:buNone/>
            </a:pPr>
            <a:r>
              <a:rPr lang="en-US" sz="2400" i="1" dirty="0" smtClean="0"/>
              <a:t>i.e. You basically find the likely rating a user may give to a product. If the rating is high enough, you recommend the product.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20875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Task</a:t>
            </a:r>
            <a:r>
              <a:rPr lang="en-US" sz="2400" dirty="0" smtClean="0"/>
              <a:t> - predict </a:t>
            </a:r>
            <a:r>
              <a:rPr lang="en-US" sz="2400" b="1" dirty="0" smtClean="0"/>
              <a:t>R(Sagar, Bahubali)</a:t>
            </a:r>
          </a:p>
          <a:p>
            <a:pPr marL="0" indent="0">
              <a:buNone/>
            </a:pPr>
            <a:r>
              <a:rPr lang="en-US" sz="2400" i="1" dirty="0" smtClean="0"/>
              <a:t>Approach 1</a:t>
            </a:r>
            <a:r>
              <a:rPr lang="en-US" sz="2400" dirty="0" smtClean="0"/>
              <a:t> - </a:t>
            </a:r>
            <a:r>
              <a:rPr lang="en-US" sz="2400" b="1" dirty="0" smtClean="0"/>
              <a:t>Predict average rating that Sagar gives (7.8)</a:t>
            </a:r>
          </a:p>
          <a:p>
            <a:pPr marL="0" indent="0">
              <a:buNone/>
            </a:pPr>
            <a:r>
              <a:rPr lang="en-US" sz="2400" i="1" dirty="0" smtClean="0"/>
              <a:t>Challenge – </a:t>
            </a:r>
            <a:r>
              <a:rPr lang="en-US" sz="2400" b="1" dirty="0" smtClean="0"/>
              <a:t>Ignores the variance in </a:t>
            </a:r>
            <a:r>
              <a:rPr lang="en-US" sz="2400" b="1" dirty="0" err="1" smtClean="0"/>
              <a:t>Sagar’s</a:t>
            </a:r>
            <a:r>
              <a:rPr lang="en-US" sz="2400" b="1" dirty="0" smtClean="0"/>
              <a:t> rating</a:t>
            </a:r>
          </a:p>
          <a:p>
            <a:pPr marL="0" indent="0">
              <a:buNone/>
            </a:pPr>
            <a:r>
              <a:rPr lang="en-US" sz="2400" dirty="0" smtClean="0"/>
              <a:t>Sagar may like some movies and may not like some movies.</a:t>
            </a:r>
          </a:p>
          <a:p>
            <a:pPr marL="0" indent="0">
              <a:buNone/>
            </a:pPr>
            <a:r>
              <a:rPr lang="en-US" sz="2400" dirty="0" smtClean="0"/>
              <a:t>Basically there is some variance in the rating given by Sagar.</a:t>
            </a:r>
          </a:p>
          <a:p>
            <a:pPr marL="0" indent="0">
              <a:buNone/>
            </a:pPr>
            <a:r>
              <a:rPr lang="en-US" sz="2400" dirty="0" smtClean="0"/>
              <a:t>Approximating by mean value neglects that variance. 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32020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0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Task</a:t>
            </a:r>
            <a:r>
              <a:rPr lang="en-US" sz="2400" dirty="0" smtClean="0"/>
              <a:t> - predict </a:t>
            </a:r>
            <a:r>
              <a:rPr lang="en-US" sz="2400" b="1" dirty="0" smtClean="0"/>
              <a:t>R(Sagar, Bahubali)</a:t>
            </a:r>
          </a:p>
          <a:p>
            <a:pPr marL="0" indent="0">
              <a:buNone/>
            </a:pPr>
            <a:r>
              <a:rPr lang="en-US" sz="2400" i="1" dirty="0" smtClean="0"/>
              <a:t>Approach 2</a:t>
            </a:r>
            <a:r>
              <a:rPr lang="en-US" sz="2400" dirty="0" smtClean="0"/>
              <a:t> - </a:t>
            </a:r>
            <a:r>
              <a:rPr lang="en-US" sz="2400" b="1" dirty="0" smtClean="0"/>
              <a:t>Predict average rating of Bahubali (8.3)</a:t>
            </a:r>
          </a:p>
          <a:p>
            <a:pPr marL="0" indent="0">
              <a:buNone/>
            </a:pPr>
            <a:r>
              <a:rPr lang="en-US" sz="2400" i="1" dirty="0" smtClean="0"/>
              <a:t>Challenge – </a:t>
            </a:r>
            <a:r>
              <a:rPr lang="en-US" sz="2400" b="1" dirty="0" smtClean="0"/>
              <a:t>Ignores the variance across the users</a:t>
            </a:r>
          </a:p>
          <a:p>
            <a:pPr marL="0" indent="0">
              <a:buNone/>
            </a:pPr>
            <a:r>
              <a:rPr lang="en-US" sz="2400" dirty="0" smtClean="0"/>
              <a:t>Some users may like the movie and some may not.</a:t>
            </a:r>
          </a:p>
          <a:p>
            <a:pPr marL="0" indent="0">
              <a:buNone/>
            </a:pPr>
            <a:r>
              <a:rPr lang="en-US" sz="2400" dirty="0" smtClean="0"/>
              <a:t>Approximating by mean value neglects the difference of opinions across the users.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20875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3886200"/>
            <a:ext cx="38862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Global mean rating = </a:t>
            </a:r>
            <a:r>
              <a:rPr lang="en-US" sz="2400" b="1" dirty="0" smtClean="0"/>
              <a:t>7.2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Bahubali’s</a:t>
            </a:r>
            <a:r>
              <a:rPr lang="en-US" sz="2400" dirty="0" smtClean="0"/>
              <a:t>  mean rating = </a:t>
            </a:r>
            <a:r>
              <a:rPr lang="en-US" sz="2400" b="1" dirty="0" smtClean="0"/>
              <a:t>8.3</a:t>
            </a:r>
          </a:p>
          <a:p>
            <a:pPr marL="0" indent="0">
              <a:buNone/>
            </a:pPr>
            <a:r>
              <a:rPr lang="en-US" sz="2400" dirty="0" smtClean="0"/>
              <a:t>Bahubali is rated </a:t>
            </a:r>
            <a:r>
              <a:rPr lang="en-US" sz="2400" b="1" dirty="0" smtClean="0"/>
              <a:t>1.1 </a:t>
            </a:r>
            <a:r>
              <a:rPr lang="en-US" sz="2400" dirty="0" smtClean="0"/>
              <a:t>units higher than average</a:t>
            </a:r>
          </a:p>
          <a:p>
            <a:pPr marL="0" indent="0">
              <a:buNone/>
            </a:pPr>
            <a:r>
              <a:rPr lang="en-US" sz="2400" b="1" dirty="0" smtClean="0"/>
              <a:t>Bias of  +1.1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3886200"/>
            <a:ext cx="3505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Global mean rating = </a:t>
            </a:r>
            <a:r>
              <a:rPr lang="en-US" sz="2400" b="1" dirty="0" smtClean="0"/>
              <a:t>7.2</a:t>
            </a:r>
            <a:endParaRPr lang="en-US" sz="2400" dirty="0" smtClean="0"/>
          </a:p>
          <a:p>
            <a:pPr marL="0" indent="0">
              <a:spcAft>
                <a:spcPts val="1200"/>
              </a:spcAft>
              <a:buFont typeface="Arial" pitchFamily="34" charset="0"/>
              <a:buNone/>
            </a:pPr>
            <a:r>
              <a:rPr lang="en-US" sz="2400" dirty="0" err="1" smtClean="0"/>
              <a:t>Sagar’s</a:t>
            </a:r>
            <a:r>
              <a:rPr lang="en-US" sz="2400" dirty="0" smtClean="0"/>
              <a:t>  mean rating = </a:t>
            </a:r>
            <a:r>
              <a:rPr lang="en-US" sz="2400" b="1" dirty="0" smtClean="0"/>
              <a:t>7.8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Sagar rates movies </a:t>
            </a:r>
            <a:r>
              <a:rPr lang="en-US" sz="2400" b="1" dirty="0" smtClean="0"/>
              <a:t>0.6</a:t>
            </a:r>
            <a:r>
              <a:rPr lang="en-US" sz="2400" dirty="0" smtClean="0"/>
              <a:t> higher than average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Bias of 0.6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172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* Note</a:t>
            </a:r>
            <a:r>
              <a:rPr lang="en-US" sz="2000" dirty="0" smtClean="0"/>
              <a:t> that bias can be negative also. E.g.. Harshit has a bias of </a:t>
            </a:r>
            <a:r>
              <a:rPr lang="en-US" sz="2000" b="1" dirty="0" smtClean="0"/>
              <a:t>-0.7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20875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 smtClean="0"/>
              <a:t>Task</a:t>
            </a:r>
            <a:r>
              <a:rPr lang="en-US" sz="2400" dirty="0" smtClean="0"/>
              <a:t> - predict </a:t>
            </a:r>
            <a:r>
              <a:rPr lang="en-US" sz="2400" b="1" dirty="0" smtClean="0"/>
              <a:t>R(Sagar, Bahubali)</a:t>
            </a:r>
          </a:p>
          <a:p>
            <a:pPr marL="0" indent="0">
              <a:buNone/>
            </a:pPr>
            <a:r>
              <a:rPr lang="en-US" sz="2400" i="1" dirty="0" smtClean="0"/>
              <a:t>Approach 3</a:t>
            </a:r>
            <a:r>
              <a:rPr lang="en-US" sz="2400" dirty="0" smtClean="0"/>
              <a:t> –  </a:t>
            </a:r>
            <a:r>
              <a:rPr lang="en-US" sz="2400" b="1" dirty="0" smtClean="0"/>
              <a:t>Rating = Global average + Item bias + User bias</a:t>
            </a:r>
          </a:p>
          <a:p>
            <a:pPr marL="0" indent="0">
              <a:buNone/>
            </a:pPr>
            <a:r>
              <a:rPr lang="en-US" sz="2400" b="1" dirty="0" smtClean="0"/>
              <a:t>R(Sagar, Bahubali) = 7.2 + 1.1 + 0.6 = 8.9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/>
              <a:t>*Note – Bias can be statistically significant only when you have sufficient data. E.g. </a:t>
            </a:r>
            <a:r>
              <a:rPr lang="en-US" sz="2000" dirty="0" err="1" smtClean="0"/>
              <a:t>Jagan</a:t>
            </a:r>
            <a:r>
              <a:rPr lang="en-US" sz="2000" dirty="0" smtClean="0"/>
              <a:t> has rated only 4 movies, so its not sensible to estimate </a:t>
            </a:r>
            <a:r>
              <a:rPr lang="en-US" sz="2000" dirty="0" err="1" smtClean="0"/>
              <a:t>Jagan’s</a:t>
            </a:r>
            <a:r>
              <a:rPr lang="en-US" sz="2000" dirty="0" smtClean="0"/>
              <a:t> bias. We consider bias to be 0 in such cases.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20875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Can we do better??</a:t>
            </a:r>
          </a:p>
          <a:p>
            <a:pPr marL="0" indent="0">
              <a:buNone/>
            </a:pPr>
            <a:r>
              <a:rPr lang="en-US" sz="2400" i="1" dirty="0" smtClean="0"/>
              <a:t>We are considering all users to estimate the rating. However in reality not all users are same, neither are all movies.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So ideally we should be using similar users or movies for better approximation.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20875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3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Task</a:t>
            </a:r>
            <a:r>
              <a:rPr lang="en-US" sz="2400" dirty="0" smtClean="0"/>
              <a:t> - predict </a:t>
            </a:r>
            <a:r>
              <a:rPr lang="en-US" sz="2400" b="1" dirty="0" smtClean="0"/>
              <a:t>R(Sagar, Bahubali)</a:t>
            </a:r>
          </a:p>
          <a:p>
            <a:pPr marL="0" indent="0">
              <a:buNone/>
            </a:pPr>
            <a:r>
              <a:rPr lang="en-US" sz="2400" i="1" dirty="0" smtClean="0"/>
              <a:t>Approach 4</a:t>
            </a:r>
            <a:r>
              <a:rPr lang="en-US" sz="2400" dirty="0" smtClean="0"/>
              <a:t> –  </a:t>
            </a:r>
            <a:r>
              <a:rPr lang="en-US" sz="2400" b="1" dirty="0" smtClean="0"/>
              <a:t>User the ratings of users similar to Sagar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964" y="4876800"/>
            <a:ext cx="2701636" cy="165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Sagar – Harshit =&gt; 0.94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Sagar – </a:t>
            </a:r>
            <a:r>
              <a:rPr lang="en-US" sz="2000" dirty="0" err="1" smtClean="0">
                <a:solidFill>
                  <a:srgbClr val="FF0000"/>
                </a:solidFill>
              </a:rPr>
              <a:t>Jagan</a:t>
            </a:r>
            <a:r>
              <a:rPr lang="en-US" sz="2000" dirty="0" smtClean="0">
                <a:solidFill>
                  <a:srgbClr val="FF0000"/>
                </a:solidFill>
              </a:rPr>
              <a:t> =&gt; 0.99</a:t>
            </a:r>
          </a:p>
          <a:p>
            <a:pPr marL="0" indent="0">
              <a:buNone/>
            </a:pPr>
            <a:r>
              <a:rPr lang="en-US" sz="2000" dirty="0" smtClean="0"/>
              <a:t>Sagar – Saivalini =&gt; 0.99</a:t>
            </a:r>
          </a:p>
          <a:p>
            <a:pPr marL="0" indent="0">
              <a:buNone/>
            </a:pPr>
            <a:r>
              <a:rPr lang="en-US" sz="2000" dirty="0" smtClean="0"/>
              <a:t>Sagar – Jayant =&gt; 0.95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76600" y="48768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Considering 2 nearest </a:t>
            </a:r>
            <a:r>
              <a:rPr lang="en-US" dirty="0" err="1" smtClean="0"/>
              <a:t>neighbours</a:t>
            </a:r>
            <a:r>
              <a:rPr lang="en-US" dirty="0"/>
              <a:t> </a:t>
            </a:r>
            <a:r>
              <a:rPr lang="en-US" dirty="0" smtClean="0"/>
              <a:t>(K=2)</a:t>
            </a:r>
          </a:p>
          <a:p>
            <a:r>
              <a:rPr lang="en-US" dirty="0" smtClean="0"/>
              <a:t>Rating(Sagar) = mean(Saivalini, Jayant)</a:t>
            </a:r>
          </a:p>
          <a:p>
            <a:r>
              <a:rPr lang="en-US" dirty="0" smtClean="0"/>
              <a:t>                         = mean(9,10)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= </a:t>
            </a:r>
            <a:r>
              <a:rPr lang="en-US" b="1" dirty="0" smtClean="0"/>
              <a:t>9.5</a:t>
            </a:r>
          </a:p>
          <a:p>
            <a:r>
              <a:rPr lang="en-US" dirty="0" smtClean="0"/>
              <a:t>Note – </a:t>
            </a:r>
            <a:r>
              <a:rPr lang="en-US" dirty="0" err="1" smtClean="0"/>
              <a:t>Jagan</a:t>
            </a:r>
            <a:r>
              <a:rPr lang="en-US" dirty="0" smtClean="0"/>
              <a:t> isn’t considered because he hasn’t seen enough movies to demonstrate any reliable pattern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12161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08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4964" y="3962400"/>
            <a:ext cx="441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Rating(Sagar) = mean(Saivalini, Jayant)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964" y="4419600"/>
            <a:ext cx="2701636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Sagar – Saivalini =&gt; 0.99</a:t>
            </a:r>
          </a:p>
          <a:p>
            <a:pPr marL="0" indent="0">
              <a:buNone/>
            </a:pPr>
            <a:r>
              <a:rPr lang="en-US" sz="2000" dirty="0" smtClean="0"/>
              <a:t>Sagar – Jayant =&gt; 0.95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76600" y="4419600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Saivalini is more closer to Sagar. So ideally her rating should be given higher weightage. </a:t>
            </a:r>
            <a:endParaRPr lang="en-US" sz="20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21490"/>
              </p:ext>
            </p:extLst>
          </p:nvPr>
        </p:nvGraphicFramePr>
        <p:xfrm>
          <a:off x="685800" y="228604"/>
          <a:ext cx="7620001" cy="3581396"/>
        </p:xfrm>
        <a:graphic>
          <a:graphicData uri="http://schemas.openxmlformats.org/drawingml/2006/table">
            <a:tbl>
              <a:tblPr/>
              <a:tblGrid>
                <a:gridCol w="2053617"/>
                <a:gridCol w="756596"/>
                <a:gridCol w="990780"/>
                <a:gridCol w="774610"/>
                <a:gridCol w="1387092"/>
                <a:gridCol w="864681"/>
                <a:gridCol w="792625"/>
              </a:tblGrid>
              <a:tr h="2754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Saivalini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Captain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Ironman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 Widow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Spiderman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 Woman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Hanuman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Bahubali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5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" y="5377934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Rating = 0.99(</a:t>
            </a:r>
            <a:r>
              <a:rPr lang="en-US" sz="2400" dirty="0" err="1" smtClean="0"/>
              <a:t>Saivalini</a:t>
            </a:r>
            <a:r>
              <a:rPr lang="en-US" sz="2400" dirty="0" smtClean="0"/>
              <a:t>) + 0.95(</a:t>
            </a:r>
            <a:r>
              <a:rPr lang="en-US" sz="2400" dirty="0" err="1" smtClean="0"/>
              <a:t>Jayant</a:t>
            </a:r>
            <a:r>
              <a:rPr lang="en-US" sz="2400" dirty="0" smtClean="0"/>
              <a:t>)</a:t>
            </a:r>
            <a:r>
              <a:rPr lang="en-US" sz="2400" dirty="0" smtClean="0"/>
              <a:t>	             </a:t>
            </a:r>
            <a:r>
              <a:rPr lang="en-US" sz="2400" dirty="0" smtClean="0"/>
              <a:t> (0.99 + 0.95)</a:t>
            </a: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5793432"/>
            <a:ext cx="3276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149243"/>
            <a:ext cx="3690937" cy="17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72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1212</Words>
  <Application>Microsoft Office PowerPoint</Application>
  <PresentationFormat>On-screen Show (4:3)</PresentationFormat>
  <Paragraphs>778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Rating Superheroes using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Patel</dc:creator>
  <cp:lastModifiedBy>Sagar Patel</cp:lastModifiedBy>
  <cp:revision>10</cp:revision>
  <dcterms:created xsi:type="dcterms:W3CDTF">2018-10-12T18:01:35Z</dcterms:created>
  <dcterms:modified xsi:type="dcterms:W3CDTF">2018-10-12T20:08:16Z</dcterms:modified>
</cp:coreProperties>
</file>