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1" r:id="rId4"/>
    <p:sldId id="259" r:id="rId5"/>
    <p:sldId id="258" r:id="rId6"/>
    <p:sldId id="260" r:id="rId7"/>
    <p:sldId id="274" r:id="rId8"/>
    <p:sldId id="262" r:id="rId9"/>
    <p:sldId id="263" r:id="rId10"/>
    <p:sldId id="267" r:id="rId11"/>
    <p:sldId id="268" r:id="rId12"/>
    <p:sldId id="280" r:id="rId13"/>
    <p:sldId id="264" r:id="rId14"/>
    <p:sldId id="265" r:id="rId15"/>
    <p:sldId id="270" r:id="rId16"/>
    <p:sldId id="276" r:id="rId17"/>
    <p:sldId id="269" r:id="rId18"/>
    <p:sldId id="281" r:id="rId19"/>
    <p:sldId id="266" r:id="rId20"/>
    <p:sldId id="277" r:id="rId21"/>
    <p:sldId id="271" r:id="rId22"/>
    <p:sldId id="278" r:id="rId23"/>
    <p:sldId id="279" r:id="rId24"/>
    <p:sldId id="272" r:id="rId25"/>
    <p:sldId id="273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00DCB-9C73-48C1-82B9-97B996158A6D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74C8-7F62-4F49-8BCD-ED436596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374C8-7F62-4F49-8BCD-ED4365964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374C8-7F62-4F49-8BCD-ED4365964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D999B52-4ACA-4F89-A3CD-0B5CE40E95AC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260A338-864B-4BF9-9488-3BF64B70316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Hate Speech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Gavrila</a:t>
            </a:r>
            <a:endParaRPr lang="en-US" dirty="0" smtClean="0"/>
          </a:p>
          <a:p>
            <a:r>
              <a:rPr lang="en-US" dirty="0" smtClean="0"/>
              <a:t>Andrei </a:t>
            </a:r>
            <a:r>
              <a:rPr lang="en-US" dirty="0" err="1" smtClean="0"/>
              <a:t>Munteanu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</a:p>
          <a:p>
            <a:r>
              <a:rPr lang="en-US" dirty="0" smtClean="0"/>
              <a:t>Glove6B100</a:t>
            </a:r>
          </a:p>
          <a:p>
            <a:r>
              <a:rPr lang="en-US" dirty="0" err="1" smtClean="0"/>
              <a:t>HashingVectorizer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7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endParaRPr lang="en-US" dirty="0" smtClean="0"/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Stop words</a:t>
            </a:r>
          </a:p>
          <a:p>
            <a:r>
              <a:rPr lang="en-US" dirty="0" smtClean="0"/>
              <a:t>Punctuation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2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Loss</a:t>
            </a:r>
          </a:p>
          <a:p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2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</a:p>
          <a:p>
            <a:r>
              <a:rPr lang="en-US" dirty="0" smtClean="0"/>
              <a:t>Normal Multi-Layer Perceptron</a:t>
            </a:r>
          </a:p>
          <a:p>
            <a:r>
              <a:rPr lang="en-US" dirty="0" smtClean="0"/>
              <a:t>Logistic Regression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Convnets</a:t>
            </a:r>
            <a:endParaRPr lang="en-US" dirty="0" smtClean="0"/>
          </a:p>
          <a:p>
            <a:r>
              <a:rPr lang="en-US" dirty="0" smtClean="0"/>
              <a:t>LSTM</a:t>
            </a:r>
          </a:p>
          <a:p>
            <a:r>
              <a:rPr lang="en-US" dirty="0" err="1" smtClean="0"/>
              <a:t>BiLSTM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9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hidden layer</a:t>
            </a:r>
          </a:p>
          <a:p>
            <a:r>
              <a:rPr lang="en-US" dirty="0" smtClean="0"/>
              <a:t>128 neurons</a:t>
            </a:r>
          </a:p>
          <a:p>
            <a:r>
              <a:rPr lang="en-US" dirty="0" smtClean="0"/>
              <a:t>Binary cross entropy</a:t>
            </a:r>
          </a:p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9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1029" name="Picture 5" descr="C:\Users\Sandu\Desktop\ml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8" y="609600"/>
            <a:ext cx="432634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ndu\Desktop\ml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45" y="611038"/>
            <a:ext cx="432634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268" y="3886200"/>
            <a:ext cx="3683701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56032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on dataset 1: 0.96</a:t>
            </a:r>
          </a:p>
          <a:p>
            <a:pPr marL="274320" indent="-256032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dataset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0.77</a:t>
            </a:r>
          </a:p>
          <a:p>
            <a:pPr marL="274320" indent="-256032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AUC: 0.96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3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hidden Conv1D (128 neurons, 3 kernel size)</a:t>
            </a:r>
          </a:p>
          <a:p>
            <a:r>
              <a:rPr lang="en-US" dirty="0" err="1" smtClean="0"/>
              <a:t>MaxPooling</a:t>
            </a:r>
            <a:endParaRPr lang="en-US" dirty="0" smtClean="0"/>
          </a:p>
          <a:p>
            <a:r>
              <a:rPr lang="en-US" dirty="0" smtClean="0"/>
              <a:t>1 hidden fully connected(128 neurons)</a:t>
            </a:r>
          </a:p>
          <a:p>
            <a:r>
              <a:rPr lang="en-US" dirty="0"/>
              <a:t>Binary cross entropy</a:t>
            </a:r>
          </a:p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8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2206" y="3124200"/>
            <a:ext cx="6096000" cy="2438399"/>
          </a:xfrm>
        </p:spPr>
        <p:txBody>
          <a:bodyPr/>
          <a:lstStyle/>
          <a:p>
            <a:r>
              <a:rPr lang="en-US" dirty="0" smtClean="0"/>
              <a:t>Accuracy on dataset 1: 0.9941</a:t>
            </a:r>
          </a:p>
          <a:p>
            <a:r>
              <a:rPr lang="en-US" dirty="0" smtClean="0"/>
              <a:t>Accuracy on dataset 2: 0.7924</a:t>
            </a:r>
          </a:p>
          <a:p>
            <a:r>
              <a:rPr lang="en-US" dirty="0" smtClean="0"/>
              <a:t>AUC: 0.975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pic>
        <p:nvPicPr>
          <p:cNvPr id="2050" name="Picture 2" descr="C:\Users\Sandu\Desktop\con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56656"/>
            <a:ext cx="4191000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ndu\Desktop\co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4294"/>
            <a:ext cx="4113875" cy="26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9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LSTM layer with 15 cells</a:t>
            </a:r>
          </a:p>
          <a:p>
            <a:r>
              <a:rPr lang="en-US" dirty="0" err="1"/>
              <a:t>GlobalMaxPooling</a:t>
            </a:r>
            <a:endParaRPr lang="en-US" dirty="0"/>
          </a:p>
          <a:p>
            <a:r>
              <a:rPr lang="en-US" dirty="0"/>
              <a:t>Binary cross entropy</a:t>
            </a:r>
          </a:p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Offensive/hateful</a:t>
            </a:r>
          </a:p>
          <a:p>
            <a:r>
              <a:rPr lang="en-US" dirty="0" smtClean="0"/>
              <a:t>Targeted group (religion, race, sex, etc.)</a:t>
            </a:r>
          </a:p>
          <a:p>
            <a:r>
              <a:rPr lang="en-US" dirty="0" smtClean="0"/>
              <a:t>Not to be confused with obscene, toxic, foul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Hate Speech?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886200"/>
            <a:ext cx="60960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Accuracy on dataset 1: 0.9941</a:t>
            </a:r>
          </a:p>
          <a:p>
            <a:r>
              <a:rPr lang="en-US" dirty="0" smtClean="0"/>
              <a:t>Accuracy on dataset 2: 0.7924</a:t>
            </a:r>
          </a:p>
          <a:p>
            <a:r>
              <a:rPr lang="en-US" dirty="0" smtClean="0"/>
              <a:t>AUC: 0.980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LSTM</a:t>
            </a:r>
            <a:endParaRPr lang="en-US" sz="5400" dirty="0"/>
          </a:p>
        </p:txBody>
      </p:sp>
      <p:pic>
        <p:nvPicPr>
          <p:cNvPr id="3074" name="Picture 2" descr="C:\Users\Sandu\Desktop\lst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78087"/>
            <a:ext cx="4343400" cy="28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ndu\Desktop\ls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" y="685800"/>
            <a:ext cx="4404852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LSTM layer with 15 cells</a:t>
            </a:r>
          </a:p>
          <a:p>
            <a:r>
              <a:rPr lang="en-US" dirty="0" err="1" smtClean="0"/>
              <a:t>GlobalMaxPooling</a:t>
            </a:r>
            <a:endParaRPr lang="en-US" dirty="0" smtClean="0"/>
          </a:p>
          <a:p>
            <a:r>
              <a:rPr lang="en-US" dirty="0" smtClean="0"/>
              <a:t>Binary cross entropy</a:t>
            </a:r>
          </a:p>
          <a:p>
            <a:r>
              <a:rPr lang="en-US" dirty="0" smtClean="0"/>
              <a:t>Adam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810000"/>
            <a:ext cx="6096000" cy="99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on dataset 1: 0.9941</a:t>
            </a:r>
          </a:p>
          <a:p>
            <a:r>
              <a:rPr lang="en-US" dirty="0"/>
              <a:t>Accuracy on dataset 2: 0.7924</a:t>
            </a:r>
          </a:p>
          <a:p>
            <a:r>
              <a:rPr lang="en-US" dirty="0"/>
              <a:t>AUC: </a:t>
            </a:r>
            <a:r>
              <a:rPr lang="en-US" dirty="0" smtClean="0"/>
              <a:t>0.985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BiLSTM</a:t>
            </a:r>
            <a:endParaRPr lang="en-US" dirty="0"/>
          </a:p>
        </p:txBody>
      </p:sp>
      <p:pic>
        <p:nvPicPr>
          <p:cNvPr id="4098" name="Picture 2" descr="C:\Users\Sandu\Desktop\bils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4268788" cy="27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andu\Desktop\bilst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69" y="533400"/>
            <a:ext cx="4228184" cy="27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332" y="914400"/>
            <a:ext cx="6096000" cy="380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122" name="Picture 2" descr="C:\Users\Sandu\Desktop\logistic_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5694"/>
            <a:ext cx="629443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9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914400"/>
            <a:ext cx="6096000" cy="3657599"/>
          </a:xfrm>
        </p:spPr>
        <p:txBody>
          <a:bodyPr/>
          <a:lstStyle/>
          <a:p>
            <a:r>
              <a:rPr lang="en-US" dirty="0" smtClean="0"/>
              <a:t>Accuracy on dataset 1: 0.89</a:t>
            </a:r>
          </a:p>
          <a:p>
            <a:r>
              <a:rPr lang="en-US" dirty="0" smtClean="0"/>
              <a:t>Accuracy on dataset 2: 0.54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seems better than standard MLP</a:t>
            </a:r>
          </a:p>
          <a:p>
            <a:r>
              <a:rPr lang="en-US" dirty="0" smtClean="0"/>
              <a:t>Word2Vec better than Hashing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smtClean="0"/>
              <a:t>Best results: combination of NLP and DL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HateXplain</a:t>
            </a:r>
            <a:r>
              <a:rPr lang="en-US" dirty="0"/>
              <a:t>: A Benchmark Dataset for Explainable Hate Speech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Automated </a:t>
            </a:r>
            <a:r>
              <a:rPr lang="en-US" dirty="0"/>
              <a:t>Hate Speech Detection and the Problem of Offensive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On the Role of Text Preprocessing in Neural Network Architectures: An Evaluation Study on Text Categorization and Sentiment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3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~37.000 results on Google Scholar</a:t>
            </a:r>
          </a:p>
          <a:p>
            <a:r>
              <a:rPr lang="en-US" dirty="0" smtClean="0"/>
              <a:t>Different approaches and benchmarks for 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field researched?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Other online platforms</a:t>
            </a:r>
          </a:p>
          <a:p>
            <a:r>
              <a:rPr lang="en-US" dirty="0" smtClean="0"/>
              <a:t>Extremist communities (outside the scope of the project)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Hate Speech?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8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censor it</a:t>
            </a:r>
          </a:p>
          <a:p>
            <a:r>
              <a:rPr lang="en-US" dirty="0" smtClean="0"/>
              <a:t>To prevent spread of hateful ideas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detect Hate Speech?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search (not effective)</a:t>
            </a:r>
          </a:p>
          <a:p>
            <a:r>
              <a:rPr lang="en-US" dirty="0" smtClean="0"/>
              <a:t>Use NLP and ML (better)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 Hate Speech?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Bert(Bidirectional </a:t>
            </a:r>
            <a:r>
              <a:rPr lang="en-US" dirty="0"/>
              <a:t>Encoder Representations from </a:t>
            </a:r>
            <a:r>
              <a:rPr lang="en-US" dirty="0" smtClean="0"/>
              <a:t>Transformers) + </a:t>
            </a:r>
            <a:r>
              <a:rPr lang="en-US" dirty="0" err="1" smtClean="0"/>
              <a:t>HateXplain</a:t>
            </a:r>
            <a:endParaRPr lang="en-US" dirty="0" smtClean="0"/>
          </a:p>
          <a:p>
            <a:r>
              <a:rPr lang="en-US" dirty="0" err="1" smtClean="0"/>
              <a:t>BiLSTM</a:t>
            </a:r>
            <a:r>
              <a:rPr lang="en-US" dirty="0" smtClean="0"/>
              <a:t> + Attention(importance of words)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datasets are tweets</a:t>
            </a:r>
          </a:p>
          <a:p>
            <a:r>
              <a:rPr lang="en-US" dirty="0" smtClean="0"/>
              <a:t>Labels are usually: hateful, offensive, neutral</a:t>
            </a:r>
          </a:p>
          <a:p>
            <a:r>
              <a:rPr lang="en-US" dirty="0" smtClean="0"/>
              <a:t>Manual annotation</a:t>
            </a:r>
          </a:p>
          <a:p>
            <a:r>
              <a:rPr lang="en-US" dirty="0" smtClean="0"/>
              <a:t>2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6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searches are weak</a:t>
            </a:r>
          </a:p>
          <a:p>
            <a:r>
              <a:rPr lang="en-US" dirty="0" smtClean="0"/>
              <a:t>Hate speech using common words – hard to detect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NLP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1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267</TotalTime>
  <Words>390</Words>
  <Application>Microsoft Office PowerPoint</Application>
  <PresentationFormat>On-screen Show (4:3)</PresentationFormat>
  <Paragraphs>104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Elemental</vt:lpstr>
      <vt:lpstr>Hate Speech Detection</vt:lpstr>
      <vt:lpstr>What is Hate Speech?</vt:lpstr>
      <vt:lpstr>Is this field researched?</vt:lpstr>
      <vt:lpstr>Where to find Hate Speech?</vt:lpstr>
      <vt:lpstr>Why detect Hate Speech?</vt:lpstr>
      <vt:lpstr>How to detect Hate Speech?</vt:lpstr>
      <vt:lpstr>State of the Art</vt:lpstr>
      <vt:lpstr>Datasets</vt:lpstr>
      <vt:lpstr>How is NLP useful?</vt:lpstr>
      <vt:lpstr>Embeddings</vt:lpstr>
      <vt:lpstr>Preprocessing</vt:lpstr>
      <vt:lpstr>Metrics</vt:lpstr>
      <vt:lpstr>Models</vt:lpstr>
      <vt:lpstr>Deep Learning</vt:lpstr>
      <vt:lpstr>MLP</vt:lpstr>
      <vt:lpstr>MLP</vt:lpstr>
      <vt:lpstr>Convnet</vt:lpstr>
      <vt:lpstr>Convnet</vt:lpstr>
      <vt:lpstr>LSTM</vt:lpstr>
      <vt:lpstr>LSTM</vt:lpstr>
      <vt:lpstr>BiLSTM</vt:lpstr>
      <vt:lpstr>BiLSTM</vt:lpstr>
      <vt:lpstr>Logistic Regression</vt:lpstr>
      <vt:lpstr>Logistic Regression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Sandu</dc:creator>
  <cp:lastModifiedBy>Sandu</cp:lastModifiedBy>
  <cp:revision>13</cp:revision>
  <dcterms:created xsi:type="dcterms:W3CDTF">2021-01-25T17:19:07Z</dcterms:created>
  <dcterms:modified xsi:type="dcterms:W3CDTF">2021-02-06T13:51:15Z</dcterms:modified>
</cp:coreProperties>
</file>