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7B41B-D98F-A6DE-56A8-8511448DB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EEB06D-F45D-6690-988D-18A4109339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08BC1-C5CC-3DB0-5034-F2DBDE561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DA9A3-4044-4C18-9DFE-F7C18337440E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B7349-D40D-4B0F-F2B3-87489A9EC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5CA33-7123-B798-BE4F-2E2288F90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F41C-AEBD-4C18-A943-22346F215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751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F6883-514A-3120-D9CF-25E7C1586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72D326-B5BA-0A6D-337F-5885F2071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D55BA-22DD-C55A-5BF6-D8E2C73B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DA9A3-4044-4C18-9DFE-F7C18337440E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B8ABB-C416-1C65-6835-DDEC9E0F6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B7D31-5DC1-716E-8C72-0B8A80A2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F41C-AEBD-4C18-A943-22346F215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536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C851BC-629C-E468-EF14-E60334A92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E27D0E-D734-18BF-3F8B-F10F74ED0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8664A-687B-7286-BD76-E773CA5F4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DA9A3-4044-4C18-9DFE-F7C18337440E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5B6B8-831E-E000-DD7F-449DCD2FB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B26C4-02BB-6C74-7B68-AB1A77945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F41C-AEBD-4C18-A943-22346F215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88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23FAD-324C-2DB3-25D6-F4E21C0F0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8B27C-D3FF-87D4-233A-63DFA71C6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56AF8-4E98-91F9-EDBC-5A255D791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DA9A3-4044-4C18-9DFE-F7C18337440E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78AEB-F639-38A2-3F94-42ADE7400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969A0-7D45-AE81-D41D-53BACFFE5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F41C-AEBD-4C18-A943-22346F215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867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002E5-4C70-979C-E320-3187067EF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69A44-36A4-61E3-D86B-9C59C2638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0AA2E-9905-2F41-F689-BBEB0C832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DA9A3-4044-4C18-9DFE-F7C18337440E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594CC-16C7-8B6E-ACB2-59F12D3B5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4F8CC-A5F1-7EA6-4E2E-F0336562B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F41C-AEBD-4C18-A943-22346F215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501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6220-6BCF-9324-413B-1BDA66B76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2E6B6-A654-453C-7310-E423A09AAF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199E0-52F0-F15A-555D-F87E58B0E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8B83B-5B19-8C02-48FF-C7C5323C0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DA9A3-4044-4C18-9DFE-F7C18337440E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F4244-4B1E-4815-D46C-A01EC918C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3F1EA-03E9-82BF-8FE0-4DFEF29B0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F41C-AEBD-4C18-A943-22346F215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855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5DED7-4280-4C33-0D15-3F4904D9D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1E88F-6223-2108-CD3A-2F1BF64EA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B5679-B19D-5B6D-635D-90F3476BB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928627-5ABF-0F09-6DFA-A11B67AC7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909430-F927-96CE-E07E-F0505BD3CC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BD6040-BA94-6982-56D8-62F5EDBCF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DA9A3-4044-4C18-9DFE-F7C18337440E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290B7B-9C70-7A3D-1A0D-7D18CFD55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8BF4E5-C593-9267-89C3-9672A1BC5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F41C-AEBD-4C18-A943-22346F215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9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EC9DF-5753-9392-211F-309FE9C55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90AD7-1292-9864-D068-014FC4D9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DA9A3-4044-4C18-9DFE-F7C18337440E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8FB816-F57A-A0A3-8E62-51868237A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EBCF2B-9972-EC0E-00E3-1DBAD3E44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F41C-AEBD-4C18-A943-22346F215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459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341359-1843-3A6B-71E7-14DC551B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DA9A3-4044-4C18-9DFE-F7C18337440E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9DDB6A-7832-915B-3D35-BA8455A1B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4EDF4-295C-606A-9FC5-C869DCF12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F41C-AEBD-4C18-A943-22346F215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820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5484A-A94C-858C-2556-DF783EF5F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4983F-76CE-2C03-7AB0-CD093FF9C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A7A817-7541-4A52-D91E-8F6EB619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8DBC7-607C-9F15-0215-70154C5FB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DA9A3-4044-4C18-9DFE-F7C18337440E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41985-A3D4-63B7-0812-D0330F2C4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6D9A9-011E-37E9-E6D1-0A0CCE46A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F41C-AEBD-4C18-A943-22346F215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825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FD082-C904-9BF8-9C15-9FD396C2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596DCA-1798-2B28-0503-9C4E343A48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6A0CBB-A752-C72F-9700-A6A956E74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27F8B-EE01-2B35-80C6-AFEEABEC5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DA9A3-4044-4C18-9DFE-F7C18337440E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B1B5C-8BF1-24C6-867D-0AD0266B2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A5084-E00A-8643-0351-51803223E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F41C-AEBD-4C18-A943-22346F215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28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01D354-403B-4628-C238-F5CF64C83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06FF2-6F12-048D-D222-0FB2BB85F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29494-F812-2D53-5118-25B7EFD4DB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DA9A3-4044-4C18-9DFE-F7C18337440E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51FEE-D186-29D9-54C8-F0028C511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8E62A-F014-0E90-8966-05AB88F97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FF41C-AEBD-4C18-A943-22346F215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789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6.png"/><Relationship Id="rId5" Type="http://schemas.openxmlformats.org/officeDocument/2006/relationships/image" Target="../media/image7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0.png"/><Relationship Id="rId5" Type="http://schemas.openxmlformats.org/officeDocument/2006/relationships/image" Target="../media/image7.png"/><Relationship Id="rId10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482FC71E-C085-EB2B-CF6E-E2E20A49414B}"/>
              </a:ext>
            </a:extLst>
          </p:cNvPr>
          <p:cNvSpPr txBox="1">
            <a:spLocks/>
          </p:cNvSpPr>
          <p:nvPr/>
        </p:nvSpPr>
        <p:spPr>
          <a:xfrm>
            <a:off x="2611653" y="1628057"/>
            <a:ext cx="6408712" cy="1476943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0" i="0" u="none" strike="noStrike" baseline="0" dirty="0">
                <a:latin typeface="CMBX12"/>
              </a:rPr>
              <a:t>GCD Thresholding Function applied on an</a:t>
            </a:r>
            <a:br>
              <a:rPr lang="en-US" sz="3200" b="0" i="0" u="none" strike="noStrike" baseline="0" dirty="0">
                <a:latin typeface="CMBX12"/>
              </a:rPr>
            </a:br>
            <a:r>
              <a:rPr lang="en-US" sz="3200" b="0" i="0" u="none" strike="noStrike" baseline="0" dirty="0">
                <a:latin typeface="CMBX12"/>
              </a:rPr>
              <a:t>image with Global Thresholding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34C4B1-2862-D9F8-9A79-40554BE4BA7E}"/>
              </a:ext>
            </a:extLst>
          </p:cNvPr>
          <p:cNvCxnSpPr/>
          <p:nvPr/>
        </p:nvCxnSpPr>
        <p:spPr>
          <a:xfrm>
            <a:off x="0" y="1439222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A859EF-B9E0-AB54-2486-C5C7DB74CFF0}"/>
              </a:ext>
            </a:extLst>
          </p:cNvPr>
          <p:cNvCxnSpPr>
            <a:cxnSpLocks/>
          </p:cNvCxnSpPr>
          <p:nvPr/>
        </p:nvCxnSpPr>
        <p:spPr>
          <a:xfrm>
            <a:off x="274320" y="0"/>
            <a:ext cx="0" cy="685800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2C6B18-B556-AEAA-6941-AB9EA223E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85" y="144011"/>
            <a:ext cx="4454373" cy="1197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DB51D1-7D07-EEFF-5A0C-6DAFEF76EDC0}"/>
              </a:ext>
            </a:extLst>
          </p:cNvPr>
          <p:cNvSpPr txBox="1"/>
          <p:nvPr/>
        </p:nvSpPr>
        <p:spPr>
          <a:xfrm>
            <a:off x="5031620" y="327058"/>
            <a:ext cx="3584715" cy="769441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ICAISA-2023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8FCFDB-ED65-720A-A114-B01C8BF31A85}"/>
              </a:ext>
            </a:extLst>
          </p:cNvPr>
          <p:cNvCxnSpPr/>
          <p:nvPr/>
        </p:nvCxnSpPr>
        <p:spPr>
          <a:xfrm>
            <a:off x="0" y="5073120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CE8E72A-D0EC-AF24-0448-F8E800ABB61A}"/>
              </a:ext>
            </a:extLst>
          </p:cNvPr>
          <p:cNvCxnSpPr>
            <a:cxnSpLocks/>
          </p:cNvCxnSpPr>
          <p:nvPr/>
        </p:nvCxnSpPr>
        <p:spPr>
          <a:xfrm>
            <a:off x="11917680" y="0"/>
            <a:ext cx="0" cy="685800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C:\Users\Dr. R S Goswami\AppData\Local\Microsoft\Windows\INetCache\Content.MSO\D22BD269.tmp">
            <a:extLst>
              <a:ext uri="{FF2B5EF4-FFF2-40B4-BE49-F238E27FC236}">
                <a16:creationId xmlns:a16="http://schemas.microsoft.com/office/drawing/2014/main" id="{8A29F897-C19E-DEBD-1585-323E89D4F7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596" y="327058"/>
            <a:ext cx="1790824" cy="904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LACCEI Proceedings – LACCEI">
            <a:extLst>
              <a:ext uri="{FF2B5EF4-FFF2-40B4-BE49-F238E27FC236}">
                <a16:creationId xmlns:a16="http://schemas.microsoft.com/office/drawing/2014/main" id="{CF6B42A4-D631-23A0-FBEE-66EA8770EA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49" y="345847"/>
            <a:ext cx="1037372" cy="90454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45F852B-38F0-857A-FBEF-B17D4FCEF265}"/>
              </a:ext>
            </a:extLst>
          </p:cNvPr>
          <p:cNvSpPr txBox="1"/>
          <p:nvPr/>
        </p:nvSpPr>
        <p:spPr>
          <a:xfrm>
            <a:off x="368107" y="5090362"/>
            <a:ext cx="7841611" cy="1600438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 Conference on Advances in IoT, Security with AI (ICAISA-2023)</a:t>
            </a:r>
          </a:p>
          <a:p>
            <a:pPr algn="ctr"/>
            <a:r>
              <a:rPr 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 – 25 March, 2023</a:t>
            </a:r>
          </a:p>
          <a:p>
            <a:pPr algn="ctr"/>
            <a:r>
              <a:rPr lang="en-U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Organized By</a:t>
            </a:r>
          </a:p>
          <a:p>
            <a:pPr algn="ctr"/>
            <a:r>
              <a:rPr lang="en-US" sz="16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Deen</a:t>
            </a:r>
            <a:r>
              <a:rPr 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Dayal Upadhyaya College, University of Delhi, New Delhi, India </a:t>
            </a:r>
          </a:p>
          <a:p>
            <a:pPr algn="ctr"/>
            <a:r>
              <a:rPr 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of Canberra, Australia </a:t>
            </a:r>
          </a:p>
          <a:p>
            <a:pPr algn="ctr"/>
            <a:r>
              <a:rPr 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 Arunachal Pradesh, India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2599E75-04F9-650D-2C37-ABB0F78630F0}"/>
              </a:ext>
            </a:extLst>
          </p:cNvPr>
          <p:cNvSpPr txBox="1">
            <a:spLocks/>
          </p:cNvSpPr>
          <p:nvPr/>
        </p:nvSpPr>
        <p:spPr>
          <a:xfrm>
            <a:off x="2101026" y="3650671"/>
            <a:ext cx="7429963" cy="4528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 – Mr. Hussain </a:t>
            </a:r>
            <a:r>
              <a:rPr lang="en-IN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Kaide</a:t>
            </a:r>
            <a:r>
              <a:rPr lang="en-IN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Johar</a:t>
            </a:r>
            <a:r>
              <a:rPr lang="en-IN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Manasi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C93130DF-5466-A353-2CAA-D5D985DA5C2C}"/>
              </a:ext>
            </a:extLst>
          </p:cNvPr>
          <p:cNvSpPr txBox="1">
            <a:spLocks/>
          </p:cNvSpPr>
          <p:nvPr/>
        </p:nvSpPr>
        <p:spPr>
          <a:xfrm>
            <a:off x="2611653" y="4609284"/>
            <a:ext cx="6408711" cy="31414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Co-author: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Jyoti Bharti (Faculty in MANIT Bhopal)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F2F248-1058-7904-31E2-C0087B8F2C10}"/>
              </a:ext>
            </a:extLst>
          </p:cNvPr>
          <p:cNvSpPr txBox="1"/>
          <p:nvPr/>
        </p:nvSpPr>
        <p:spPr>
          <a:xfrm>
            <a:off x="1821034" y="4086018"/>
            <a:ext cx="79899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i="1" dirty="0">
                <a:latin typeface="Arial" panose="020B0604020202020204" pitchFamily="34" charset="0"/>
                <a:cs typeface="Arial" panose="020B0604020202020204" pitchFamily="34" charset="0"/>
              </a:rPr>
              <a:t>Maulana Azad National Institute of Technology, Bhopal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B80A68-3BA8-598F-38C6-C8926EBD0E53}"/>
              </a:ext>
            </a:extLst>
          </p:cNvPr>
          <p:cNvSpPr txBox="1"/>
          <p:nvPr/>
        </p:nvSpPr>
        <p:spPr>
          <a:xfrm>
            <a:off x="9381497" y="5134722"/>
            <a:ext cx="17255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Sponsors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2774355-CC38-A535-06E1-8F1A14B5F8CD}"/>
              </a:ext>
            </a:extLst>
          </p:cNvPr>
          <p:cNvCxnSpPr>
            <a:cxnSpLocks/>
          </p:cNvCxnSpPr>
          <p:nvPr/>
        </p:nvCxnSpPr>
        <p:spPr>
          <a:xfrm>
            <a:off x="8364281" y="5090362"/>
            <a:ext cx="22591" cy="176763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901F06FC-4B0E-5112-0AAC-EB6BC3374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434" y="5559550"/>
            <a:ext cx="3199091" cy="112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6EE9968-FBAF-1861-15EB-63F62BAACA0F}"/>
              </a:ext>
            </a:extLst>
          </p:cNvPr>
          <p:cNvCxnSpPr/>
          <p:nvPr/>
        </p:nvCxnSpPr>
        <p:spPr>
          <a:xfrm>
            <a:off x="23193" y="6845599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465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1D076A7-E565-0775-1891-FF30257F427E}"/>
              </a:ext>
            </a:extLst>
          </p:cNvPr>
          <p:cNvCxnSpPr/>
          <p:nvPr/>
        </p:nvCxnSpPr>
        <p:spPr>
          <a:xfrm>
            <a:off x="0" y="1022575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E922A63-F9A3-DFFC-56C7-6E656BD5066A}"/>
              </a:ext>
            </a:extLst>
          </p:cNvPr>
          <p:cNvCxnSpPr>
            <a:cxnSpLocks/>
          </p:cNvCxnSpPr>
          <p:nvPr/>
        </p:nvCxnSpPr>
        <p:spPr>
          <a:xfrm>
            <a:off x="274320" y="0"/>
            <a:ext cx="31494" cy="647292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52026AD-E84B-AE12-6242-82D83103385A}"/>
              </a:ext>
            </a:extLst>
          </p:cNvPr>
          <p:cNvSpPr txBox="1"/>
          <p:nvPr/>
        </p:nvSpPr>
        <p:spPr>
          <a:xfrm>
            <a:off x="2525226" y="191578"/>
            <a:ext cx="6774376" cy="646331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Conclusion</a:t>
            </a:r>
            <a:endParaRPr lang="en-IN" sz="9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E91CA1-38E9-08A5-BBF7-B5D93FE25CB5}"/>
              </a:ext>
            </a:extLst>
          </p:cNvPr>
          <p:cNvCxnSpPr/>
          <p:nvPr/>
        </p:nvCxnSpPr>
        <p:spPr>
          <a:xfrm>
            <a:off x="-38100" y="6472925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3C7C71-C9DB-F6CC-9235-47137684F2F7}"/>
              </a:ext>
            </a:extLst>
          </p:cNvPr>
          <p:cNvCxnSpPr>
            <a:cxnSpLocks/>
          </p:cNvCxnSpPr>
          <p:nvPr/>
        </p:nvCxnSpPr>
        <p:spPr>
          <a:xfrm>
            <a:off x="11917680" y="0"/>
            <a:ext cx="0" cy="647292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:\Users\Dr. R S Goswami\AppData\Local\Microsoft\Windows\INetCache\Content.MSO\D22BD269.tmp">
            <a:extLst>
              <a:ext uri="{FF2B5EF4-FFF2-40B4-BE49-F238E27FC236}">
                <a16:creationId xmlns:a16="http://schemas.microsoft.com/office/drawing/2014/main" id="{DF6D5117-6567-012F-26A0-2309539EA1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0784" y="468984"/>
            <a:ext cx="1285777" cy="532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LACCEI Proceedings – LACCEI">
            <a:extLst>
              <a:ext uri="{FF2B5EF4-FFF2-40B4-BE49-F238E27FC236}">
                <a16:creationId xmlns:a16="http://schemas.microsoft.com/office/drawing/2014/main" id="{E0798751-AE36-708E-3331-D8B939B0AE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3156" y="468984"/>
            <a:ext cx="735090" cy="5207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BCE1E3-3879-31FB-FA67-17B923CEAA30}"/>
              </a:ext>
            </a:extLst>
          </p:cNvPr>
          <p:cNvSpPr txBox="1"/>
          <p:nvPr/>
        </p:nvSpPr>
        <p:spPr>
          <a:xfrm>
            <a:off x="9490419" y="104643"/>
            <a:ext cx="20190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ICAISA-2023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8CA95277-8D10-FBFD-804E-4DD530B39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982" y="1385894"/>
            <a:ext cx="10795530" cy="5064327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3600" dirty="0"/>
              <a:t>Algorithm III provides a reliable way to use GCD for segmentation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3600" dirty="0"/>
              <a:t>Further Work includes applying this algorithm to multiple domains, while varying block sizes and image selection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3600" dirty="0"/>
              <a:t>Effective usage of appropriate data structures could further speed up the algorithm.</a:t>
            </a:r>
          </a:p>
          <a:p>
            <a:pPr marL="457200" indent="-457200" algn="l">
              <a:buFont typeface="+mj-lt"/>
              <a:buAutoNum type="arabicPeriod"/>
            </a:pPr>
            <a:endParaRPr lang="en-US" sz="3600" dirty="0"/>
          </a:p>
          <a:p>
            <a:pPr marL="457200" indent="-457200" algn="l">
              <a:buFont typeface="+mj-lt"/>
              <a:buAutoNum type="arabicPeriod"/>
            </a:pPr>
            <a:endParaRPr lang="en-US" sz="3600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E2DE9FC5-6208-BF16-8A70-DC822576B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42" y="6514417"/>
            <a:ext cx="9981633" cy="301373"/>
          </a:xfrm>
          <a:ln>
            <a:solidFill>
              <a:schemeClr val="bg1"/>
            </a:solidFill>
          </a:ln>
        </p:spPr>
        <p:txBody>
          <a:bodyPr/>
          <a:lstStyle/>
          <a:p>
            <a:pPr algn="just"/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 Conference on Advances in IoT, Security with AI (ICAISA-2023)</a:t>
            </a: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3F272275-19F3-D4D2-5AC8-DA4F0B7F6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22002" y="6505804"/>
            <a:ext cx="2358424" cy="277108"/>
          </a:xfrm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IN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24 – 25 March,  2023</a:t>
            </a:r>
          </a:p>
        </p:txBody>
      </p:sp>
    </p:spTree>
    <p:extLst>
      <p:ext uri="{BB962C8B-B14F-4D97-AF65-F5344CB8AC3E}">
        <p14:creationId xmlns:p14="http://schemas.microsoft.com/office/powerpoint/2010/main" val="69879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1D076A7-E565-0775-1891-FF30257F427E}"/>
              </a:ext>
            </a:extLst>
          </p:cNvPr>
          <p:cNvCxnSpPr/>
          <p:nvPr/>
        </p:nvCxnSpPr>
        <p:spPr>
          <a:xfrm>
            <a:off x="0" y="1022575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E922A63-F9A3-DFFC-56C7-6E656BD5066A}"/>
              </a:ext>
            </a:extLst>
          </p:cNvPr>
          <p:cNvCxnSpPr>
            <a:cxnSpLocks/>
          </p:cNvCxnSpPr>
          <p:nvPr/>
        </p:nvCxnSpPr>
        <p:spPr>
          <a:xfrm>
            <a:off x="274320" y="0"/>
            <a:ext cx="31494" cy="647292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52026AD-E84B-AE12-6242-82D83103385A}"/>
              </a:ext>
            </a:extLst>
          </p:cNvPr>
          <p:cNvSpPr txBox="1"/>
          <p:nvPr/>
        </p:nvSpPr>
        <p:spPr>
          <a:xfrm>
            <a:off x="2306872" y="191579"/>
            <a:ext cx="6992730" cy="646331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Thresholding &amp; Segmentation</a:t>
            </a:r>
            <a:endParaRPr lang="en-IN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E91CA1-38E9-08A5-BBF7-B5D93FE25CB5}"/>
              </a:ext>
            </a:extLst>
          </p:cNvPr>
          <p:cNvCxnSpPr/>
          <p:nvPr/>
        </p:nvCxnSpPr>
        <p:spPr>
          <a:xfrm>
            <a:off x="-38100" y="6472925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3C7C71-C9DB-F6CC-9235-47137684F2F7}"/>
              </a:ext>
            </a:extLst>
          </p:cNvPr>
          <p:cNvCxnSpPr>
            <a:cxnSpLocks/>
          </p:cNvCxnSpPr>
          <p:nvPr/>
        </p:nvCxnSpPr>
        <p:spPr>
          <a:xfrm>
            <a:off x="11917680" y="0"/>
            <a:ext cx="0" cy="647292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:\Users\Dr. R S Goswami\AppData\Local\Microsoft\Windows\INetCache\Content.MSO\D22BD269.tmp">
            <a:extLst>
              <a:ext uri="{FF2B5EF4-FFF2-40B4-BE49-F238E27FC236}">
                <a16:creationId xmlns:a16="http://schemas.microsoft.com/office/drawing/2014/main" id="{DF6D5117-6567-012F-26A0-2309539EA1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0784" y="468984"/>
            <a:ext cx="1285777" cy="532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LACCEI Proceedings – LACCEI">
            <a:extLst>
              <a:ext uri="{FF2B5EF4-FFF2-40B4-BE49-F238E27FC236}">
                <a16:creationId xmlns:a16="http://schemas.microsoft.com/office/drawing/2014/main" id="{E0798751-AE36-708E-3331-D8B939B0AE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3156" y="468984"/>
            <a:ext cx="735090" cy="5207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BCE1E3-3879-31FB-FA67-17B923CEAA30}"/>
              </a:ext>
            </a:extLst>
          </p:cNvPr>
          <p:cNvSpPr txBox="1"/>
          <p:nvPr/>
        </p:nvSpPr>
        <p:spPr>
          <a:xfrm>
            <a:off x="9490419" y="104643"/>
            <a:ext cx="20190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ICAISA-2023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8CA95277-8D10-FBFD-804E-4DD530B39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983" y="1207241"/>
            <a:ext cx="10795530" cy="5064327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To distinguish between foreground and background of an image.</a:t>
            </a:r>
          </a:p>
          <a:p>
            <a:r>
              <a:rPr lang="en-US" sz="3600" dirty="0"/>
              <a:t>Otsu most reliable generally, but demands high computation. </a:t>
            </a:r>
          </a:p>
          <a:p>
            <a:r>
              <a:rPr lang="en-US" sz="3600" dirty="0"/>
              <a:t>Some types of thresholding and segmentation techniques</a:t>
            </a:r>
          </a:p>
          <a:p>
            <a:pPr lvl="2"/>
            <a:r>
              <a:rPr lang="en-US" sz="3200" dirty="0"/>
              <a:t>Global </a:t>
            </a:r>
          </a:p>
          <a:p>
            <a:pPr lvl="2"/>
            <a:r>
              <a:rPr lang="en-US" sz="3200" dirty="0"/>
              <a:t>Adaptive Thresholding</a:t>
            </a:r>
          </a:p>
          <a:p>
            <a:pPr lvl="2"/>
            <a:r>
              <a:rPr lang="en-US" sz="3200" dirty="0"/>
              <a:t>Region Based</a:t>
            </a:r>
          </a:p>
          <a:p>
            <a:pPr lvl="2"/>
            <a:r>
              <a:rPr lang="en-US" sz="3200" dirty="0"/>
              <a:t>Edge Detection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E2DE9FC5-6208-BF16-8A70-DC822576B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42" y="6514417"/>
            <a:ext cx="9981633" cy="301373"/>
          </a:xfrm>
          <a:ln>
            <a:solidFill>
              <a:schemeClr val="bg1"/>
            </a:solidFill>
          </a:ln>
        </p:spPr>
        <p:txBody>
          <a:bodyPr/>
          <a:lstStyle/>
          <a:p>
            <a:pPr algn="just"/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 Conference on Advances in IoT, Security with AI (ICAISA-2023)</a:t>
            </a: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3F272275-19F3-D4D2-5AC8-DA4F0B7F6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22002" y="6505804"/>
            <a:ext cx="2358424" cy="277108"/>
          </a:xfrm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IN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24 – 25 March,  2023</a:t>
            </a:r>
          </a:p>
        </p:txBody>
      </p:sp>
    </p:spTree>
    <p:extLst>
      <p:ext uri="{BB962C8B-B14F-4D97-AF65-F5344CB8AC3E}">
        <p14:creationId xmlns:p14="http://schemas.microsoft.com/office/powerpoint/2010/main" val="3688380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1D076A7-E565-0775-1891-FF30257F427E}"/>
              </a:ext>
            </a:extLst>
          </p:cNvPr>
          <p:cNvCxnSpPr/>
          <p:nvPr/>
        </p:nvCxnSpPr>
        <p:spPr>
          <a:xfrm>
            <a:off x="0" y="1022575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E922A63-F9A3-DFFC-56C7-6E656BD5066A}"/>
              </a:ext>
            </a:extLst>
          </p:cNvPr>
          <p:cNvCxnSpPr>
            <a:cxnSpLocks/>
          </p:cNvCxnSpPr>
          <p:nvPr/>
        </p:nvCxnSpPr>
        <p:spPr>
          <a:xfrm>
            <a:off x="274320" y="0"/>
            <a:ext cx="31494" cy="647292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52026AD-E84B-AE12-6242-82D83103385A}"/>
              </a:ext>
            </a:extLst>
          </p:cNvPr>
          <p:cNvSpPr txBox="1"/>
          <p:nvPr/>
        </p:nvSpPr>
        <p:spPr>
          <a:xfrm>
            <a:off x="2525226" y="181587"/>
            <a:ext cx="6774376" cy="646331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Using GCD for thresholding</a:t>
            </a:r>
            <a:endParaRPr lang="en-IN"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E91CA1-38E9-08A5-BBF7-B5D93FE25CB5}"/>
              </a:ext>
            </a:extLst>
          </p:cNvPr>
          <p:cNvCxnSpPr/>
          <p:nvPr/>
        </p:nvCxnSpPr>
        <p:spPr>
          <a:xfrm>
            <a:off x="-38100" y="6472925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3C7C71-C9DB-F6CC-9235-47137684F2F7}"/>
              </a:ext>
            </a:extLst>
          </p:cNvPr>
          <p:cNvCxnSpPr>
            <a:cxnSpLocks/>
          </p:cNvCxnSpPr>
          <p:nvPr/>
        </p:nvCxnSpPr>
        <p:spPr>
          <a:xfrm>
            <a:off x="11917680" y="0"/>
            <a:ext cx="0" cy="647292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:\Users\Dr. R S Goswami\AppData\Local\Microsoft\Windows\INetCache\Content.MSO\D22BD269.tmp">
            <a:extLst>
              <a:ext uri="{FF2B5EF4-FFF2-40B4-BE49-F238E27FC236}">
                <a16:creationId xmlns:a16="http://schemas.microsoft.com/office/drawing/2014/main" id="{DF6D5117-6567-012F-26A0-2309539EA1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0784" y="468984"/>
            <a:ext cx="1285777" cy="532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LACCEI Proceedings – LACCEI">
            <a:extLst>
              <a:ext uri="{FF2B5EF4-FFF2-40B4-BE49-F238E27FC236}">
                <a16:creationId xmlns:a16="http://schemas.microsoft.com/office/drawing/2014/main" id="{E0798751-AE36-708E-3331-D8B939B0AE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3156" y="468984"/>
            <a:ext cx="735090" cy="5207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BCE1E3-3879-31FB-FA67-17B923CEAA30}"/>
              </a:ext>
            </a:extLst>
          </p:cNvPr>
          <p:cNvSpPr txBox="1"/>
          <p:nvPr/>
        </p:nvSpPr>
        <p:spPr>
          <a:xfrm>
            <a:off x="9490419" y="104643"/>
            <a:ext cx="20190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ICAISA-2023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8CA95277-8D10-FBFD-804E-4DD530B39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983" y="1207241"/>
            <a:ext cx="10795530" cy="5064327"/>
          </a:xfrm>
        </p:spPr>
        <p:txBody>
          <a:bodyPr>
            <a:normAutofit/>
          </a:bodyPr>
          <a:lstStyle/>
          <a:p>
            <a:r>
              <a:rPr lang="en-US" sz="3600" dirty="0"/>
              <a:t>The GCD or Greatest Common Divisor of 2 numbers should provide a 3</a:t>
            </a:r>
            <a:r>
              <a:rPr lang="en-US" sz="3600" baseline="30000" dirty="0"/>
              <a:t>rd</a:t>
            </a:r>
            <a:r>
              <a:rPr lang="en-US" sz="3600" dirty="0"/>
              <a:t> value that effectively accommodates the similarities in the 2 values.</a:t>
            </a:r>
          </a:p>
          <a:p>
            <a:r>
              <a:rPr lang="en-US" sz="3600" dirty="0"/>
              <a:t>For 2 very similar numbers it can help group in one part of the threshold, but for 2 values with a higher range, the GCD has the potential to create an appropriate partitioning metric.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E2DE9FC5-6208-BF16-8A70-DC822576B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42" y="6514417"/>
            <a:ext cx="9981633" cy="301373"/>
          </a:xfrm>
          <a:ln>
            <a:solidFill>
              <a:schemeClr val="bg1"/>
            </a:solidFill>
          </a:ln>
        </p:spPr>
        <p:txBody>
          <a:bodyPr/>
          <a:lstStyle/>
          <a:p>
            <a:pPr algn="just"/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 Conference on Advances in IoT, Security with AI (ICAISA-2023)</a:t>
            </a: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3F272275-19F3-D4D2-5AC8-DA4F0B7F6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22002" y="6505804"/>
            <a:ext cx="2358424" cy="277108"/>
          </a:xfrm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IN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24 – 25 March,  2023</a:t>
            </a:r>
          </a:p>
        </p:txBody>
      </p:sp>
    </p:spTree>
    <p:extLst>
      <p:ext uri="{BB962C8B-B14F-4D97-AF65-F5344CB8AC3E}">
        <p14:creationId xmlns:p14="http://schemas.microsoft.com/office/powerpoint/2010/main" val="1757153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1D076A7-E565-0775-1891-FF30257F427E}"/>
              </a:ext>
            </a:extLst>
          </p:cNvPr>
          <p:cNvCxnSpPr/>
          <p:nvPr/>
        </p:nvCxnSpPr>
        <p:spPr>
          <a:xfrm>
            <a:off x="0" y="1022575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E922A63-F9A3-DFFC-56C7-6E656BD5066A}"/>
              </a:ext>
            </a:extLst>
          </p:cNvPr>
          <p:cNvCxnSpPr>
            <a:cxnSpLocks/>
          </p:cNvCxnSpPr>
          <p:nvPr/>
        </p:nvCxnSpPr>
        <p:spPr>
          <a:xfrm>
            <a:off x="274320" y="0"/>
            <a:ext cx="31494" cy="647292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52026AD-E84B-AE12-6242-82D83103385A}"/>
              </a:ext>
            </a:extLst>
          </p:cNvPr>
          <p:cNvSpPr txBox="1"/>
          <p:nvPr/>
        </p:nvSpPr>
        <p:spPr>
          <a:xfrm>
            <a:off x="2525226" y="204867"/>
            <a:ext cx="6774376" cy="646331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Implementation Challenges</a:t>
            </a:r>
            <a:endParaRPr lang="en-IN" sz="11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E91CA1-38E9-08A5-BBF7-B5D93FE25CB5}"/>
              </a:ext>
            </a:extLst>
          </p:cNvPr>
          <p:cNvCxnSpPr/>
          <p:nvPr/>
        </p:nvCxnSpPr>
        <p:spPr>
          <a:xfrm>
            <a:off x="-38100" y="6472925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3C7C71-C9DB-F6CC-9235-47137684F2F7}"/>
              </a:ext>
            </a:extLst>
          </p:cNvPr>
          <p:cNvCxnSpPr>
            <a:cxnSpLocks/>
          </p:cNvCxnSpPr>
          <p:nvPr/>
        </p:nvCxnSpPr>
        <p:spPr>
          <a:xfrm>
            <a:off x="11917680" y="0"/>
            <a:ext cx="0" cy="647292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:\Users\Dr. R S Goswami\AppData\Local\Microsoft\Windows\INetCache\Content.MSO\D22BD269.tmp">
            <a:extLst>
              <a:ext uri="{FF2B5EF4-FFF2-40B4-BE49-F238E27FC236}">
                <a16:creationId xmlns:a16="http://schemas.microsoft.com/office/drawing/2014/main" id="{DF6D5117-6567-012F-26A0-2309539EA1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0784" y="468984"/>
            <a:ext cx="1285777" cy="532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LACCEI Proceedings – LACCEI">
            <a:extLst>
              <a:ext uri="{FF2B5EF4-FFF2-40B4-BE49-F238E27FC236}">
                <a16:creationId xmlns:a16="http://schemas.microsoft.com/office/drawing/2014/main" id="{E0798751-AE36-708E-3331-D8B939B0AE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3156" y="468984"/>
            <a:ext cx="735090" cy="5207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BCE1E3-3879-31FB-FA67-17B923CEAA30}"/>
              </a:ext>
            </a:extLst>
          </p:cNvPr>
          <p:cNvSpPr txBox="1"/>
          <p:nvPr/>
        </p:nvSpPr>
        <p:spPr>
          <a:xfrm>
            <a:off x="9490419" y="104643"/>
            <a:ext cx="20190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ICAISA-2023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8CA95277-8D10-FBFD-804E-4DD530B39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982" y="1385894"/>
            <a:ext cx="10795530" cy="5064327"/>
          </a:xfrm>
        </p:spPr>
        <p:txBody>
          <a:bodyPr>
            <a:normAutofit/>
          </a:bodyPr>
          <a:lstStyle/>
          <a:p>
            <a:r>
              <a:rPr lang="en-US" sz="3600" dirty="0"/>
              <a:t>Runtime of the algorithm</a:t>
            </a:r>
          </a:p>
          <a:p>
            <a:r>
              <a:rPr lang="en-US" sz="3600" dirty="0"/>
              <a:t>Robustness against block size</a:t>
            </a:r>
          </a:p>
          <a:p>
            <a:r>
              <a:rPr lang="en-US" sz="3600" dirty="0"/>
              <a:t>Failure of the algorithm with extremely dark or bright images</a:t>
            </a:r>
          </a:p>
          <a:p>
            <a:r>
              <a:rPr lang="en-US" sz="3600" dirty="0"/>
              <a:t>Distinguishing factor</a:t>
            </a:r>
          </a:p>
          <a:p>
            <a:endParaRPr lang="en-US" sz="3600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E2DE9FC5-6208-BF16-8A70-DC822576B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42" y="6514417"/>
            <a:ext cx="9981633" cy="301373"/>
          </a:xfrm>
          <a:ln>
            <a:solidFill>
              <a:schemeClr val="bg1"/>
            </a:solidFill>
          </a:ln>
        </p:spPr>
        <p:txBody>
          <a:bodyPr/>
          <a:lstStyle/>
          <a:p>
            <a:pPr algn="just"/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 Conference on Advances in IoT, Security with AI (ICAISA-2023)</a:t>
            </a: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3F272275-19F3-D4D2-5AC8-DA4F0B7F6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22002" y="6505804"/>
            <a:ext cx="2358424" cy="277108"/>
          </a:xfrm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IN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24 – 25 March,  2023</a:t>
            </a:r>
          </a:p>
        </p:txBody>
      </p:sp>
    </p:spTree>
    <p:extLst>
      <p:ext uri="{BB962C8B-B14F-4D97-AF65-F5344CB8AC3E}">
        <p14:creationId xmlns:p14="http://schemas.microsoft.com/office/powerpoint/2010/main" val="3790043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1D076A7-E565-0775-1891-FF30257F427E}"/>
              </a:ext>
            </a:extLst>
          </p:cNvPr>
          <p:cNvCxnSpPr/>
          <p:nvPr/>
        </p:nvCxnSpPr>
        <p:spPr>
          <a:xfrm>
            <a:off x="0" y="1022575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E922A63-F9A3-DFFC-56C7-6E656BD5066A}"/>
              </a:ext>
            </a:extLst>
          </p:cNvPr>
          <p:cNvCxnSpPr>
            <a:cxnSpLocks/>
          </p:cNvCxnSpPr>
          <p:nvPr/>
        </p:nvCxnSpPr>
        <p:spPr>
          <a:xfrm>
            <a:off x="274320" y="0"/>
            <a:ext cx="31494" cy="647292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52026AD-E84B-AE12-6242-82D83103385A}"/>
              </a:ext>
            </a:extLst>
          </p:cNvPr>
          <p:cNvSpPr txBox="1"/>
          <p:nvPr/>
        </p:nvSpPr>
        <p:spPr>
          <a:xfrm>
            <a:off x="2525226" y="191578"/>
            <a:ext cx="6774376" cy="646331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0" i="0" u="none" strike="noStrike" baseline="0" dirty="0">
                <a:latin typeface="CMBX12"/>
              </a:rPr>
              <a:t>Results of Algorithm I</a:t>
            </a:r>
            <a:endParaRPr lang="en-IN" sz="9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E91CA1-38E9-08A5-BBF7-B5D93FE25CB5}"/>
              </a:ext>
            </a:extLst>
          </p:cNvPr>
          <p:cNvCxnSpPr/>
          <p:nvPr/>
        </p:nvCxnSpPr>
        <p:spPr>
          <a:xfrm>
            <a:off x="-38100" y="6472925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3C7C71-C9DB-F6CC-9235-47137684F2F7}"/>
              </a:ext>
            </a:extLst>
          </p:cNvPr>
          <p:cNvCxnSpPr>
            <a:cxnSpLocks/>
          </p:cNvCxnSpPr>
          <p:nvPr/>
        </p:nvCxnSpPr>
        <p:spPr>
          <a:xfrm>
            <a:off x="11917680" y="0"/>
            <a:ext cx="0" cy="647292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:\Users\Dr. R S Goswami\AppData\Local\Microsoft\Windows\INetCache\Content.MSO\D22BD269.tmp">
            <a:extLst>
              <a:ext uri="{FF2B5EF4-FFF2-40B4-BE49-F238E27FC236}">
                <a16:creationId xmlns:a16="http://schemas.microsoft.com/office/drawing/2014/main" id="{DF6D5117-6567-012F-26A0-2309539EA1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0784" y="468984"/>
            <a:ext cx="1285777" cy="532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LACCEI Proceedings – LACCEI">
            <a:extLst>
              <a:ext uri="{FF2B5EF4-FFF2-40B4-BE49-F238E27FC236}">
                <a16:creationId xmlns:a16="http://schemas.microsoft.com/office/drawing/2014/main" id="{E0798751-AE36-708E-3331-D8B939B0AE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3156" y="468984"/>
            <a:ext cx="735090" cy="5207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BCE1E3-3879-31FB-FA67-17B923CEAA30}"/>
              </a:ext>
            </a:extLst>
          </p:cNvPr>
          <p:cNvSpPr txBox="1"/>
          <p:nvPr/>
        </p:nvSpPr>
        <p:spPr>
          <a:xfrm>
            <a:off x="9490419" y="104643"/>
            <a:ext cx="20190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ICAISA-2023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E2DE9FC5-6208-BF16-8A70-DC822576B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42" y="6514417"/>
            <a:ext cx="9981633" cy="301373"/>
          </a:xfrm>
          <a:ln>
            <a:solidFill>
              <a:schemeClr val="bg1"/>
            </a:solidFill>
          </a:ln>
        </p:spPr>
        <p:txBody>
          <a:bodyPr/>
          <a:lstStyle/>
          <a:p>
            <a:pPr algn="just"/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 Conference on Advances in IoT, Security with AI (ICAISA-2023)</a:t>
            </a: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3F272275-19F3-D4D2-5AC8-DA4F0B7F6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22002" y="6505804"/>
            <a:ext cx="2358424" cy="277108"/>
          </a:xfrm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IN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24 – 25 March,  2023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66AC6BC-7FCA-4A94-9100-6C7CD1EFF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073" y="2015924"/>
            <a:ext cx="1754869" cy="177498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8B83416-08AF-4009-849F-4250120775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3857" y="2015924"/>
            <a:ext cx="1812071" cy="177498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E980780-FB95-4598-BA58-3C5E1FCD70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555" y="4406654"/>
            <a:ext cx="2537296" cy="170052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8014D97-3BAA-49FE-9DC5-57CB25F709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7055" y="4406654"/>
            <a:ext cx="2585078" cy="170052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015D142-2228-4633-A927-70ADA431CE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42077" y="2015924"/>
            <a:ext cx="2186690" cy="154939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42A87E4-AC8A-47BF-9F43-FF28E0F4A7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18008" y="2015924"/>
            <a:ext cx="2179753" cy="154939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6840383-42AF-4484-9E23-CDF500212C0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58776" y="4406654"/>
            <a:ext cx="1954820" cy="192040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6A7B17D-BD4E-4355-8E6C-03C42AB5B7D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11558" y="4406654"/>
            <a:ext cx="1996120" cy="192040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961C279-56D3-4664-9948-FA82EC91EFAC}"/>
              </a:ext>
            </a:extLst>
          </p:cNvPr>
          <p:cNvSpPr txBox="1"/>
          <p:nvPr/>
        </p:nvSpPr>
        <p:spPr>
          <a:xfrm flipH="1">
            <a:off x="7662627" y="1518624"/>
            <a:ext cx="3150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Medical Scans, T = 58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3F66B6F-2D46-423C-8568-51696D9A96D6}"/>
              </a:ext>
            </a:extLst>
          </p:cNvPr>
          <p:cNvSpPr txBox="1"/>
          <p:nvPr/>
        </p:nvSpPr>
        <p:spPr>
          <a:xfrm>
            <a:off x="2032253" y="1518624"/>
            <a:ext cx="2497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Regular,  T = 183 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62BE9951-9704-4BFD-8102-40783581C43C}"/>
              </a:ext>
            </a:extLst>
          </p:cNvPr>
          <p:cNvSpPr/>
          <p:nvPr/>
        </p:nvSpPr>
        <p:spPr>
          <a:xfrm>
            <a:off x="2491530" y="2709644"/>
            <a:ext cx="524560" cy="19294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F2544A26-C80E-4D9B-9EA7-72242DDBDA15}"/>
              </a:ext>
            </a:extLst>
          </p:cNvPr>
          <p:cNvSpPr/>
          <p:nvPr/>
        </p:nvSpPr>
        <p:spPr>
          <a:xfrm>
            <a:off x="8717356" y="2756962"/>
            <a:ext cx="457892" cy="16842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B1C491B0-511F-4179-A618-F42D669E6425}"/>
              </a:ext>
            </a:extLst>
          </p:cNvPr>
          <p:cNvSpPr/>
          <p:nvPr/>
        </p:nvSpPr>
        <p:spPr>
          <a:xfrm>
            <a:off x="3171187" y="5270383"/>
            <a:ext cx="404949" cy="17085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AD89CACB-DEDD-4D73-8D96-9B208F2D36C5}"/>
              </a:ext>
            </a:extLst>
          </p:cNvPr>
          <p:cNvSpPr/>
          <p:nvPr/>
        </p:nvSpPr>
        <p:spPr>
          <a:xfrm>
            <a:off x="9006670" y="5359165"/>
            <a:ext cx="524560" cy="20832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1C670D-158E-4CC0-B358-8BFC817B696D}"/>
              </a:ext>
            </a:extLst>
          </p:cNvPr>
          <p:cNvSpPr txBox="1"/>
          <p:nvPr/>
        </p:nvSpPr>
        <p:spPr>
          <a:xfrm flipH="1">
            <a:off x="2242953" y="3966568"/>
            <a:ext cx="3033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Darker Images, T = 26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D49CA7E-CE0B-4134-AA97-2F8D6DACFDFF}"/>
              </a:ext>
            </a:extLst>
          </p:cNvPr>
          <p:cNvSpPr txBox="1"/>
          <p:nvPr/>
        </p:nvSpPr>
        <p:spPr>
          <a:xfrm flipH="1">
            <a:off x="8597849" y="3946761"/>
            <a:ext cx="2341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Standard, T = 72</a:t>
            </a:r>
          </a:p>
        </p:txBody>
      </p:sp>
    </p:spTree>
    <p:extLst>
      <p:ext uri="{BB962C8B-B14F-4D97-AF65-F5344CB8AC3E}">
        <p14:creationId xmlns:p14="http://schemas.microsoft.com/office/powerpoint/2010/main" val="1122745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1D076A7-E565-0775-1891-FF30257F427E}"/>
              </a:ext>
            </a:extLst>
          </p:cNvPr>
          <p:cNvCxnSpPr/>
          <p:nvPr/>
        </p:nvCxnSpPr>
        <p:spPr>
          <a:xfrm>
            <a:off x="0" y="1022575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E922A63-F9A3-DFFC-56C7-6E656BD5066A}"/>
              </a:ext>
            </a:extLst>
          </p:cNvPr>
          <p:cNvCxnSpPr>
            <a:cxnSpLocks/>
          </p:cNvCxnSpPr>
          <p:nvPr/>
        </p:nvCxnSpPr>
        <p:spPr>
          <a:xfrm>
            <a:off x="274320" y="0"/>
            <a:ext cx="31494" cy="647292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52026AD-E84B-AE12-6242-82D83103385A}"/>
              </a:ext>
            </a:extLst>
          </p:cNvPr>
          <p:cNvSpPr txBox="1"/>
          <p:nvPr/>
        </p:nvSpPr>
        <p:spPr>
          <a:xfrm>
            <a:off x="2525226" y="191578"/>
            <a:ext cx="6774376" cy="646331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Algorithm II</a:t>
            </a:r>
            <a:endParaRPr lang="en-IN" sz="9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E91CA1-38E9-08A5-BBF7-B5D93FE25CB5}"/>
              </a:ext>
            </a:extLst>
          </p:cNvPr>
          <p:cNvCxnSpPr/>
          <p:nvPr/>
        </p:nvCxnSpPr>
        <p:spPr>
          <a:xfrm>
            <a:off x="-38100" y="6472925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3C7C71-C9DB-F6CC-9235-47137684F2F7}"/>
              </a:ext>
            </a:extLst>
          </p:cNvPr>
          <p:cNvCxnSpPr>
            <a:cxnSpLocks/>
          </p:cNvCxnSpPr>
          <p:nvPr/>
        </p:nvCxnSpPr>
        <p:spPr>
          <a:xfrm>
            <a:off x="11917680" y="0"/>
            <a:ext cx="0" cy="647292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:\Users\Dr. R S Goswami\AppData\Local\Microsoft\Windows\INetCache\Content.MSO\D22BD269.tmp">
            <a:extLst>
              <a:ext uri="{FF2B5EF4-FFF2-40B4-BE49-F238E27FC236}">
                <a16:creationId xmlns:a16="http://schemas.microsoft.com/office/drawing/2014/main" id="{DF6D5117-6567-012F-26A0-2309539EA1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0784" y="468984"/>
            <a:ext cx="1285777" cy="532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LACCEI Proceedings – LACCEI">
            <a:extLst>
              <a:ext uri="{FF2B5EF4-FFF2-40B4-BE49-F238E27FC236}">
                <a16:creationId xmlns:a16="http://schemas.microsoft.com/office/drawing/2014/main" id="{E0798751-AE36-708E-3331-D8B939B0AE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3156" y="468984"/>
            <a:ext cx="735090" cy="5207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BCE1E3-3879-31FB-FA67-17B923CEAA30}"/>
              </a:ext>
            </a:extLst>
          </p:cNvPr>
          <p:cNvSpPr txBox="1"/>
          <p:nvPr/>
        </p:nvSpPr>
        <p:spPr>
          <a:xfrm>
            <a:off x="9490419" y="104643"/>
            <a:ext cx="20190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ICAISA-2023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8CA95277-8D10-FBFD-804E-4DD530B39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982" y="1385894"/>
            <a:ext cx="10795530" cy="506432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0" i="0" u="none" strike="noStrike" baseline="0" dirty="0">
                <a:latin typeface="CMR10"/>
              </a:rPr>
              <a:t>Steps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400" b="0" i="0" u="none" strike="noStrike" baseline="0" dirty="0">
                <a:latin typeface="CMR10"/>
              </a:rPr>
              <a:t>First take all pixel values in that block and reshape them into a 1-D array of just normal values.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400" b="0" i="0" u="none" strike="noStrike" baseline="0" dirty="0">
                <a:latin typeface="CMR10"/>
              </a:rPr>
              <a:t>Take the GCD of all the pairs of values in the formed 1-D array.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400" b="0" i="0" u="none" strike="noStrike" baseline="0" dirty="0">
                <a:latin typeface="CMR10"/>
              </a:rPr>
              <a:t>Take the summation of the elements in the blocks and store them in another array that stores the sums of the different blocks.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400" b="0" i="0" u="none" strike="noStrike" baseline="0" dirty="0">
                <a:latin typeface="CMR10"/>
              </a:rPr>
              <a:t>Find the mean(%255) of all the elements in the list of sums of the blocks. That is the threshold value that will be applied.</a:t>
            </a:r>
          </a:p>
          <a:p>
            <a:pPr marL="0" indent="0" algn="l">
              <a:buNone/>
            </a:pPr>
            <a:r>
              <a:rPr lang="en-US" sz="2400" dirty="0"/>
              <a:t>Features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/>
              <a:t>Higher Thresholds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/>
              <a:t>High Execution Time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/>
              <a:t>Increasing Block Size Fails</a:t>
            </a:r>
          </a:p>
          <a:p>
            <a:pPr marL="514350" indent="-514350" algn="l">
              <a:buFont typeface="+mj-lt"/>
              <a:buAutoNum type="arabicPeriod"/>
            </a:pPr>
            <a:endParaRPr lang="en-US" dirty="0"/>
          </a:p>
          <a:p>
            <a:pPr marL="457200" indent="-457200" algn="l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E2DE9FC5-6208-BF16-8A70-DC822576B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42" y="6514417"/>
            <a:ext cx="9981633" cy="301373"/>
          </a:xfrm>
          <a:ln>
            <a:solidFill>
              <a:schemeClr val="bg1"/>
            </a:solidFill>
          </a:ln>
        </p:spPr>
        <p:txBody>
          <a:bodyPr/>
          <a:lstStyle/>
          <a:p>
            <a:pPr algn="just"/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 Conference on Advances in IoT, Security with AI (ICAISA-2023)</a:t>
            </a: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3F272275-19F3-D4D2-5AC8-DA4F0B7F6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22002" y="6505804"/>
            <a:ext cx="2358424" cy="277108"/>
          </a:xfrm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IN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24 – 25 March,  2023</a:t>
            </a:r>
          </a:p>
        </p:txBody>
      </p:sp>
    </p:spTree>
    <p:extLst>
      <p:ext uri="{BB962C8B-B14F-4D97-AF65-F5344CB8AC3E}">
        <p14:creationId xmlns:p14="http://schemas.microsoft.com/office/powerpoint/2010/main" val="2981213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1D076A7-E565-0775-1891-FF30257F427E}"/>
              </a:ext>
            </a:extLst>
          </p:cNvPr>
          <p:cNvCxnSpPr/>
          <p:nvPr/>
        </p:nvCxnSpPr>
        <p:spPr>
          <a:xfrm>
            <a:off x="0" y="1022575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E922A63-F9A3-DFFC-56C7-6E656BD5066A}"/>
              </a:ext>
            </a:extLst>
          </p:cNvPr>
          <p:cNvCxnSpPr>
            <a:cxnSpLocks/>
          </p:cNvCxnSpPr>
          <p:nvPr/>
        </p:nvCxnSpPr>
        <p:spPr>
          <a:xfrm>
            <a:off x="274320" y="0"/>
            <a:ext cx="31494" cy="647292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52026AD-E84B-AE12-6242-82D83103385A}"/>
              </a:ext>
            </a:extLst>
          </p:cNvPr>
          <p:cNvSpPr txBox="1"/>
          <p:nvPr/>
        </p:nvSpPr>
        <p:spPr>
          <a:xfrm>
            <a:off x="2525226" y="191578"/>
            <a:ext cx="6774376" cy="646331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0" i="0" u="none" strike="noStrike" baseline="0" dirty="0">
                <a:latin typeface="CMBX12"/>
              </a:rPr>
              <a:t>Results of Algorithm II</a:t>
            </a:r>
            <a:endParaRPr lang="en-IN" sz="9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E91CA1-38E9-08A5-BBF7-B5D93FE25CB5}"/>
              </a:ext>
            </a:extLst>
          </p:cNvPr>
          <p:cNvCxnSpPr/>
          <p:nvPr/>
        </p:nvCxnSpPr>
        <p:spPr>
          <a:xfrm>
            <a:off x="-38100" y="6472925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3C7C71-C9DB-F6CC-9235-47137684F2F7}"/>
              </a:ext>
            </a:extLst>
          </p:cNvPr>
          <p:cNvCxnSpPr>
            <a:cxnSpLocks/>
          </p:cNvCxnSpPr>
          <p:nvPr/>
        </p:nvCxnSpPr>
        <p:spPr>
          <a:xfrm>
            <a:off x="11917680" y="0"/>
            <a:ext cx="0" cy="647292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:\Users\Dr. R S Goswami\AppData\Local\Microsoft\Windows\INetCache\Content.MSO\D22BD269.tmp">
            <a:extLst>
              <a:ext uri="{FF2B5EF4-FFF2-40B4-BE49-F238E27FC236}">
                <a16:creationId xmlns:a16="http://schemas.microsoft.com/office/drawing/2014/main" id="{DF6D5117-6567-012F-26A0-2309539EA1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0784" y="468984"/>
            <a:ext cx="1285777" cy="532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LACCEI Proceedings – LACCEI">
            <a:extLst>
              <a:ext uri="{FF2B5EF4-FFF2-40B4-BE49-F238E27FC236}">
                <a16:creationId xmlns:a16="http://schemas.microsoft.com/office/drawing/2014/main" id="{E0798751-AE36-708E-3331-D8B939B0AE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3156" y="468984"/>
            <a:ext cx="735090" cy="5207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BCE1E3-3879-31FB-FA67-17B923CEAA30}"/>
              </a:ext>
            </a:extLst>
          </p:cNvPr>
          <p:cNvSpPr txBox="1"/>
          <p:nvPr/>
        </p:nvSpPr>
        <p:spPr>
          <a:xfrm>
            <a:off x="9490419" y="104643"/>
            <a:ext cx="20190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ICAISA-2023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E2DE9FC5-6208-BF16-8A70-DC822576B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42" y="6514417"/>
            <a:ext cx="9981633" cy="301373"/>
          </a:xfrm>
          <a:ln>
            <a:solidFill>
              <a:schemeClr val="bg1"/>
            </a:solidFill>
          </a:ln>
        </p:spPr>
        <p:txBody>
          <a:bodyPr/>
          <a:lstStyle/>
          <a:p>
            <a:pPr algn="just"/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 Conference on Advances in IoT, Security with AI (ICAISA-2023)</a:t>
            </a: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3F272275-19F3-D4D2-5AC8-DA4F0B7F6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22002" y="6505804"/>
            <a:ext cx="2358424" cy="277108"/>
          </a:xfrm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IN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24 – 25 March,  2023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43C2479-BC58-4401-BC6E-BFB6A67FC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073" y="2015924"/>
            <a:ext cx="1754869" cy="177498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CD702D2-31C4-42D6-BAB3-1E36E395DF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555" y="4406654"/>
            <a:ext cx="2537296" cy="170052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E6EAF26-C7CE-4323-92B2-5A919196AC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2077" y="2015924"/>
            <a:ext cx="2186690" cy="154939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9BFA2567-A711-4F11-9B7F-3617B92D36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8776" y="4406654"/>
            <a:ext cx="1954820" cy="1920404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EADC9712-FD50-4617-BDEE-EC1672ADBB09}"/>
              </a:ext>
            </a:extLst>
          </p:cNvPr>
          <p:cNvSpPr txBox="1"/>
          <p:nvPr/>
        </p:nvSpPr>
        <p:spPr>
          <a:xfrm flipH="1">
            <a:off x="7662627" y="1518624"/>
            <a:ext cx="3150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Medical Scans, T = 58 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8872B25-57E3-4F7F-8430-101ADAA39F25}"/>
              </a:ext>
            </a:extLst>
          </p:cNvPr>
          <p:cNvSpPr txBox="1"/>
          <p:nvPr/>
        </p:nvSpPr>
        <p:spPr>
          <a:xfrm>
            <a:off x="2032253" y="1518624"/>
            <a:ext cx="2497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Regular,  T = 219  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AFA4ACF2-C52C-44AF-AB54-F84652A58FF2}"/>
              </a:ext>
            </a:extLst>
          </p:cNvPr>
          <p:cNvSpPr/>
          <p:nvPr/>
        </p:nvSpPr>
        <p:spPr>
          <a:xfrm>
            <a:off x="2491530" y="2709644"/>
            <a:ext cx="524560" cy="19294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114A778C-6582-472D-A3CA-010B76A7B7EC}"/>
              </a:ext>
            </a:extLst>
          </p:cNvPr>
          <p:cNvSpPr/>
          <p:nvPr/>
        </p:nvSpPr>
        <p:spPr>
          <a:xfrm>
            <a:off x="8473086" y="2742814"/>
            <a:ext cx="457892" cy="16842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07CA3E15-0774-4056-9D19-21C24AC842C1}"/>
              </a:ext>
            </a:extLst>
          </p:cNvPr>
          <p:cNvSpPr/>
          <p:nvPr/>
        </p:nvSpPr>
        <p:spPr>
          <a:xfrm>
            <a:off x="3171187" y="5270383"/>
            <a:ext cx="404949" cy="17085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82D75F3C-D1FD-48B2-8298-D7F492751B3F}"/>
              </a:ext>
            </a:extLst>
          </p:cNvPr>
          <p:cNvSpPr/>
          <p:nvPr/>
        </p:nvSpPr>
        <p:spPr>
          <a:xfrm>
            <a:off x="9006670" y="5359165"/>
            <a:ext cx="524560" cy="20832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53C06D0-CDFF-419E-AA2F-33A56E6BDB50}"/>
              </a:ext>
            </a:extLst>
          </p:cNvPr>
          <p:cNvSpPr txBox="1"/>
          <p:nvPr/>
        </p:nvSpPr>
        <p:spPr>
          <a:xfrm flipH="1">
            <a:off x="2242953" y="3966568"/>
            <a:ext cx="3033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Darker Images, T = 37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DD26174-279C-48A5-B299-2E480BE3F3A4}"/>
              </a:ext>
            </a:extLst>
          </p:cNvPr>
          <p:cNvSpPr txBox="1"/>
          <p:nvPr/>
        </p:nvSpPr>
        <p:spPr>
          <a:xfrm flipH="1">
            <a:off x="8597849" y="3946761"/>
            <a:ext cx="2341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Standard, T = 84 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F6C0CB60-D041-40D2-AB46-D4FC0EF768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9066" y="1980289"/>
            <a:ext cx="1898139" cy="1810617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5E6EFCF8-7CE8-401B-8788-C261B5B35E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16680" y="4411115"/>
            <a:ext cx="1971477" cy="1915942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B6C31121-48AE-4FCB-82CF-9F87CD4C5E6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83892" y="1991060"/>
            <a:ext cx="2186688" cy="158024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73BB481A-14B9-42D3-9C28-0B024AF554D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19806" y="4428233"/>
            <a:ext cx="2642978" cy="17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463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1D076A7-E565-0775-1891-FF30257F427E}"/>
              </a:ext>
            </a:extLst>
          </p:cNvPr>
          <p:cNvCxnSpPr/>
          <p:nvPr/>
        </p:nvCxnSpPr>
        <p:spPr>
          <a:xfrm>
            <a:off x="0" y="1022575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E922A63-F9A3-DFFC-56C7-6E656BD5066A}"/>
              </a:ext>
            </a:extLst>
          </p:cNvPr>
          <p:cNvCxnSpPr>
            <a:cxnSpLocks/>
          </p:cNvCxnSpPr>
          <p:nvPr/>
        </p:nvCxnSpPr>
        <p:spPr>
          <a:xfrm>
            <a:off x="274320" y="0"/>
            <a:ext cx="31494" cy="647292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52026AD-E84B-AE12-6242-82D83103385A}"/>
              </a:ext>
            </a:extLst>
          </p:cNvPr>
          <p:cNvSpPr txBox="1"/>
          <p:nvPr/>
        </p:nvSpPr>
        <p:spPr>
          <a:xfrm>
            <a:off x="2525226" y="191578"/>
            <a:ext cx="6774376" cy="646331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Algorithm III</a:t>
            </a:r>
            <a:endParaRPr lang="en-IN" sz="9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E91CA1-38E9-08A5-BBF7-B5D93FE25CB5}"/>
              </a:ext>
            </a:extLst>
          </p:cNvPr>
          <p:cNvCxnSpPr/>
          <p:nvPr/>
        </p:nvCxnSpPr>
        <p:spPr>
          <a:xfrm>
            <a:off x="-38100" y="6472925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3C7C71-C9DB-F6CC-9235-47137684F2F7}"/>
              </a:ext>
            </a:extLst>
          </p:cNvPr>
          <p:cNvCxnSpPr>
            <a:cxnSpLocks/>
          </p:cNvCxnSpPr>
          <p:nvPr/>
        </p:nvCxnSpPr>
        <p:spPr>
          <a:xfrm>
            <a:off x="11917680" y="0"/>
            <a:ext cx="0" cy="647292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:\Users\Dr. R S Goswami\AppData\Local\Microsoft\Windows\INetCache\Content.MSO\D22BD269.tmp">
            <a:extLst>
              <a:ext uri="{FF2B5EF4-FFF2-40B4-BE49-F238E27FC236}">
                <a16:creationId xmlns:a16="http://schemas.microsoft.com/office/drawing/2014/main" id="{DF6D5117-6567-012F-26A0-2309539EA1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0784" y="468984"/>
            <a:ext cx="1285777" cy="532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LACCEI Proceedings – LACCEI">
            <a:extLst>
              <a:ext uri="{FF2B5EF4-FFF2-40B4-BE49-F238E27FC236}">
                <a16:creationId xmlns:a16="http://schemas.microsoft.com/office/drawing/2014/main" id="{E0798751-AE36-708E-3331-D8B939B0AE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3156" y="468984"/>
            <a:ext cx="735090" cy="5207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BCE1E3-3879-31FB-FA67-17B923CEAA30}"/>
              </a:ext>
            </a:extLst>
          </p:cNvPr>
          <p:cNvSpPr txBox="1"/>
          <p:nvPr/>
        </p:nvSpPr>
        <p:spPr>
          <a:xfrm>
            <a:off x="9490419" y="104643"/>
            <a:ext cx="20190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ICAISA-2023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8CA95277-8D10-FBFD-804E-4DD530B39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982" y="1385894"/>
            <a:ext cx="10795530" cy="5064327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b="0" i="0" u="none" strike="noStrike" baseline="0" dirty="0" err="1">
                <a:latin typeface="CMR10"/>
              </a:rPr>
              <a:t>Initialise</a:t>
            </a:r>
            <a:r>
              <a:rPr lang="en-US" b="0" i="0" u="none" strike="noStrike" baseline="0" dirty="0">
                <a:latin typeface="CMR10"/>
              </a:rPr>
              <a:t> a dictionary of 256 keys and initialize their values to 0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b="0" i="0" u="none" strike="noStrike" baseline="0" dirty="0">
                <a:latin typeface="CMR10"/>
              </a:rPr>
              <a:t>Loop over each pixel for each block and increment value of corresponding keys in the dictionary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b="0" i="0" u="none" strike="noStrike" baseline="0" dirty="0">
                <a:latin typeface="CMR10"/>
              </a:rPr>
              <a:t>Then iterates over the dictionary to calculate the GCDs of all the key </a:t>
            </a:r>
            <a:r>
              <a:rPr lang="en-US" b="0" i="0" u="none" strike="noStrike" baseline="0" dirty="0" err="1">
                <a:latin typeface="CMR10"/>
              </a:rPr>
              <a:t>pairswith</a:t>
            </a:r>
            <a:r>
              <a:rPr lang="en-US" b="0" i="0" u="none" strike="noStrike" baseline="0" dirty="0">
                <a:latin typeface="CMR10"/>
              </a:rPr>
              <a:t> non-zero values. For pixel values that repeat more than once, their GCDs amongst the other pixels are simply calculated by factoring in their dictionary values.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b="0" i="0" u="none" strike="noStrike" baseline="0" dirty="0">
                <a:latin typeface="CMR10"/>
              </a:rPr>
              <a:t>Do this for each block while accommodating the leftover pixels that wouldn’t fit perfectly into a block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b="0" i="0" u="none" strike="noStrike" baseline="0" dirty="0">
                <a:latin typeface="CMR10"/>
              </a:rPr>
              <a:t>Finally find the mean of the obtained resulting list of sums of all blocks.</a:t>
            </a:r>
            <a:endParaRPr lang="en-US" sz="4000" dirty="0"/>
          </a:p>
          <a:p>
            <a:pPr marL="457200" indent="-457200" algn="l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E2DE9FC5-6208-BF16-8A70-DC822576B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42" y="6514417"/>
            <a:ext cx="9981633" cy="301373"/>
          </a:xfrm>
          <a:ln>
            <a:solidFill>
              <a:schemeClr val="bg1"/>
            </a:solidFill>
          </a:ln>
        </p:spPr>
        <p:txBody>
          <a:bodyPr/>
          <a:lstStyle/>
          <a:p>
            <a:pPr algn="just"/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 Conference on Advances in IoT, Security with AI (ICAISA-2023)</a:t>
            </a: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3F272275-19F3-D4D2-5AC8-DA4F0B7F6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22002" y="6505804"/>
            <a:ext cx="2358424" cy="277108"/>
          </a:xfrm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IN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24 – 25 March,  2023</a:t>
            </a:r>
          </a:p>
        </p:txBody>
      </p:sp>
    </p:spTree>
    <p:extLst>
      <p:ext uri="{BB962C8B-B14F-4D97-AF65-F5344CB8AC3E}">
        <p14:creationId xmlns:p14="http://schemas.microsoft.com/office/powerpoint/2010/main" val="244161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1D076A7-E565-0775-1891-FF30257F427E}"/>
              </a:ext>
            </a:extLst>
          </p:cNvPr>
          <p:cNvCxnSpPr/>
          <p:nvPr/>
        </p:nvCxnSpPr>
        <p:spPr>
          <a:xfrm>
            <a:off x="0" y="1022575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E922A63-F9A3-DFFC-56C7-6E656BD5066A}"/>
              </a:ext>
            </a:extLst>
          </p:cNvPr>
          <p:cNvCxnSpPr>
            <a:cxnSpLocks/>
          </p:cNvCxnSpPr>
          <p:nvPr/>
        </p:nvCxnSpPr>
        <p:spPr>
          <a:xfrm>
            <a:off x="274320" y="0"/>
            <a:ext cx="31494" cy="647292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52026AD-E84B-AE12-6242-82D83103385A}"/>
              </a:ext>
            </a:extLst>
          </p:cNvPr>
          <p:cNvSpPr txBox="1"/>
          <p:nvPr/>
        </p:nvSpPr>
        <p:spPr>
          <a:xfrm>
            <a:off x="2525226" y="191578"/>
            <a:ext cx="6774376" cy="646331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0" i="0" u="none" strike="noStrike" baseline="0" dirty="0">
                <a:latin typeface="CMBX12"/>
              </a:rPr>
              <a:t>Results of Algorithm III</a:t>
            </a:r>
            <a:endParaRPr lang="en-IN" sz="9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E91CA1-38E9-08A5-BBF7-B5D93FE25CB5}"/>
              </a:ext>
            </a:extLst>
          </p:cNvPr>
          <p:cNvCxnSpPr/>
          <p:nvPr/>
        </p:nvCxnSpPr>
        <p:spPr>
          <a:xfrm>
            <a:off x="-38100" y="6472925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3C7C71-C9DB-F6CC-9235-47137684F2F7}"/>
              </a:ext>
            </a:extLst>
          </p:cNvPr>
          <p:cNvCxnSpPr>
            <a:cxnSpLocks/>
          </p:cNvCxnSpPr>
          <p:nvPr/>
        </p:nvCxnSpPr>
        <p:spPr>
          <a:xfrm>
            <a:off x="11917680" y="0"/>
            <a:ext cx="0" cy="647292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:\Users\Dr. R S Goswami\AppData\Local\Microsoft\Windows\INetCache\Content.MSO\D22BD269.tmp">
            <a:extLst>
              <a:ext uri="{FF2B5EF4-FFF2-40B4-BE49-F238E27FC236}">
                <a16:creationId xmlns:a16="http://schemas.microsoft.com/office/drawing/2014/main" id="{DF6D5117-6567-012F-26A0-2309539EA1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0784" y="468984"/>
            <a:ext cx="1285777" cy="532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LACCEI Proceedings – LACCEI">
            <a:extLst>
              <a:ext uri="{FF2B5EF4-FFF2-40B4-BE49-F238E27FC236}">
                <a16:creationId xmlns:a16="http://schemas.microsoft.com/office/drawing/2014/main" id="{E0798751-AE36-708E-3331-D8B939B0AE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3156" y="468984"/>
            <a:ext cx="735090" cy="5207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BCE1E3-3879-31FB-FA67-17B923CEAA30}"/>
              </a:ext>
            </a:extLst>
          </p:cNvPr>
          <p:cNvSpPr txBox="1"/>
          <p:nvPr/>
        </p:nvSpPr>
        <p:spPr>
          <a:xfrm>
            <a:off x="9490419" y="104643"/>
            <a:ext cx="20190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ICAISA-2023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E2DE9FC5-6208-BF16-8A70-DC822576B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42" y="6514417"/>
            <a:ext cx="9981633" cy="301373"/>
          </a:xfrm>
          <a:ln>
            <a:solidFill>
              <a:schemeClr val="bg1"/>
            </a:solidFill>
          </a:ln>
        </p:spPr>
        <p:txBody>
          <a:bodyPr/>
          <a:lstStyle/>
          <a:p>
            <a:pPr algn="just"/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 Conference on Advances in IoT, Security with AI (ICAISA-2023)</a:t>
            </a: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3F272275-19F3-D4D2-5AC8-DA4F0B7F6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22002" y="6505804"/>
            <a:ext cx="2358424" cy="277108"/>
          </a:xfrm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IN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24 – 25 March,  2023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97DC7-2B91-450A-87A7-53391107D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073" y="2015924"/>
            <a:ext cx="1754869" cy="17749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745B15F-72DD-4430-9F8B-85EA1844F9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353" y="4466711"/>
            <a:ext cx="2537296" cy="17005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E5B8839-0A33-4B1D-A6E3-8E1CC45E6E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2077" y="2015924"/>
            <a:ext cx="2186690" cy="15493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D367C6B-790F-45D3-88E9-F7EDC62934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8776" y="4406654"/>
            <a:ext cx="1954820" cy="192040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423214F-E000-4C88-BB07-D6E0408DA746}"/>
              </a:ext>
            </a:extLst>
          </p:cNvPr>
          <p:cNvSpPr txBox="1"/>
          <p:nvPr/>
        </p:nvSpPr>
        <p:spPr>
          <a:xfrm flipH="1">
            <a:off x="7662627" y="1518624"/>
            <a:ext cx="3150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Medical Scans, T = 105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63EA9A-E7F6-4A91-B235-5FE511970F82}"/>
              </a:ext>
            </a:extLst>
          </p:cNvPr>
          <p:cNvSpPr txBox="1"/>
          <p:nvPr/>
        </p:nvSpPr>
        <p:spPr>
          <a:xfrm>
            <a:off x="2032253" y="1518624"/>
            <a:ext cx="2497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Regular,  T = 88  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69E02B5-8E89-4F6F-8F21-F0C45CD3B536}"/>
              </a:ext>
            </a:extLst>
          </p:cNvPr>
          <p:cNvSpPr/>
          <p:nvPr/>
        </p:nvSpPr>
        <p:spPr>
          <a:xfrm>
            <a:off x="2491530" y="2709644"/>
            <a:ext cx="524560" cy="19294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A421F3D-7FF4-4208-A981-B9DCD459EED1}"/>
              </a:ext>
            </a:extLst>
          </p:cNvPr>
          <p:cNvSpPr/>
          <p:nvPr/>
        </p:nvSpPr>
        <p:spPr>
          <a:xfrm>
            <a:off x="8473086" y="2742814"/>
            <a:ext cx="457892" cy="16842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8285D34-5043-4093-A18B-258E06460C99}"/>
              </a:ext>
            </a:extLst>
          </p:cNvPr>
          <p:cNvSpPr/>
          <p:nvPr/>
        </p:nvSpPr>
        <p:spPr>
          <a:xfrm>
            <a:off x="3171187" y="5270383"/>
            <a:ext cx="404949" cy="17085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E7CFAA05-4991-4B66-A46F-47E44CB57981}"/>
              </a:ext>
            </a:extLst>
          </p:cNvPr>
          <p:cNvSpPr/>
          <p:nvPr/>
        </p:nvSpPr>
        <p:spPr>
          <a:xfrm>
            <a:off x="8872319" y="5366856"/>
            <a:ext cx="524560" cy="20832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C580EF-FE0D-4194-ACB6-689999F519C6}"/>
              </a:ext>
            </a:extLst>
          </p:cNvPr>
          <p:cNvSpPr txBox="1"/>
          <p:nvPr/>
        </p:nvSpPr>
        <p:spPr>
          <a:xfrm flipH="1">
            <a:off x="2242953" y="3966568"/>
            <a:ext cx="3033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Darker Images, T = 53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02B015-A7DF-45AC-9C34-BC1495FB8EE4}"/>
              </a:ext>
            </a:extLst>
          </p:cNvPr>
          <p:cNvSpPr txBox="1"/>
          <p:nvPr/>
        </p:nvSpPr>
        <p:spPr>
          <a:xfrm flipH="1">
            <a:off x="8597849" y="3946761"/>
            <a:ext cx="2341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Standard, T = 100 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2724134-499E-406D-92FD-08D31CBA3E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55603" y="4456890"/>
            <a:ext cx="1923795" cy="187016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DA710C9-518F-40EC-8DBB-09B747ED05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81648" y="4469724"/>
            <a:ext cx="2537296" cy="169835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16658CB-73CA-4196-9C79-7E8C467CA52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09449" y="1970763"/>
            <a:ext cx="2238495" cy="159454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B5FFB87-623D-43E7-9C12-A578F00BD43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77848" y="2014360"/>
            <a:ext cx="1761792" cy="173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580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716</Words>
  <Application>Microsoft Office PowerPoint</Application>
  <PresentationFormat>Widescreen</PresentationFormat>
  <Paragraphs>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CMBX12</vt:lpstr>
      <vt:lpstr>CMR10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</dc:creator>
  <cp:lastModifiedBy>Hussain Manasi</cp:lastModifiedBy>
  <cp:revision>12</cp:revision>
  <dcterms:created xsi:type="dcterms:W3CDTF">2023-03-15T08:15:03Z</dcterms:created>
  <dcterms:modified xsi:type="dcterms:W3CDTF">2023-03-22T05:30:51Z</dcterms:modified>
</cp:coreProperties>
</file>