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Alegreya Sans"/>
      <p:regular r:id="rId12"/>
      <p:bold r:id="rId13"/>
      <p:italic r:id="rId14"/>
      <p:boldItalic r:id="rId15"/>
    </p:embeddedFont>
    <p:embeddedFont>
      <p:font typeface="Alegreya Sans Medium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font" Target="fonts/AlegreyaSans-bold.fntdata"/><Relationship Id="rId12" Type="http://schemas.openxmlformats.org/officeDocument/2006/relationships/font" Target="fonts/AlegreyaSans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egreyaSans-boldItalic.fntdata"/><Relationship Id="rId14" Type="http://schemas.openxmlformats.org/officeDocument/2006/relationships/font" Target="fonts/AlegreyaSans-italic.fntdata"/><Relationship Id="rId17" Type="http://schemas.openxmlformats.org/officeDocument/2006/relationships/font" Target="fonts/AlegreyaSansMedium-bold.fntdata"/><Relationship Id="rId16" Type="http://schemas.openxmlformats.org/officeDocument/2006/relationships/font" Target="fonts/AlegreyaSans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egreyaSans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Alegreya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25620ac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f25620aca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25620ac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f25620aca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660033" y="481012"/>
            <a:ext cx="2967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>
                <a:latin typeface="Alegreya Sans Medium"/>
                <a:ea typeface="Alegreya Sans Medium"/>
                <a:cs typeface="Alegreya Sans Medium"/>
                <a:sym typeface="Alegreya Sans Medium"/>
              </a:rPr>
              <a:t>Internet Of Things Lab</a:t>
            </a:r>
            <a:endParaRPr b="0" i="0" sz="14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8495771" y="1214438"/>
            <a:ext cx="1296457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14259505" y="9530172"/>
            <a:ext cx="299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lang="en-US" sz="1999">
                <a:latin typeface="Alegreya Sans Medium"/>
                <a:ea typeface="Alegreya Sans Medium"/>
                <a:cs typeface="Alegreya Sans Medium"/>
                <a:sym typeface="Alegreya Sans Medium"/>
              </a:rPr>
              <a:t>Dr. Vijay Bhaskar Semval</a:t>
            </a:r>
            <a:endParaRPr b="0" i="0" sz="14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028700" y="9530172"/>
            <a:ext cx="299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lang="en-US" sz="1999">
                <a:latin typeface="Alegreya Sans Medium"/>
                <a:ea typeface="Alegreya Sans Medium"/>
                <a:cs typeface="Alegreya Sans Medium"/>
                <a:sym typeface="Alegreya Sans Medium"/>
              </a:rPr>
              <a:t>15/02/23</a:t>
            </a:r>
            <a:endParaRPr b="0" i="0" sz="1400" u="none" cap="none" strike="noStrike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0" y="9144000"/>
            <a:ext cx="18288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0" y="2783441"/>
            <a:ext cx="18288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4863425" y="1498700"/>
            <a:ext cx="8561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>
                <a:latin typeface="Merriweather"/>
                <a:ea typeface="Merriweather"/>
                <a:cs typeface="Merriweather"/>
                <a:sym typeface="Merriweather"/>
              </a:rPr>
              <a:t>Raspberry Pi 4 Setup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7752" l="0" r="0" t="16016"/>
          <a:stretch/>
        </p:blipFill>
        <p:spPr>
          <a:xfrm>
            <a:off x="2886275" y="2783450"/>
            <a:ext cx="12515501" cy="63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222575" y="741250"/>
            <a:ext cx="8439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900">
                <a:latin typeface="Merriweather"/>
                <a:ea typeface="Merriweather"/>
                <a:cs typeface="Merriweather"/>
                <a:sym typeface="Merriweather"/>
              </a:rPr>
              <a:t>Requirements:</a:t>
            </a:r>
            <a:endParaRPr sz="6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17626486" y="741254"/>
            <a:ext cx="276975" cy="8804393"/>
            <a:chOff x="24401" y="0"/>
            <a:chExt cx="369300" cy="11739191"/>
          </a:xfrm>
        </p:grpSpPr>
        <p:sp>
          <p:nvSpPr>
            <p:cNvPr id="98" name="Google Shape;98;p14"/>
            <p:cNvSpPr txBox="1"/>
            <p:nvPr/>
          </p:nvSpPr>
          <p:spPr>
            <a:xfrm rot="5400000">
              <a:off x="-1233049" y="10112441"/>
              <a:ext cx="2966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INTERNET OF THINGS</a:t>
              </a:r>
              <a:endParaRPr b="0" i="0" sz="14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cxnSp>
        <p:nvCxnSpPr>
          <p:cNvPr id="100" name="Google Shape;100;p14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1428225" y="2433000"/>
            <a:ext cx="73200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Alegreya Sans"/>
              <a:buChar char="●"/>
            </a:pPr>
            <a:r>
              <a:rPr lang="en-US" sz="4000">
                <a:latin typeface="Alegreya Sans"/>
                <a:ea typeface="Alegreya Sans"/>
                <a:cs typeface="Alegreya Sans"/>
                <a:sym typeface="Alegreya Sans"/>
              </a:rPr>
              <a:t>A Raspberry Pi 4B</a:t>
            </a:r>
            <a:endParaRPr sz="40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Alegreya Sans"/>
              <a:buChar char="●"/>
            </a:pPr>
            <a:r>
              <a:rPr lang="en-US" sz="4000">
                <a:latin typeface="Alegreya Sans"/>
                <a:ea typeface="Alegreya Sans"/>
                <a:cs typeface="Alegreya Sans"/>
                <a:sym typeface="Alegreya Sans"/>
              </a:rPr>
              <a:t>A monitor supporting VGA input</a:t>
            </a:r>
            <a:endParaRPr sz="40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Alegreya Sans"/>
              <a:buChar char="●"/>
            </a:pPr>
            <a:r>
              <a:rPr lang="en-US" sz="4000">
                <a:latin typeface="Alegreya Sans"/>
                <a:ea typeface="Alegreya Sans"/>
                <a:cs typeface="Alegreya Sans"/>
                <a:sym typeface="Alegreya Sans"/>
              </a:rPr>
              <a:t>A micro HDMI to VGA cable</a:t>
            </a:r>
            <a:br>
              <a:rPr lang="en-US" sz="4000">
                <a:latin typeface="Alegreya Sans"/>
                <a:ea typeface="Alegreya Sans"/>
                <a:cs typeface="Alegreya Sans"/>
                <a:sym typeface="Alegreya Sans"/>
              </a:rPr>
            </a:br>
            <a:endParaRPr sz="40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Alegreya Sans"/>
              <a:buChar char="●"/>
            </a:pPr>
            <a:r>
              <a:rPr lang="en-US" sz="4000">
                <a:latin typeface="Alegreya Sans"/>
                <a:ea typeface="Alegreya Sans"/>
                <a:cs typeface="Alegreya Sans"/>
                <a:sym typeface="Alegreya Sans"/>
              </a:rPr>
              <a:t>A VGA to VGA cable (optional for ease-of-use)</a:t>
            </a:r>
            <a:br>
              <a:rPr lang="en-US" sz="4000">
                <a:latin typeface="Alegreya Sans"/>
                <a:ea typeface="Alegreya Sans"/>
                <a:cs typeface="Alegreya Sans"/>
                <a:sym typeface="Alegreya Sans"/>
              </a:rPr>
            </a:br>
            <a:endParaRPr sz="4000"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9300900" y="2125050"/>
            <a:ext cx="70302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egreya Sans"/>
              <a:buChar char="●"/>
            </a:pPr>
            <a:r>
              <a:rPr lang="en-US" sz="40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USB peripherals like keyboard, mouse, etc.</a:t>
            </a:r>
            <a:br>
              <a:rPr lang="en-US" sz="40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</a:br>
            <a:endParaRPr sz="4000">
              <a:solidFill>
                <a:schemeClr val="dk1"/>
              </a:solidFill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egreya Sans"/>
              <a:buChar char="●"/>
            </a:pPr>
            <a:r>
              <a:rPr lang="en-US" sz="40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A 16/32GB memory card</a:t>
            </a:r>
            <a:br>
              <a:rPr lang="en-US" sz="40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</a:br>
            <a:endParaRPr sz="4000">
              <a:solidFill>
                <a:schemeClr val="dk1"/>
              </a:solidFill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egreya Sans"/>
              <a:buChar char="●"/>
            </a:pPr>
            <a:r>
              <a:rPr lang="en-US" sz="40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A card reader to flash the memory card</a:t>
            </a:r>
            <a:br>
              <a:rPr lang="en-US" sz="40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</a:br>
            <a:endParaRPr sz="4000">
              <a:solidFill>
                <a:schemeClr val="dk1"/>
              </a:solidFill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egreya Sans"/>
              <a:buChar char="●"/>
            </a:pPr>
            <a:r>
              <a:rPr lang="en-US" sz="40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rPr>
              <a:t>A C-type cable supported power supply</a:t>
            </a:r>
            <a:endParaRPr sz="4000"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1222575" y="741250"/>
            <a:ext cx="14650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100">
                <a:latin typeface="Merriweather"/>
                <a:ea typeface="Merriweather"/>
                <a:cs typeface="Merriweather"/>
                <a:sym typeface="Merriweather"/>
              </a:rPr>
              <a:t>Installing the OS on the SD card</a:t>
            </a:r>
            <a:r>
              <a:rPr lang="en-US" sz="61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6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17626486" y="741254"/>
            <a:ext cx="276975" cy="8804393"/>
            <a:chOff x="24401" y="0"/>
            <a:chExt cx="369300" cy="11739191"/>
          </a:xfrm>
        </p:grpSpPr>
        <p:sp>
          <p:nvSpPr>
            <p:cNvPr id="109" name="Google Shape;109;p15"/>
            <p:cNvSpPr txBox="1"/>
            <p:nvPr/>
          </p:nvSpPr>
          <p:spPr>
            <a:xfrm rot="5400000">
              <a:off x="-1233049" y="10112441"/>
              <a:ext cx="2966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INTERNET OF THINGS</a:t>
              </a:r>
              <a:endParaRPr b="0" i="0" sz="14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cxnSp>
        <p:nvCxnSpPr>
          <p:cNvPr id="111" name="Google Shape;111;p15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30625" y="2274050"/>
            <a:ext cx="14366700" cy="5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Load the SD card onto an SD card reader and plug into your system.</a:t>
            </a:r>
            <a:b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</a:b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Download</a:t>
            </a: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 and open Raspberry Pi Imager and choose the required OS from the list presented.</a:t>
            </a:r>
            <a:b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</a:b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Choose your loaded SD card</a:t>
            </a: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.</a:t>
            </a:r>
            <a:b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</a:b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Review your selections and click on the Write button to begin writing data to the SD Card.</a:t>
            </a: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1222575" y="741250"/>
            <a:ext cx="8439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900">
                <a:latin typeface="Merriweather"/>
                <a:ea typeface="Merriweather"/>
                <a:cs typeface="Merriweather"/>
                <a:sym typeface="Merriweather"/>
              </a:rPr>
              <a:t>Connections</a:t>
            </a:r>
            <a:endParaRPr sz="6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17626486" y="741254"/>
            <a:ext cx="276975" cy="8804393"/>
            <a:chOff x="24401" y="0"/>
            <a:chExt cx="369300" cy="11739191"/>
          </a:xfrm>
        </p:grpSpPr>
        <p:sp>
          <p:nvSpPr>
            <p:cNvPr id="119" name="Google Shape;119;p16"/>
            <p:cNvSpPr txBox="1"/>
            <p:nvPr/>
          </p:nvSpPr>
          <p:spPr>
            <a:xfrm rot="5400000">
              <a:off x="-1233049" y="10112441"/>
              <a:ext cx="2966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INTERNET OF THINGS</a:t>
              </a:r>
              <a:endParaRPr b="0" i="0" sz="14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6"/>
          <p:cNvSpPr txBox="1"/>
          <p:nvPr/>
        </p:nvSpPr>
        <p:spPr>
          <a:xfrm>
            <a:off x="1330625" y="2508300"/>
            <a:ext cx="143667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Connect the HDMI end of the micro HDMI </a:t>
            </a: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cable</a:t>
            </a: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 to the Raspberry Pi.</a:t>
            </a:r>
            <a:b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</a:b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Connect the VGA end of the micro HDMI to one of the ends of the VGA to VGA connector.</a:t>
            </a:r>
            <a:b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</a:b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Connect the </a:t>
            </a: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free</a:t>
            </a: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 end of the VGA to VGA cable to the monitor.</a:t>
            </a:r>
            <a:b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</a:b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Connect the USB peripherals with the Raspberry Pi.</a:t>
            </a:r>
            <a:b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</a:b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Insert the flashed SD card on the Raspberry Pi.</a:t>
            </a:r>
            <a:b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</a:b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Connect to a power supply using a C-type cable and your setup is complete!</a:t>
            </a: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914400" y="742950"/>
            <a:ext cx="1634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600">
                <a:latin typeface="Merriweather"/>
                <a:ea typeface="Merriweather"/>
                <a:cs typeface="Merriweather"/>
                <a:sym typeface="Merriweather"/>
              </a:rPr>
              <a:t>Steps for the bootup:</a:t>
            </a:r>
            <a:endParaRPr b="0" i="0" sz="5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17626486" y="741254"/>
            <a:ext cx="276975" cy="8804393"/>
            <a:chOff x="24401" y="0"/>
            <a:chExt cx="369300" cy="11739191"/>
          </a:xfrm>
        </p:grpSpPr>
        <p:sp>
          <p:nvSpPr>
            <p:cNvPr id="130" name="Google Shape;130;p17"/>
            <p:cNvSpPr txBox="1"/>
            <p:nvPr/>
          </p:nvSpPr>
          <p:spPr>
            <a:xfrm rot="5400000">
              <a:off x="-1233049" y="10112441"/>
              <a:ext cx="2966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INTERNET OF THINGS</a:t>
              </a:r>
              <a:endParaRPr b="0" i="0" sz="1400" u="none" cap="none" strike="noStrike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sp>
        <p:nvSpPr>
          <p:cNvPr id="132" name="Google Shape;132;p17"/>
          <p:cNvSpPr txBox="1"/>
          <p:nvPr/>
        </p:nvSpPr>
        <p:spPr>
          <a:xfrm>
            <a:off x="1174450" y="2371675"/>
            <a:ext cx="14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19950" l="22112" r="24437" t="26718"/>
          <a:stretch/>
        </p:blipFill>
        <p:spPr>
          <a:xfrm>
            <a:off x="4466801" y="1961700"/>
            <a:ext cx="7899000" cy="443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550200" y="6841750"/>
            <a:ext cx="13732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Follow the configuration wizard prompts and setup username, password, wifi and download updates. This may take a while. </a:t>
            </a: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legreya Sans"/>
              <a:buChar char="●"/>
            </a:pPr>
            <a:r>
              <a:rPr lang="en-US" sz="3200">
                <a:latin typeface="Alegreya Sans"/>
                <a:ea typeface="Alegreya Sans"/>
                <a:cs typeface="Alegreya Sans"/>
                <a:sym typeface="Alegreya Sans"/>
              </a:rPr>
              <a:t>After the updates are done, the system will reboot and will be ready to use.</a:t>
            </a:r>
            <a:endParaRPr sz="3200"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8E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2719761" y="4070502"/>
            <a:ext cx="1284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End</a:t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1128712" y="2889905"/>
            <a:ext cx="1603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128712" y="6405514"/>
            <a:ext cx="1603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8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" name="Google Shape;143;p18"/>
          <p:cNvGrpSpPr/>
          <p:nvPr/>
        </p:nvGrpSpPr>
        <p:grpSpPr>
          <a:xfrm>
            <a:off x="17626486" y="741254"/>
            <a:ext cx="276975" cy="8804393"/>
            <a:chOff x="24401" y="0"/>
            <a:chExt cx="369300" cy="11739191"/>
          </a:xfrm>
        </p:grpSpPr>
        <p:sp>
          <p:nvSpPr>
            <p:cNvPr id="144" name="Google Shape;144;p18"/>
            <p:cNvSpPr txBox="1"/>
            <p:nvPr/>
          </p:nvSpPr>
          <p:spPr>
            <a:xfrm rot="5400000">
              <a:off x="-1233049" y="10112441"/>
              <a:ext cx="2966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 rot="5400000">
              <a:off x="-1273999" y="1298400"/>
              <a:ext cx="296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INTERNET OF THINGS</a:t>
              </a:r>
              <a:endParaRPr b="0" i="0" sz="1400" u="none" cap="none" strike="noStrik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sp>
        <p:nvSpPr>
          <p:cNvPr id="146" name="Google Shape;146;p18"/>
          <p:cNvSpPr txBox="1"/>
          <p:nvPr/>
        </p:nvSpPr>
        <p:spPr>
          <a:xfrm>
            <a:off x="4947150" y="7043525"/>
            <a:ext cx="8393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Alegreya Sans"/>
                <a:ea typeface="Alegreya Sans"/>
                <a:cs typeface="Alegreya Sans"/>
                <a:sym typeface="Alegreya Sans"/>
              </a:rPr>
              <a:t>Have fun with the Pi!</a:t>
            </a:r>
            <a:endParaRPr sz="3100"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