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1" r:id="rId3"/>
    <p:sldId id="262" r:id="rId4"/>
    <p:sldId id="267" r:id="rId5"/>
    <p:sldId id="260" r:id="rId6"/>
    <p:sldId id="266" r:id="rId7"/>
    <p:sldId id="268" r:id="rId8"/>
    <p:sldId id="269" r:id="rId9"/>
    <p:sldId id="270" r:id="rId10"/>
    <p:sldId id="258" r:id="rId11"/>
    <p:sldId id="263" r:id="rId12"/>
    <p:sldId id="259" r:id="rId13"/>
    <p:sldId id="257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2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1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7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6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5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7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1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2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3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5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8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62" r:id="rId8"/>
    <p:sldLayoutId id="2147483663" r:id="rId9"/>
    <p:sldLayoutId id="2147483664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26" name="Picture 2" descr="Eggs, bacon and toast breakfast !">
            <a:extLst>
              <a:ext uri="{FF2B5EF4-FFF2-40B4-BE49-F238E27FC236}">
                <a16:creationId xmlns:a16="http://schemas.microsoft.com/office/drawing/2014/main" id="{A6E03E0E-1616-B2FA-2ACF-9D7EECFCCC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55" r="-1" b="9840"/>
          <a:stretch/>
        </p:blipFill>
        <p:spPr bwMode="auto">
          <a:xfrm>
            <a:off x="3048" y="10"/>
            <a:ext cx="12188952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533533-C777-D2C9-3F2A-DF32C1CA3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b="1" dirty="0">
                <a:solidFill>
                  <a:srgbClr val="FFFFFF"/>
                </a:solidFill>
              </a:rPr>
              <a:t>TASTY BYTES</a:t>
            </a:r>
            <a:br>
              <a:rPr lang="en-US" sz="5200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Enhancing Recipe Discoverability: A Machine Learning Approach</a:t>
            </a:r>
            <a:endParaRPr lang="en-US" sz="52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EDD21-1151-B092-0455-979AD9D38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Driving Engagement and Traffic for Tasty Bytes</a:t>
            </a: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94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70A9-517B-6D4B-FD1F-04D3A661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7FFC0-73E9-36F3-06DE-530D29FEA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Base Model:</a:t>
            </a:r>
          </a:p>
          <a:p>
            <a:pPr lvl="1"/>
            <a:r>
              <a:rPr lang="en-US" dirty="0"/>
              <a:t>Logistic Regression: Good for Binary Classification Problems</a:t>
            </a:r>
          </a:p>
          <a:p>
            <a:r>
              <a:rPr lang="en-US" dirty="0"/>
              <a:t>Comparison Models:</a:t>
            </a:r>
          </a:p>
          <a:p>
            <a:pPr lvl="1"/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RandomForestClassifier</a:t>
            </a:r>
            <a:endParaRPr lang="en-US" b="0" i="0" dirty="0">
              <a:solidFill>
                <a:srgbClr val="05192D"/>
              </a:solidFill>
              <a:effectLst/>
              <a:latin typeface="Studio-Feixen-Sans"/>
            </a:endParaRPr>
          </a:p>
          <a:p>
            <a:pPr lvl="1"/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GradientBoostingClassifier</a:t>
            </a:r>
            <a:endParaRPr lang="en-US" b="0" i="0" dirty="0">
              <a:solidFill>
                <a:srgbClr val="05192D"/>
              </a:solidFill>
              <a:effectLst/>
              <a:latin typeface="Studio-Feixen-Sans"/>
            </a:endParaRPr>
          </a:p>
          <a:p>
            <a:pPr lvl="1"/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LinearSVC</a:t>
            </a:r>
            <a:endParaRPr lang="en-US" b="0" i="0" dirty="0">
              <a:solidFill>
                <a:srgbClr val="05192D"/>
              </a:solidFill>
              <a:effectLst/>
              <a:latin typeface="Studio-Feixen-Sans"/>
            </a:endParaRPr>
          </a:p>
          <a:p>
            <a:pPr lvl="1"/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Naive Bayes</a:t>
            </a:r>
          </a:p>
          <a:p>
            <a:pPr lvl="1"/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RandomForestClassifier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with Bagging</a:t>
            </a:r>
          </a:p>
          <a:p>
            <a:pPr lvl="1"/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KNeighborsClassifier</a:t>
            </a:r>
            <a:endParaRPr lang="en-US" b="0" i="0" dirty="0">
              <a:solidFill>
                <a:srgbClr val="05192D"/>
              </a:solidFill>
              <a:effectLst/>
              <a:latin typeface="Studio-Feixen-Sans"/>
            </a:endParaRPr>
          </a:p>
          <a:p>
            <a:pPr lvl="1"/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ExtraTrees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Classifier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15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7" name="Rectangle 717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84B7F-530A-321C-E45C-10553A52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524956" cy="2601283"/>
          </a:xfrm>
        </p:spPr>
        <p:txBody>
          <a:bodyPr>
            <a:normAutofit/>
          </a:bodyPr>
          <a:lstStyle/>
          <a:p>
            <a:r>
              <a:rPr lang="en-US" dirty="0"/>
              <a:t>Model Evaluation and KPIs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E106B-B3C1-0394-A97D-40519B528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540" y="2715246"/>
            <a:ext cx="4524664" cy="2799869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The Logistic Regression performs better but only slightly.</a:t>
            </a:r>
          </a:p>
          <a:p>
            <a:r>
              <a:rPr lang="en-US" sz="1800" dirty="0"/>
              <a:t>Both models have been evaluated with well preprocessed data and </a:t>
            </a:r>
            <a:r>
              <a:rPr lang="en-US" sz="1800" dirty="0" err="1"/>
              <a:t>GridSearchCV</a:t>
            </a:r>
            <a:r>
              <a:rPr lang="en-US" sz="1800" dirty="0"/>
              <a:t> for best hyperparameter tuning.</a:t>
            </a:r>
          </a:p>
          <a:p>
            <a:r>
              <a:rPr lang="en-US" sz="1800" dirty="0"/>
              <a:t>The initial KPI would be that of the accuracy. But we suggest using AUC ROC score as a more evolved KPI.</a:t>
            </a:r>
          </a:p>
        </p:txBody>
      </p:sp>
      <p:pic>
        <p:nvPicPr>
          <p:cNvPr id="7181" name="Picture 7180">
            <a:extLst>
              <a:ext uri="{FF2B5EF4-FFF2-40B4-BE49-F238E27FC236}">
                <a16:creationId xmlns:a16="http://schemas.microsoft.com/office/drawing/2014/main" id="{57F4B770-E216-45BC-8251-20FFF115D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255" y="0"/>
            <a:ext cx="5115697" cy="6858000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5E087E6E-AFC3-8F09-4259-28B1D7CA0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4975" y="843407"/>
            <a:ext cx="3158179" cy="270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7BC263DB-71F8-AA49-2A9E-1282E2132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78954" y="843406"/>
            <a:ext cx="3158179" cy="270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FC00BE-1B34-1781-8AD0-45DD38851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0550" y="4261750"/>
            <a:ext cx="3219313" cy="14164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C38EBF-2945-0072-2C00-A5BE1C73AC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3262" y="4261749"/>
            <a:ext cx="3211975" cy="14164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CE6F18-C123-084D-CEA6-07A3C4406690}"/>
              </a:ext>
            </a:extLst>
          </p:cNvPr>
          <p:cNvSpPr txBox="1"/>
          <p:nvPr/>
        </p:nvSpPr>
        <p:spPr>
          <a:xfrm>
            <a:off x="6362700" y="3629025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SVM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6F20A9-D033-601A-EA15-191284DF82F3}"/>
              </a:ext>
            </a:extLst>
          </p:cNvPr>
          <p:cNvSpPr txBox="1"/>
          <p:nvPr/>
        </p:nvSpPr>
        <p:spPr>
          <a:xfrm>
            <a:off x="9358604" y="3629025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65D50D-31E1-8119-F358-6E996207F6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159" y="5778508"/>
            <a:ext cx="6143483" cy="74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26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0890-7D4A-15CF-C50E-8349E1DE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1ED5E-E763-4921-E7C8-FE736F2DF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Flagship Recipes</a:t>
            </a:r>
          </a:p>
          <a:p>
            <a:r>
              <a:rPr lang="en-US" dirty="0"/>
              <a:t>Strategic Content Curation</a:t>
            </a:r>
          </a:p>
          <a:p>
            <a:r>
              <a:rPr lang="en-US" dirty="0"/>
              <a:t>Targeted Marketing</a:t>
            </a:r>
          </a:p>
          <a:p>
            <a:r>
              <a:rPr lang="en-US" dirty="0"/>
              <a:t>Collaborations and Partnerships</a:t>
            </a:r>
          </a:p>
          <a:p>
            <a:r>
              <a:rPr lang="en-US" dirty="0"/>
              <a:t>Diversification of Content</a:t>
            </a:r>
          </a:p>
          <a:p>
            <a:r>
              <a:rPr lang="en-US" dirty="0"/>
              <a:t>User Engagement Strategies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85CC-4CF6-7757-2208-30F75C50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AA72E-E6C8-FA76-4435-4B21F5F0A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ROC AUC Score as KPI</a:t>
            </a:r>
          </a:p>
          <a:p>
            <a:r>
              <a:rPr lang="en-US" dirty="0"/>
              <a:t>Deploy model, but with supervision of experienced data analysts</a:t>
            </a:r>
          </a:p>
          <a:p>
            <a:r>
              <a:rPr lang="en-US" dirty="0"/>
              <a:t>Leverage larger dataset, consider new features</a:t>
            </a:r>
          </a:p>
          <a:p>
            <a:r>
              <a:rPr lang="en-US" dirty="0"/>
              <a:t>Establish routine retraining of the model to keep up with current trends</a:t>
            </a:r>
          </a:p>
          <a:p>
            <a:r>
              <a:rPr lang="en-US" dirty="0"/>
              <a:t>Explore cost-effective and performance-oriented solutions for implementing the machine learning model, preferably on edge devices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89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E6A9-27EB-9734-85C6-D974E202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47" y="2766218"/>
            <a:ext cx="10895106" cy="1325563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67C3E-B581-8FAB-942B-F310185F5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5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9543-1F7A-9DD9-D427-435C6E1F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030F7-9682-D7B1-D514-2D35F5FAD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Statement:</a:t>
            </a:r>
          </a:p>
          <a:p>
            <a:pPr lvl="1"/>
            <a:r>
              <a:rPr lang="en-US" dirty="0"/>
              <a:t>Determine which recipes will receive a lot of traffic.</a:t>
            </a:r>
          </a:p>
          <a:p>
            <a:pPr lvl="1"/>
            <a:r>
              <a:rPr lang="en-US" dirty="0"/>
              <a:t>With an 80% likelihood, estimate which recipes will have "High" traffic values.</a:t>
            </a:r>
          </a:p>
          <a:p>
            <a:r>
              <a:rPr lang="en-US" dirty="0"/>
              <a:t>This would allow Tasty Bytes to better curate their website with the most traffic gaining recipes.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7BCFD-48D2-A3D9-CFB5-59341FEE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Data Provided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11EF-45FC-8140-309A-3CED1AD91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947 rows, 8 columns.</a:t>
            </a:r>
          </a:p>
          <a:p>
            <a:r>
              <a:rPr lang="en-US" dirty="0"/>
              <a:t>4 numeric, 3 categorical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CE988-5C71-BDF3-BF08-51E37C929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05" y="3424637"/>
            <a:ext cx="10028789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3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A7F0-0977-186C-05D2-90D7E027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699AA-8E4D-701F-E2DB-FAEA7112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ECE7C-416F-A910-9EC6-0EEDFFE0A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57" y="2099195"/>
            <a:ext cx="9990686" cy="265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89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5EFE88-F6A7-4B53-AF99-227DFC56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1A5E147-8EBD-4DF5-9A02-B3FE4D2FA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615C36F-FF5C-4642-AFC2-99DB19CA1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EAF81A8-300C-4230-90A8-0F9F5B0AC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BA8519-0E5D-0991-11E3-55422651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910"/>
            <a:ext cx="5410200" cy="8838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Data Analysis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41FE6-8024-A73B-C014-41F938682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776"/>
            <a:ext cx="5410199" cy="4500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Count Plot: Counts of each category. Chicken is the most frequent, and One Dish Meal the least appearing in the dataset.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Box Plot: Y- axis: Calories. Rows: Categories. Columns: Servings. 160 plots (10x4x4)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7E9657F-6197-062B-320F-434D8D488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2356" y="567942"/>
            <a:ext cx="3077190" cy="278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2E5665-8233-7060-9377-A4992B4C90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3798" y="3732246"/>
            <a:ext cx="5836842" cy="302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5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E46BB-13B5-4603-B8DF-797545E5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933C5-81FF-91B8-195C-2609CD0DF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9217" y="2296477"/>
            <a:ext cx="5561106" cy="4195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574AA74-2AAD-0E30-8E7E-9C41730AC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3429000"/>
            <a:ext cx="4791075" cy="332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C4D77DA-7ECD-698D-8E64-86E15B6D6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5" y="3429000"/>
            <a:ext cx="4791076" cy="332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8F61C5-0B49-07F4-0555-1904CA26A986}"/>
              </a:ext>
            </a:extLst>
          </p:cNvPr>
          <p:cNvSpPr txBox="1"/>
          <p:nvPr/>
        </p:nvSpPr>
        <p:spPr>
          <a:xfrm>
            <a:off x="7505020" y="2539573"/>
            <a:ext cx="379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Only for High Traffic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7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E46BB-13B5-4603-B8DF-797545E5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933C5-81FF-91B8-195C-2609CD0DF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6662" y="2193840"/>
            <a:ext cx="1426089" cy="6463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8F61C5-0B49-07F4-0555-1904CA26A986}"/>
              </a:ext>
            </a:extLst>
          </p:cNvPr>
          <p:cNvSpPr txBox="1"/>
          <p:nvPr/>
        </p:nvSpPr>
        <p:spPr>
          <a:xfrm>
            <a:off x="7436558" y="2193840"/>
            <a:ext cx="379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Only for High Traffic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7FE4FDA-D8BD-A1E9-CC9D-C5634DC9F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66" y="3065829"/>
            <a:ext cx="5561107" cy="355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595C3AC1-296E-F2EE-5AF5-597586F06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553" y="3065829"/>
            <a:ext cx="5561107" cy="355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637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3" name="Rectangle 513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D1FF5-765C-287E-6DF5-7BF4236C6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524956" cy="2601283"/>
          </a:xfrm>
        </p:spPr>
        <p:txBody>
          <a:bodyPr>
            <a:normAutofit/>
          </a:bodyPr>
          <a:lstStyle/>
          <a:p>
            <a:r>
              <a:rPr lang="en-US" dirty="0"/>
              <a:t>Data Analysis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515B9-29D9-92B2-33FB-62860FACD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0397"/>
            <a:ext cx="4524664" cy="2799869"/>
          </a:xfrm>
        </p:spPr>
        <p:txBody>
          <a:bodyPr>
            <a:normAutofit/>
          </a:bodyPr>
          <a:lstStyle/>
          <a:p>
            <a:r>
              <a:rPr lang="en-US" sz="1800" dirty="0"/>
              <a:t>The food types accurately represent their respective health metrics.</a:t>
            </a:r>
          </a:p>
          <a:p>
            <a:r>
              <a:rPr lang="en-US" sz="1800" dirty="0"/>
              <a:t>For example: Meats are high in protein, potato is high in carbohydrates, and Dessert is high in sugar.</a:t>
            </a:r>
          </a:p>
        </p:txBody>
      </p:sp>
      <p:pic>
        <p:nvPicPr>
          <p:cNvPr id="5137" name="Picture 5136">
            <a:extLst>
              <a:ext uri="{FF2B5EF4-FFF2-40B4-BE49-F238E27FC236}">
                <a16:creationId xmlns:a16="http://schemas.microsoft.com/office/drawing/2014/main" id="{57F4B770-E216-45BC-8251-20FFF115D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255" y="0"/>
            <a:ext cx="5115697" cy="6858000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9F0790E-4E88-F666-BB25-C6E15AA4F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8565" y="857251"/>
            <a:ext cx="3094589" cy="215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266E910E-5167-7A70-4DB2-04EB3B8EA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78954" y="857250"/>
            <a:ext cx="3094588" cy="215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B3E484D3-3901-34D5-698F-CED102EF6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7525" y="3852474"/>
            <a:ext cx="3069937" cy="214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5E055D1-5A43-8668-744C-C43089F43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73262" y="3859468"/>
            <a:ext cx="3092104" cy="214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EA9614-FF7E-B479-A7B9-6D1926229141}"/>
              </a:ext>
            </a:extLst>
          </p:cNvPr>
          <p:cNvSpPr txBox="1"/>
          <p:nvPr/>
        </p:nvSpPr>
        <p:spPr>
          <a:xfrm>
            <a:off x="5981700" y="381000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F2539-F10D-82F7-E6A5-DDC195FCD1D1}"/>
              </a:ext>
            </a:extLst>
          </p:cNvPr>
          <p:cNvSpPr txBox="1"/>
          <p:nvPr/>
        </p:nvSpPr>
        <p:spPr>
          <a:xfrm>
            <a:off x="9387830" y="274081"/>
            <a:ext cx="238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Sugar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3ADAF-5E81-84B4-567C-F499C31CB7CA}"/>
              </a:ext>
            </a:extLst>
          </p:cNvPr>
          <p:cNvSpPr txBox="1"/>
          <p:nvPr/>
        </p:nvSpPr>
        <p:spPr>
          <a:xfrm>
            <a:off x="5978652" y="3340397"/>
            <a:ext cx="239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Carbohydrates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AA7F3-A054-9B77-68EF-716C79321D01}"/>
              </a:ext>
            </a:extLst>
          </p:cNvPr>
          <p:cNvSpPr txBox="1"/>
          <p:nvPr/>
        </p:nvSpPr>
        <p:spPr>
          <a:xfrm>
            <a:off x="9464030" y="3340397"/>
            <a:ext cx="216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Calories</a:t>
            </a:r>
          </a:p>
        </p:txBody>
      </p:sp>
    </p:spTree>
    <p:extLst>
      <p:ext uri="{BB962C8B-B14F-4D97-AF65-F5344CB8AC3E}">
        <p14:creationId xmlns:p14="http://schemas.microsoft.com/office/powerpoint/2010/main" val="329051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7" name="Rectangle 615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159" name="Rectangle 6158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92E31-E9C8-7CF9-FE2A-44645EA60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524956" cy="2601283"/>
          </a:xfrm>
        </p:spPr>
        <p:txBody>
          <a:bodyPr>
            <a:normAutofit/>
          </a:bodyPr>
          <a:lstStyle/>
          <a:p>
            <a:r>
              <a:rPr lang="en-US" dirty="0"/>
              <a:t>Data Analysis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2279C-5B23-7124-74B8-9DFBDABD4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0397"/>
            <a:ext cx="4524664" cy="2799869"/>
          </a:xfrm>
        </p:spPr>
        <p:txBody>
          <a:bodyPr>
            <a:normAutofit/>
          </a:bodyPr>
          <a:lstStyle/>
          <a:p>
            <a:r>
              <a:rPr lang="en-US" sz="1800" dirty="0"/>
              <a:t>The numeric columns with respect to the traffic give us a good idea of what recipes work and what don’t.</a:t>
            </a:r>
          </a:p>
          <a:p>
            <a:r>
              <a:rPr lang="en-US" sz="1800" dirty="0"/>
              <a:t>We can see that sugary delights may not be your most profitable recipe, and that recipes heavy in carbohydrates might be the ideal one to garner momentum.</a:t>
            </a:r>
          </a:p>
        </p:txBody>
      </p:sp>
      <p:pic>
        <p:nvPicPr>
          <p:cNvPr id="6161" name="Picture 6160">
            <a:extLst>
              <a:ext uri="{FF2B5EF4-FFF2-40B4-BE49-F238E27FC236}">
                <a16:creationId xmlns:a16="http://schemas.microsoft.com/office/drawing/2014/main" id="{57F4B770-E216-45BC-8251-20FFF115D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255" y="0"/>
            <a:ext cx="5115697" cy="685800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9F81D20-D87E-40F4-0C45-2EA4DBF72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4675" y="906372"/>
            <a:ext cx="2798479" cy="226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92B1741-908B-DE18-1ECF-144630C67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78954" y="906371"/>
            <a:ext cx="2798479" cy="226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DEA5A2CA-11D2-A181-DC6E-E2F65A6D6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8983" y="3695059"/>
            <a:ext cx="2798479" cy="226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B36B0696-CFEE-BDEB-50E4-C5D3DF5CB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73262" y="3712549"/>
            <a:ext cx="2798479" cy="223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591796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405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Avenir Next LT Pro</vt:lpstr>
      <vt:lpstr>AvenirNext LT Pro Medium</vt:lpstr>
      <vt:lpstr>Sabon Next LT</vt:lpstr>
      <vt:lpstr>Söhne</vt:lpstr>
      <vt:lpstr>Studio-Feixen-Sans</vt:lpstr>
      <vt:lpstr>DappledVTI</vt:lpstr>
      <vt:lpstr>TASTY BYTES Enhancing Recipe Discoverability: A Machine Learning Approach</vt:lpstr>
      <vt:lpstr>Introduction</vt:lpstr>
      <vt:lpstr>Overview of Data Provided</vt:lpstr>
      <vt:lpstr>Prepared Data</vt:lpstr>
      <vt:lpstr>Data Analysis (1)</vt:lpstr>
      <vt:lpstr>Data Analysis (2)</vt:lpstr>
      <vt:lpstr>Data Analysis (2)</vt:lpstr>
      <vt:lpstr>Data Analysis (3)</vt:lpstr>
      <vt:lpstr>Data Analysis (4)</vt:lpstr>
      <vt:lpstr>Models Used</vt:lpstr>
      <vt:lpstr>Model Evaluation and KPIs</vt:lpstr>
      <vt:lpstr>Business Impact</vt:lpstr>
      <vt:lpstr>Recommendations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TASTY BYTES Enhancing Recipe Discoverability: A Machine Learning Approach</dc:title>
  <dc:creator>Hussain Manasi</dc:creator>
  <cp:lastModifiedBy>Hussain Manasi</cp:lastModifiedBy>
  <cp:revision>2</cp:revision>
  <dcterms:created xsi:type="dcterms:W3CDTF">2023-12-20T21:51:52Z</dcterms:created>
  <dcterms:modified xsi:type="dcterms:W3CDTF">2023-12-20T23:14:24Z</dcterms:modified>
</cp:coreProperties>
</file>