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5"/>
  </p:sldMasterIdLst>
  <p:notesMasterIdLst>
    <p:notesMasterId r:id="rId41"/>
  </p:notesMasterIdLst>
  <p:handoutMasterIdLst>
    <p:handoutMasterId r:id="rId42"/>
  </p:handoutMasterIdLst>
  <p:sldIdLst>
    <p:sldId id="256" r:id="rId6"/>
    <p:sldId id="257" r:id="rId7"/>
    <p:sldId id="314" r:id="rId8"/>
    <p:sldId id="315" r:id="rId9"/>
    <p:sldId id="259" r:id="rId10"/>
    <p:sldId id="274" r:id="rId11"/>
    <p:sldId id="307" r:id="rId12"/>
    <p:sldId id="312" r:id="rId13"/>
    <p:sldId id="308" r:id="rId14"/>
    <p:sldId id="317" r:id="rId15"/>
    <p:sldId id="318" r:id="rId16"/>
    <p:sldId id="319" r:id="rId17"/>
    <p:sldId id="320" r:id="rId18"/>
    <p:sldId id="306" r:id="rId19"/>
    <p:sldId id="295" r:id="rId20"/>
    <p:sldId id="297" r:id="rId21"/>
    <p:sldId id="298" r:id="rId22"/>
    <p:sldId id="301" r:id="rId23"/>
    <p:sldId id="302" r:id="rId24"/>
    <p:sldId id="299" r:id="rId25"/>
    <p:sldId id="300" r:id="rId26"/>
    <p:sldId id="310" r:id="rId27"/>
    <p:sldId id="323" r:id="rId28"/>
    <p:sldId id="304" r:id="rId29"/>
    <p:sldId id="305" r:id="rId30"/>
    <p:sldId id="303" r:id="rId31"/>
    <p:sldId id="311" r:id="rId32"/>
    <p:sldId id="322" r:id="rId33"/>
    <p:sldId id="321" r:id="rId34"/>
    <p:sldId id="309" r:id="rId35"/>
    <p:sldId id="313" r:id="rId36"/>
    <p:sldId id="266" r:id="rId37"/>
    <p:sldId id="265" r:id="rId38"/>
    <p:sldId id="262" r:id="rId39"/>
    <p:sldId id="316" r:id="rId40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04" autoAdjust="0"/>
    <p:restoredTop sz="90595" autoAdjust="0"/>
  </p:normalViewPr>
  <p:slideViewPr>
    <p:cSldViewPr>
      <p:cViewPr varScale="1">
        <p:scale>
          <a:sx n="101" d="100"/>
          <a:sy n="101" d="100"/>
        </p:scale>
        <p:origin x="-120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-3150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theme" Target="theme/theme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CA44078-6723-471E-9EE8-E500D68F584B}" type="doc">
      <dgm:prSet loTypeId="urn:microsoft.com/office/officeart/2005/8/layout/matrix1" loCatId="matrix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de-DE"/>
        </a:p>
      </dgm:t>
    </dgm:pt>
    <dgm:pt modelId="{322F7167-D7E5-435C-A8CC-52B42FC6266D}">
      <dgm:prSet phldrT="[Text]"/>
      <dgm:spPr>
        <a:solidFill>
          <a:schemeClr val="bg1"/>
        </a:solidFill>
      </dgm:spPr>
      <dgm:t>
        <a:bodyPr/>
        <a:lstStyle/>
        <a:p>
          <a:r>
            <a:rPr lang="de-DE" b="1" dirty="0" err="1" smtClean="0">
              <a:solidFill>
                <a:srgbClr val="002060"/>
              </a:solidFill>
            </a:rPr>
            <a:t>Grails</a:t>
          </a:r>
          <a:endParaRPr lang="de-DE" b="1" dirty="0">
            <a:solidFill>
              <a:srgbClr val="002060"/>
            </a:solidFill>
          </a:endParaRPr>
        </a:p>
      </dgm:t>
    </dgm:pt>
    <dgm:pt modelId="{4F1DB36A-DA11-4FC6-B205-425407F144A3}" type="parTrans" cxnId="{50E8153B-4E47-44FC-B6BE-4CD8520B6BC2}">
      <dgm:prSet/>
      <dgm:spPr/>
      <dgm:t>
        <a:bodyPr/>
        <a:lstStyle/>
        <a:p>
          <a:endParaRPr lang="de-DE"/>
        </a:p>
      </dgm:t>
    </dgm:pt>
    <dgm:pt modelId="{106FF330-C0D9-40BC-91A0-3C43A17B8498}" type="sibTrans" cxnId="{50E8153B-4E47-44FC-B6BE-4CD8520B6BC2}">
      <dgm:prSet/>
      <dgm:spPr/>
      <dgm:t>
        <a:bodyPr/>
        <a:lstStyle/>
        <a:p>
          <a:endParaRPr lang="de-DE"/>
        </a:p>
      </dgm:t>
    </dgm:pt>
    <dgm:pt modelId="{50C3BD8F-FA35-49F1-A571-92963C2C793A}">
      <dgm:prSet phldrT="[Text]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de-DE" dirty="0" smtClean="0">
              <a:solidFill>
                <a:srgbClr val="002060"/>
              </a:solidFill>
            </a:rPr>
            <a:t>Spring</a:t>
          </a:r>
          <a:endParaRPr lang="de-DE" dirty="0">
            <a:solidFill>
              <a:srgbClr val="002060"/>
            </a:solidFill>
          </a:endParaRPr>
        </a:p>
      </dgm:t>
    </dgm:pt>
    <dgm:pt modelId="{9BB94167-7A35-4231-AA02-49CB216E6D62}" type="parTrans" cxnId="{A4303F15-0D9A-4086-AE14-98BBB28075D6}">
      <dgm:prSet/>
      <dgm:spPr/>
      <dgm:t>
        <a:bodyPr/>
        <a:lstStyle/>
        <a:p>
          <a:endParaRPr lang="de-DE"/>
        </a:p>
      </dgm:t>
    </dgm:pt>
    <dgm:pt modelId="{C472C849-4A5C-43BB-903D-5ED6B655CEEC}" type="sibTrans" cxnId="{A4303F15-0D9A-4086-AE14-98BBB28075D6}">
      <dgm:prSet/>
      <dgm:spPr/>
      <dgm:t>
        <a:bodyPr/>
        <a:lstStyle/>
        <a:p>
          <a:endParaRPr lang="de-DE"/>
        </a:p>
      </dgm:t>
    </dgm:pt>
    <dgm:pt modelId="{3EA38FB7-077E-4699-860B-B7481A9FF50F}">
      <dgm:prSet phldrT="[Text]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de-DE" dirty="0" smtClean="0">
              <a:solidFill>
                <a:srgbClr val="002060"/>
              </a:solidFill>
            </a:rPr>
            <a:t>Groovy</a:t>
          </a:r>
          <a:endParaRPr lang="de-DE" dirty="0">
            <a:solidFill>
              <a:srgbClr val="002060"/>
            </a:solidFill>
          </a:endParaRPr>
        </a:p>
      </dgm:t>
    </dgm:pt>
    <dgm:pt modelId="{4DD7F543-659B-4F40-8415-BF27977ED8CD}" type="parTrans" cxnId="{BD74DB50-200D-4700-A3BD-7C0511274F22}">
      <dgm:prSet/>
      <dgm:spPr/>
      <dgm:t>
        <a:bodyPr/>
        <a:lstStyle/>
        <a:p>
          <a:endParaRPr lang="de-DE"/>
        </a:p>
      </dgm:t>
    </dgm:pt>
    <dgm:pt modelId="{68EF7038-8C23-4620-9AB0-30A383CCC59B}" type="sibTrans" cxnId="{BD74DB50-200D-4700-A3BD-7C0511274F22}">
      <dgm:prSet/>
      <dgm:spPr/>
      <dgm:t>
        <a:bodyPr/>
        <a:lstStyle/>
        <a:p>
          <a:endParaRPr lang="de-DE"/>
        </a:p>
      </dgm:t>
    </dgm:pt>
    <dgm:pt modelId="{F7671500-8297-4F3E-BDCE-879BE72411ED}">
      <dgm:prSet phldrT="[Text]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de-DE" dirty="0" smtClean="0">
              <a:solidFill>
                <a:srgbClr val="002060"/>
              </a:solidFill>
            </a:rPr>
            <a:t>Hibernate</a:t>
          </a:r>
          <a:endParaRPr lang="de-DE" dirty="0">
            <a:solidFill>
              <a:srgbClr val="002060"/>
            </a:solidFill>
          </a:endParaRPr>
        </a:p>
      </dgm:t>
    </dgm:pt>
    <dgm:pt modelId="{6A162757-755C-4BE7-A32E-0D79424AAB30}" type="parTrans" cxnId="{796A0834-7EE0-4FCF-8BCA-2A3F4B0F8FBB}">
      <dgm:prSet/>
      <dgm:spPr/>
      <dgm:t>
        <a:bodyPr/>
        <a:lstStyle/>
        <a:p>
          <a:endParaRPr lang="de-DE"/>
        </a:p>
      </dgm:t>
    </dgm:pt>
    <dgm:pt modelId="{E5521926-4E6E-4688-9BFB-89AD5F90115B}" type="sibTrans" cxnId="{796A0834-7EE0-4FCF-8BCA-2A3F4B0F8FBB}">
      <dgm:prSet/>
      <dgm:spPr/>
      <dgm:t>
        <a:bodyPr/>
        <a:lstStyle/>
        <a:p>
          <a:endParaRPr lang="de-DE"/>
        </a:p>
      </dgm:t>
    </dgm:pt>
    <dgm:pt modelId="{7D353D93-D951-4728-A871-2B312A5FAE0D}">
      <dgm:prSet phldrT="[Text]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de-DE" dirty="0" err="1" smtClean="0">
              <a:solidFill>
                <a:srgbClr val="002060"/>
              </a:solidFill>
            </a:rPr>
            <a:t>SiteMesh</a:t>
          </a:r>
          <a:endParaRPr lang="de-DE" dirty="0">
            <a:solidFill>
              <a:srgbClr val="002060"/>
            </a:solidFill>
          </a:endParaRPr>
        </a:p>
      </dgm:t>
    </dgm:pt>
    <dgm:pt modelId="{E6C0A325-08B0-4A14-B39C-CBE8CF28F93A}" type="parTrans" cxnId="{2F7114BA-DE38-44AF-B2B1-36241EBDACDE}">
      <dgm:prSet/>
      <dgm:spPr/>
      <dgm:t>
        <a:bodyPr/>
        <a:lstStyle/>
        <a:p>
          <a:endParaRPr lang="de-DE"/>
        </a:p>
      </dgm:t>
    </dgm:pt>
    <dgm:pt modelId="{701BD626-1384-439B-863C-EAB96A370847}" type="sibTrans" cxnId="{2F7114BA-DE38-44AF-B2B1-36241EBDACDE}">
      <dgm:prSet/>
      <dgm:spPr/>
      <dgm:t>
        <a:bodyPr/>
        <a:lstStyle/>
        <a:p>
          <a:endParaRPr lang="de-DE"/>
        </a:p>
      </dgm:t>
    </dgm:pt>
    <dgm:pt modelId="{00F9D2A5-285E-4263-BDA4-C5ECC3BB5457}" type="pres">
      <dgm:prSet presAssocID="{2CA44078-6723-471E-9EE8-E500D68F584B}" presName="diagram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B66C5C42-6939-480F-9798-40DDC3EDD9FB}" type="pres">
      <dgm:prSet presAssocID="{2CA44078-6723-471E-9EE8-E500D68F584B}" presName="matrix" presStyleCnt="0"/>
      <dgm:spPr/>
    </dgm:pt>
    <dgm:pt modelId="{2C465FEE-CF80-4909-804E-3204153E6FF1}" type="pres">
      <dgm:prSet presAssocID="{2CA44078-6723-471E-9EE8-E500D68F584B}" presName="tile1" presStyleLbl="node1" presStyleIdx="0" presStyleCnt="4"/>
      <dgm:spPr/>
      <dgm:t>
        <a:bodyPr/>
        <a:lstStyle/>
        <a:p>
          <a:endParaRPr lang="de-DE"/>
        </a:p>
      </dgm:t>
    </dgm:pt>
    <dgm:pt modelId="{D057D4C4-7C7C-437F-9AA7-E77B3A3EC01F}" type="pres">
      <dgm:prSet presAssocID="{2CA44078-6723-471E-9EE8-E500D68F584B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83AB4E9-A066-4C32-9B94-64C1161EA86D}" type="pres">
      <dgm:prSet presAssocID="{2CA44078-6723-471E-9EE8-E500D68F584B}" presName="tile2" presStyleLbl="node1" presStyleIdx="1" presStyleCnt="4"/>
      <dgm:spPr/>
      <dgm:t>
        <a:bodyPr/>
        <a:lstStyle/>
        <a:p>
          <a:endParaRPr lang="de-DE"/>
        </a:p>
      </dgm:t>
    </dgm:pt>
    <dgm:pt modelId="{707396D3-4F4C-4E1B-AE8E-A842EB5E2755}" type="pres">
      <dgm:prSet presAssocID="{2CA44078-6723-471E-9EE8-E500D68F584B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BCBC29C-5067-4C24-BDB5-16718A53AE6A}" type="pres">
      <dgm:prSet presAssocID="{2CA44078-6723-471E-9EE8-E500D68F584B}" presName="tile3" presStyleLbl="node1" presStyleIdx="2" presStyleCnt="4"/>
      <dgm:spPr/>
      <dgm:t>
        <a:bodyPr/>
        <a:lstStyle/>
        <a:p>
          <a:endParaRPr lang="de-DE"/>
        </a:p>
      </dgm:t>
    </dgm:pt>
    <dgm:pt modelId="{94717272-4243-488C-95AF-FD69DB98ADDE}" type="pres">
      <dgm:prSet presAssocID="{2CA44078-6723-471E-9EE8-E500D68F584B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498BBB4-A080-4839-A4BC-B30620E40F49}" type="pres">
      <dgm:prSet presAssocID="{2CA44078-6723-471E-9EE8-E500D68F584B}" presName="tile4" presStyleLbl="node1" presStyleIdx="3" presStyleCnt="4"/>
      <dgm:spPr/>
      <dgm:t>
        <a:bodyPr/>
        <a:lstStyle/>
        <a:p>
          <a:endParaRPr lang="de-DE"/>
        </a:p>
      </dgm:t>
    </dgm:pt>
    <dgm:pt modelId="{D19FF58C-E800-439B-B9A6-81525D5A3885}" type="pres">
      <dgm:prSet presAssocID="{2CA44078-6723-471E-9EE8-E500D68F584B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5EA20F8-272A-400E-B692-FE1C3CF6C51C}" type="pres">
      <dgm:prSet presAssocID="{2CA44078-6723-471E-9EE8-E500D68F584B}" presName="centerTile" presStyleLbl="fgShp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de-DE"/>
        </a:p>
      </dgm:t>
    </dgm:pt>
  </dgm:ptLst>
  <dgm:cxnLst>
    <dgm:cxn modelId="{FA87375C-D0A7-4452-B481-67F727AAA2AA}" type="presOf" srcId="{F7671500-8297-4F3E-BDCE-879BE72411ED}" destId="{2BCBC29C-5067-4C24-BDB5-16718A53AE6A}" srcOrd="0" destOrd="0" presId="urn:microsoft.com/office/officeart/2005/8/layout/matrix1"/>
    <dgm:cxn modelId="{1E87FFFD-6E68-4A9F-82A9-205D3F5EF0EF}" type="presOf" srcId="{50C3BD8F-FA35-49F1-A571-92963C2C793A}" destId="{2C465FEE-CF80-4909-804E-3204153E6FF1}" srcOrd="0" destOrd="0" presId="urn:microsoft.com/office/officeart/2005/8/layout/matrix1"/>
    <dgm:cxn modelId="{3BC4F52A-0D84-4006-A828-69AD9FE7BBD7}" type="presOf" srcId="{7D353D93-D951-4728-A871-2B312A5FAE0D}" destId="{D19FF58C-E800-439B-B9A6-81525D5A3885}" srcOrd="1" destOrd="0" presId="urn:microsoft.com/office/officeart/2005/8/layout/matrix1"/>
    <dgm:cxn modelId="{EF2ED0C1-7510-4117-A3B4-E1722361DB55}" type="presOf" srcId="{2CA44078-6723-471E-9EE8-E500D68F584B}" destId="{00F9D2A5-285E-4263-BDA4-C5ECC3BB5457}" srcOrd="0" destOrd="0" presId="urn:microsoft.com/office/officeart/2005/8/layout/matrix1"/>
    <dgm:cxn modelId="{A4303F15-0D9A-4086-AE14-98BBB28075D6}" srcId="{322F7167-D7E5-435C-A8CC-52B42FC6266D}" destId="{50C3BD8F-FA35-49F1-A571-92963C2C793A}" srcOrd="0" destOrd="0" parTransId="{9BB94167-7A35-4231-AA02-49CB216E6D62}" sibTransId="{C472C849-4A5C-43BB-903D-5ED6B655CEEC}"/>
    <dgm:cxn modelId="{796A0834-7EE0-4FCF-8BCA-2A3F4B0F8FBB}" srcId="{322F7167-D7E5-435C-A8CC-52B42FC6266D}" destId="{F7671500-8297-4F3E-BDCE-879BE72411ED}" srcOrd="2" destOrd="0" parTransId="{6A162757-755C-4BE7-A32E-0D79424AAB30}" sibTransId="{E5521926-4E6E-4688-9BFB-89AD5F90115B}"/>
    <dgm:cxn modelId="{2F7114BA-DE38-44AF-B2B1-36241EBDACDE}" srcId="{322F7167-D7E5-435C-A8CC-52B42FC6266D}" destId="{7D353D93-D951-4728-A871-2B312A5FAE0D}" srcOrd="3" destOrd="0" parTransId="{E6C0A325-08B0-4A14-B39C-CBE8CF28F93A}" sibTransId="{701BD626-1384-439B-863C-EAB96A370847}"/>
    <dgm:cxn modelId="{F4103C12-A425-44D8-866D-553E2C235872}" type="presOf" srcId="{F7671500-8297-4F3E-BDCE-879BE72411ED}" destId="{94717272-4243-488C-95AF-FD69DB98ADDE}" srcOrd="1" destOrd="0" presId="urn:microsoft.com/office/officeart/2005/8/layout/matrix1"/>
    <dgm:cxn modelId="{6E08934A-26D5-4A10-9C2A-702221EB1C66}" type="presOf" srcId="{7D353D93-D951-4728-A871-2B312A5FAE0D}" destId="{F498BBB4-A080-4839-A4BC-B30620E40F49}" srcOrd="0" destOrd="0" presId="urn:microsoft.com/office/officeart/2005/8/layout/matrix1"/>
    <dgm:cxn modelId="{797A5495-0C2E-4990-B05E-B75AD751CE1E}" type="presOf" srcId="{50C3BD8F-FA35-49F1-A571-92963C2C793A}" destId="{D057D4C4-7C7C-437F-9AA7-E77B3A3EC01F}" srcOrd="1" destOrd="0" presId="urn:microsoft.com/office/officeart/2005/8/layout/matrix1"/>
    <dgm:cxn modelId="{50E8153B-4E47-44FC-B6BE-4CD8520B6BC2}" srcId="{2CA44078-6723-471E-9EE8-E500D68F584B}" destId="{322F7167-D7E5-435C-A8CC-52B42FC6266D}" srcOrd="0" destOrd="0" parTransId="{4F1DB36A-DA11-4FC6-B205-425407F144A3}" sibTransId="{106FF330-C0D9-40BC-91A0-3C43A17B8498}"/>
    <dgm:cxn modelId="{BB320B12-6487-4989-9CA8-ECD92005A8C1}" type="presOf" srcId="{3EA38FB7-077E-4699-860B-B7481A9FF50F}" destId="{707396D3-4F4C-4E1B-AE8E-A842EB5E2755}" srcOrd="1" destOrd="0" presId="urn:microsoft.com/office/officeart/2005/8/layout/matrix1"/>
    <dgm:cxn modelId="{E7A28185-E3B0-45A7-85E0-A10425BC2D41}" type="presOf" srcId="{3EA38FB7-077E-4699-860B-B7481A9FF50F}" destId="{C83AB4E9-A066-4C32-9B94-64C1161EA86D}" srcOrd="0" destOrd="0" presId="urn:microsoft.com/office/officeart/2005/8/layout/matrix1"/>
    <dgm:cxn modelId="{BDB2C959-37C7-4C56-8F10-702F4A7DD51B}" type="presOf" srcId="{322F7167-D7E5-435C-A8CC-52B42FC6266D}" destId="{D5EA20F8-272A-400E-B692-FE1C3CF6C51C}" srcOrd="0" destOrd="0" presId="urn:microsoft.com/office/officeart/2005/8/layout/matrix1"/>
    <dgm:cxn modelId="{BD74DB50-200D-4700-A3BD-7C0511274F22}" srcId="{322F7167-D7E5-435C-A8CC-52B42FC6266D}" destId="{3EA38FB7-077E-4699-860B-B7481A9FF50F}" srcOrd="1" destOrd="0" parTransId="{4DD7F543-659B-4F40-8415-BF27977ED8CD}" sibTransId="{68EF7038-8C23-4620-9AB0-30A383CCC59B}"/>
    <dgm:cxn modelId="{1767F454-5B5F-474C-BF93-C3BB5ECEBF28}" type="presParOf" srcId="{00F9D2A5-285E-4263-BDA4-C5ECC3BB5457}" destId="{B66C5C42-6939-480F-9798-40DDC3EDD9FB}" srcOrd="0" destOrd="0" presId="urn:microsoft.com/office/officeart/2005/8/layout/matrix1"/>
    <dgm:cxn modelId="{76204FB3-8E05-4F4F-B365-5B87C0DE2A86}" type="presParOf" srcId="{B66C5C42-6939-480F-9798-40DDC3EDD9FB}" destId="{2C465FEE-CF80-4909-804E-3204153E6FF1}" srcOrd="0" destOrd="0" presId="urn:microsoft.com/office/officeart/2005/8/layout/matrix1"/>
    <dgm:cxn modelId="{C1EDFD6D-B385-4009-A8E5-EC6C93564758}" type="presParOf" srcId="{B66C5C42-6939-480F-9798-40DDC3EDD9FB}" destId="{D057D4C4-7C7C-437F-9AA7-E77B3A3EC01F}" srcOrd="1" destOrd="0" presId="urn:microsoft.com/office/officeart/2005/8/layout/matrix1"/>
    <dgm:cxn modelId="{8108B6A2-826C-4FC1-A455-FD49DD2395EB}" type="presParOf" srcId="{B66C5C42-6939-480F-9798-40DDC3EDD9FB}" destId="{C83AB4E9-A066-4C32-9B94-64C1161EA86D}" srcOrd="2" destOrd="0" presId="urn:microsoft.com/office/officeart/2005/8/layout/matrix1"/>
    <dgm:cxn modelId="{873D8340-229C-4192-91F8-DFD8DB37E6BA}" type="presParOf" srcId="{B66C5C42-6939-480F-9798-40DDC3EDD9FB}" destId="{707396D3-4F4C-4E1B-AE8E-A842EB5E2755}" srcOrd="3" destOrd="0" presId="urn:microsoft.com/office/officeart/2005/8/layout/matrix1"/>
    <dgm:cxn modelId="{FEA720F6-1E1F-4B5B-A5F5-BBB07FCD547C}" type="presParOf" srcId="{B66C5C42-6939-480F-9798-40DDC3EDD9FB}" destId="{2BCBC29C-5067-4C24-BDB5-16718A53AE6A}" srcOrd="4" destOrd="0" presId="urn:microsoft.com/office/officeart/2005/8/layout/matrix1"/>
    <dgm:cxn modelId="{6FE32A3A-524F-4F4F-936F-C60ED5464C48}" type="presParOf" srcId="{B66C5C42-6939-480F-9798-40DDC3EDD9FB}" destId="{94717272-4243-488C-95AF-FD69DB98ADDE}" srcOrd="5" destOrd="0" presId="urn:microsoft.com/office/officeart/2005/8/layout/matrix1"/>
    <dgm:cxn modelId="{6908A325-AE22-470E-AA97-CCA57D133E7F}" type="presParOf" srcId="{B66C5C42-6939-480F-9798-40DDC3EDD9FB}" destId="{F498BBB4-A080-4839-A4BC-B30620E40F49}" srcOrd="6" destOrd="0" presId="urn:microsoft.com/office/officeart/2005/8/layout/matrix1"/>
    <dgm:cxn modelId="{A371FC35-7563-43E4-A854-1574026F0EA9}" type="presParOf" srcId="{B66C5C42-6939-480F-9798-40DDC3EDD9FB}" destId="{D19FF58C-E800-439B-B9A6-81525D5A3885}" srcOrd="7" destOrd="0" presId="urn:microsoft.com/office/officeart/2005/8/layout/matrix1"/>
    <dgm:cxn modelId="{FD6A170C-53B9-445D-81F1-81CFEC506CAC}" type="presParOf" srcId="{00F9D2A5-285E-4263-BDA4-C5ECC3BB5457}" destId="{D5EA20F8-272A-400E-B692-FE1C3CF6C51C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465FEE-CF80-4909-804E-3204153E6FF1}">
      <dsp:nvSpPr>
        <dsp:cNvPr id="0" name=""/>
        <dsp:cNvSpPr/>
      </dsp:nvSpPr>
      <dsp:spPr>
        <a:xfrm rot="16200000">
          <a:off x="508000" y="-508000"/>
          <a:ext cx="2032000" cy="3048000"/>
        </a:xfrm>
        <a:prstGeom prst="round1Rect">
          <a:avLst/>
        </a:prstGeom>
        <a:solidFill>
          <a:schemeClr val="bg1">
            <a:lumMod val="7500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7368" tIns="277368" rIns="277368" bIns="277368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900" kern="1200" dirty="0" smtClean="0">
              <a:solidFill>
                <a:srgbClr val="002060"/>
              </a:solidFill>
            </a:rPr>
            <a:t>Spring</a:t>
          </a:r>
          <a:endParaRPr lang="de-DE" sz="3900" kern="1200" dirty="0">
            <a:solidFill>
              <a:srgbClr val="002060"/>
            </a:solidFill>
          </a:endParaRPr>
        </a:p>
      </dsp:txBody>
      <dsp:txXfrm rot="5400000">
        <a:off x="0" y="0"/>
        <a:ext cx="3048000" cy="1524000"/>
      </dsp:txXfrm>
    </dsp:sp>
    <dsp:sp modelId="{C83AB4E9-A066-4C32-9B94-64C1161EA86D}">
      <dsp:nvSpPr>
        <dsp:cNvPr id="0" name=""/>
        <dsp:cNvSpPr/>
      </dsp:nvSpPr>
      <dsp:spPr>
        <a:xfrm>
          <a:off x="3048000" y="0"/>
          <a:ext cx="3048000" cy="2032000"/>
        </a:xfrm>
        <a:prstGeom prst="round1Rect">
          <a:avLst/>
        </a:prstGeom>
        <a:solidFill>
          <a:schemeClr val="bg1">
            <a:lumMod val="7500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7368" tIns="277368" rIns="277368" bIns="277368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900" kern="1200" dirty="0" smtClean="0">
              <a:solidFill>
                <a:srgbClr val="002060"/>
              </a:solidFill>
            </a:rPr>
            <a:t>Groovy</a:t>
          </a:r>
          <a:endParaRPr lang="de-DE" sz="3900" kern="1200" dirty="0">
            <a:solidFill>
              <a:srgbClr val="002060"/>
            </a:solidFill>
          </a:endParaRPr>
        </a:p>
      </dsp:txBody>
      <dsp:txXfrm>
        <a:off x="3048000" y="0"/>
        <a:ext cx="3048000" cy="1524000"/>
      </dsp:txXfrm>
    </dsp:sp>
    <dsp:sp modelId="{2BCBC29C-5067-4C24-BDB5-16718A53AE6A}">
      <dsp:nvSpPr>
        <dsp:cNvPr id="0" name=""/>
        <dsp:cNvSpPr/>
      </dsp:nvSpPr>
      <dsp:spPr>
        <a:xfrm rot="10800000">
          <a:off x="0" y="2032000"/>
          <a:ext cx="3048000" cy="2032000"/>
        </a:xfrm>
        <a:prstGeom prst="round1Rect">
          <a:avLst/>
        </a:prstGeom>
        <a:solidFill>
          <a:schemeClr val="bg1">
            <a:lumMod val="7500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7368" tIns="277368" rIns="277368" bIns="277368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900" kern="1200" dirty="0" smtClean="0">
              <a:solidFill>
                <a:srgbClr val="002060"/>
              </a:solidFill>
            </a:rPr>
            <a:t>Hibernate</a:t>
          </a:r>
          <a:endParaRPr lang="de-DE" sz="3900" kern="1200" dirty="0">
            <a:solidFill>
              <a:srgbClr val="002060"/>
            </a:solidFill>
          </a:endParaRPr>
        </a:p>
      </dsp:txBody>
      <dsp:txXfrm rot="10800000">
        <a:off x="0" y="2539999"/>
        <a:ext cx="3048000" cy="1524000"/>
      </dsp:txXfrm>
    </dsp:sp>
    <dsp:sp modelId="{F498BBB4-A080-4839-A4BC-B30620E40F49}">
      <dsp:nvSpPr>
        <dsp:cNvPr id="0" name=""/>
        <dsp:cNvSpPr/>
      </dsp:nvSpPr>
      <dsp:spPr>
        <a:xfrm rot="5400000">
          <a:off x="3556000" y="1523999"/>
          <a:ext cx="2032000" cy="3048000"/>
        </a:xfrm>
        <a:prstGeom prst="round1Rect">
          <a:avLst/>
        </a:prstGeom>
        <a:solidFill>
          <a:schemeClr val="bg1">
            <a:lumMod val="7500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7368" tIns="277368" rIns="277368" bIns="277368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900" kern="1200" dirty="0" err="1" smtClean="0">
              <a:solidFill>
                <a:srgbClr val="002060"/>
              </a:solidFill>
            </a:rPr>
            <a:t>SiteMesh</a:t>
          </a:r>
          <a:endParaRPr lang="de-DE" sz="3900" kern="1200" dirty="0">
            <a:solidFill>
              <a:srgbClr val="002060"/>
            </a:solidFill>
          </a:endParaRPr>
        </a:p>
      </dsp:txBody>
      <dsp:txXfrm rot="-5400000">
        <a:off x="3048000" y="2539999"/>
        <a:ext cx="3048000" cy="1524000"/>
      </dsp:txXfrm>
    </dsp:sp>
    <dsp:sp modelId="{D5EA20F8-272A-400E-B692-FE1C3CF6C51C}">
      <dsp:nvSpPr>
        <dsp:cNvPr id="0" name=""/>
        <dsp:cNvSpPr/>
      </dsp:nvSpPr>
      <dsp:spPr>
        <a:xfrm>
          <a:off x="2133600" y="1523999"/>
          <a:ext cx="1828800" cy="1016000"/>
        </a:xfrm>
        <a:prstGeom prst="roundRect">
          <a:avLst/>
        </a:prstGeom>
        <a:solidFill>
          <a:schemeClr val="bg1"/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900" b="1" kern="1200" dirty="0" err="1" smtClean="0">
              <a:solidFill>
                <a:srgbClr val="002060"/>
              </a:solidFill>
            </a:rPr>
            <a:t>Grails</a:t>
          </a:r>
          <a:endParaRPr lang="de-DE" sz="3900" b="1" kern="1200" dirty="0">
            <a:solidFill>
              <a:srgbClr val="002060"/>
            </a:solidFill>
          </a:endParaRPr>
        </a:p>
      </dsp:txBody>
      <dsp:txXfrm>
        <a:off x="2183197" y="1573596"/>
        <a:ext cx="1729606" cy="9168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2.jpe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B7E1CC-5804-4FAA-A440-E3B0242BB0EE}" type="datetimeFigureOut">
              <a:rPr lang="de-DE" smtClean="0"/>
              <a:pPr/>
              <a:t>04.11.2011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r">
              <a:defRPr sz="1200"/>
            </a:lvl1pPr>
          </a:lstStyle>
          <a:p>
            <a:fld id="{9D7A4AB8-1B52-4FEE-B7F9-A2946B8488F4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7" name="Grafik 6" descr="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9990" y="8588580"/>
            <a:ext cx="1189260" cy="4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1757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2.jpe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0A7168-685E-42A5-A6B5-B6E3AF6AADAA}" type="datetimeFigureOut">
              <a:rPr lang="de-DE" smtClean="0"/>
              <a:pPr/>
              <a:t>04.11.2011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3286C6-4904-4CD0-891D-2F37ADC6A93C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8" name="Grafik 7" descr="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2852" y="8572528"/>
            <a:ext cx="1189260" cy="4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3222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3286C6-4904-4CD0-891D-2F37ADC6A93C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47695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Dem Java-Entwickler fallen hier sofort diverse Unterschiede zu altbekanntem Java-Code auf: </a:t>
            </a:r>
          </a:p>
          <a:p>
            <a:pPr lvl="0"/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Mit dem Schlüsselwort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def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werden dynamische Typen deklariert.</a:t>
            </a:r>
          </a:p>
          <a:p>
            <a:pPr lvl="0"/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Die Sichtbarkeit von Methoden ist standardmäßig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</a:p>
          <a:p>
            <a:pPr lvl="0"/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Felder sind automatisch mittels Setter und Getter zugreifbar.</a:t>
            </a:r>
          </a:p>
          <a:p>
            <a:pPr lvl="0"/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Semikolons am Zeilenende eines Ausdrucks sind optional.</a:t>
            </a:r>
          </a:p>
          <a:p>
            <a:pPr lvl="0"/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Variablen innerhalb von Groovy Strings werden aufgelöst.</a:t>
            </a:r>
          </a:p>
          <a:p>
            <a:pPr lvl="0"/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</a:t>
            </a:r>
            <a:r>
              <a:rPr lang="de-DE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Das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Schlüsselwort ist optional.</a:t>
            </a:r>
          </a:p>
          <a:p>
            <a:pPr lvl="0"/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Es gibt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Map-Konstruktoren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für die Felder einer Groovy Bean.</a:t>
            </a:r>
          </a:p>
          <a:p>
            <a:pPr lvl="0">
              <a:buFontTx/>
              <a:buChar char="-"/>
            </a:pP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Für bestimmte Java-Ausdrücke wie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System.out.println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 gibt es Kurzformen.</a:t>
            </a:r>
          </a:p>
          <a:p>
            <a:pPr lvl="0">
              <a:buFontTx/>
              <a:buChar char="-"/>
            </a:pPr>
            <a:endParaRPr lang="de-DE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3286C6-4904-4CD0-891D-2F37ADC6A93C}" type="slidenum">
              <a:rPr lang="de-DE" smtClean="0"/>
              <a:pPr/>
              <a:t>8</a:t>
            </a:fld>
            <a:endParaRPr lang="de-D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3286C6-4904-4CD0-891D-2F37ADC6A93C}" type="slidenum">
              <a:rPr lang="de-DE" smtClean="0"/>
              <a:pPr/>
              <a:t>15</a:t>
            </a:fld>
            <a:endParaRPr lang="de-D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3286C6-4904-4CD0-891D-2F37ADC6A93C}" type="slidenum">
              <a:rPr lang="de-DE" smtClean="0"/>
              <a:pPr/>
              <a:t>32</a:t>
            </a:fld>
            <a:endParaRPr lang="de-D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3286C6-4904-4CD0-891D-2F37ADC6A93C}" type="slidenum">
              <a:rPr lang="de-DE" smtClean="0"/>
              <a:pPr/>
              <a:t>35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7.jpeg"/><Relationship Id="rId7" Type="http://schemas.openxmlformats.org/officeDocument/2006/relationships/image" Target="../media/image5.jpe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7.jpeg"/><Relationship Id="rId7" Type="http://schemas.openxmlformats.org/officeDocument/2006/relationships/image" Target="../media/image5.jpe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3" Type="http://schemas.openxmlformats.org/officeDocument/2006/relationships/image" Target="../media/image12.png"/><Relationship Id="rId7" Type="http://schemas.openxmlformats.org/officeDocument/2006/relationships/image" Target="../media/image16.jpe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image" Target="../media/image7.jpeg"/><Relationship Id="rId7" Type="http://schemas.openxmlformats.org/officeDocument/2006/relationships/image" Target="../media/image4.jpe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jpeg"/><Relationship Id="rId11" Type="http://schemas.openxmlformats.org/officeDocument/2006/relationships/image" Target="../media/image20.png"/><Relationship Id="rId5" Type="http://schemas.openxmlformats.org/officeDocument/2006/relationships/image" Target="../media/image2.jpeg"/><Relationship Id="rId10" Type="http://schemas.openxmlformats.org/officeDocument/2006/relationships/image" Target="../media/image19.gif"/><Relationship Id="rId4" Type="http://schemas.openxmlformats.org/officeDocument/2006/relationships/image" Target="../media/image18.png"/><Relationship Id="rId9" Type="http://schemas.openxmlformats.org/officeDocument/2006/relationships/image" Target="../media/image6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7.jpeg"/><Relationship Id="rId7" Type="http://schemas.openxmlformats.org/officeDocument/2006/relationships/image" Target="../media/image5.jpe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7.jpeg"/><Relationship Id="rId7" Type="http://schemas.openxmlformats.org/officeDocument/2006/relationships/image" Target="../media/image5.jpe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/>
          <p:nvPr userDrawn="1"/>
        </p:nvSpPr>
        <p:spPr bwMode="auto">
          <a:xfrm>
            <a:off x="179109" y="817365"/>
            <a:ext cx="8777321" cy="206757"/>
          </a:xfrm>
          <a:prstGeom prst="rect">
            <a:avLst/>
          </a:prstGeom>
          <a:solidFill>
            <a:srgbClr val="B1B3B3"/>
          </a:solidFill>
          <a:ln>
            <a:solidFill>
              <a:srgbClr val="B1B3B3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sz="2800" b="1" dirty="0" smtClean="0">
              <a:solidFill>
                <a:srgbClr val="1E2956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2" name="Gruppieren 17"/>
          <p:cNvGrpSpPr/>
          <p:nvPr userDrawn="1"/>
        </p:nvGrpSpPr>
        <p:grpSpPr>
          <a:xfrm>
            <a:off x="7070731" y="716741"/>
            <a:ext cx="1716111" cy="401643"/>
            <a:chOff x="7054884" y="727038"/>
            <a:chExt cx="1716111" cy="401643"/>
          </a:xfrm>
        </p:grpSpPr>
        <p:pic>
          <p:nvPicPr>
            <p:cNvPr id="20" name="Grafik 19" descr="RF-84596508.jpg"/>
            <p:cNvPicPr>
              <a:picLocks noChangeAspect="1"/>
            </p:cNvPicPr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7493040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  <p:pic>
          <p:nvPicPr>
            <p:cNvPr id="22" name="Grafik 21" descr="RF-200380389-001.jpg"/>
            <p:cNvPicPr>
              <a:picLocks noChangeAspect="1"/>
            </p:cNvPicPr>
            <p:nvPr userDrawn="1"/>
          </p:nvPicPr>
          <p:blipFill>
            <a:blip r:embed="rId3" cstate="print"/>
            <a:stretch>
              <a:fillRect/>
            </a:stretch>
          </p:blipFill>
          <p:spPr>
            <a:xfrm>
              <a:off x="7054884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  <p:pic>
          <p:nvPicPr>
            <p:cNvPr id="23" name="Grafik 22" descr="RF-IS725-063.jpg"/>
            <p:cNvPicPr>
              <a:picLocks noChangeAspect="1"/>
            </p:cNvPicPr>
            <p:nvPr userDrawn="1"/>
          </p:nvPicPr>
          <p:blipFill>
            <a:blip r:embed="rId4" cstate="print"/>
            <a:stretch>
              <a:fillRect/>
            </a:stretch>
          </p:blipFill>
          <p:spPr>
            <a:xfrm>
              <a:off x="8369352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  <p:pic>
          <p:nvPicPr>
            <p:cNvPr id="24" name="Grafik 23" descr="RF-PAA152000062-neu.jpg"/>
            <p:cNvPicPr>
              <a:picLocks noChangeAspect="1"/>
            </p:cNvPicPr>
            <p:nvPr userDrawn="1"/>
          </p:nvPicPr>
          <p:blipFill>
            <a:blip r:embed="rId5" cstate="print"/>
            <a:stretch>
              <a:fillRect/>
            </a:stretch>
          </p:blipFill>
          <p:spPr>
            <a:xfrm>
              <a:off x="7931196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</p:grpSp>
      <p:pic>
        <p:nvPicPr>
          <p:cNvPr id="31" name="Grafik 30" descr="Headline.png"/>
          <p:cNvPicPr>
            <a:picLocks noChangeAspect="1"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7069701" y="562452"/>
            <a:ext cx="1714291" cy="104814"/>
          </a:xfrm>
          <a:prstGeom prst="rect">
            <a:avLst/>
          </a:prstGeom>
        </p:spPr>
      </p:pic>
      <p:grpSp>
        <p:nvGrpSpPr>
          <p:cNvPr id="4" name="Gruppieren 28"/>
          <p:cNvGrpSpPr/>
          <p:nvPr userDrawn="1"/>
        </p:nvGrpSpPr>
        <p:grpSpPr>
          <a:xfrm>
            <a:off x="180000" y="6215082"/>
            <a:ext cx="8785225" cy="428628"/>
            <a:chOff x="180000" y="6215082"/>
            <a:chExt cx="8785225" cy="428628"/>
          </a:xfrm>
        </p:grpSpPr>
        <p:sp>
          <p:nvSpPr>
            <p:cNvPr id="27" name="Rechteck 26"/>
            <p:cNvSpPr/>
            <p:nvPr userDrawn="1"/>
          </p:nvSpPr>
          <p:spPr>
            <a:xfrm>
              <a:off x="357158" y="6215082"/>
              <a:ext cx="1000132" cy="4286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8" name="Line 48"/>
            <p:cNvSpPr>
              <a:spLocks noChangeShapeType="1"/>
            </p:cNvSpPr>
            <p:nvPr userDrawn="1"/>
          </p:nvSpPr>
          <p:spPr bwMode="auto">
            <a:xfrm>
              <a:off x="180000" y="6403975"/>
              <a:ext cx="8785225" cy="0"/>
            </a:xfrm>
            <a:prstGeom prst="line">
              <a:avLst/>
            </a:prstGeom>
            <a:noFill/>
            <a:ln w="9525">
              <a:solidFill>
                <a:srgbClr val="B1B3B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de-DE" dirty="0"/>
            </a:p>
          </p:txBody>
        </p:sp>
      </p:grpSp>
      <p:sp>
        <p:nvSpPr>
          <p:cNvPr id="30" name="Line 18"/>
          <p:cNvSpPr>
            <a:spLocks noChangeShapeType="1"/>
          </p:cNvSpPr>
          <p:nvPr userDrawn="1"/>
        </p:nvSpPr>
        <p:spPr bwMode="auto">
          <a:xfrm>
            <a:off x="358775" y="1152000"/>
            <a:ext cx="8424000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 dirty="0"/>
          </a:p>
        </p:txBody>
      </p:sp>
      <p:sp>
        <p:nvSpPr>
          <p:cNvPr id="19" name="Bildplatzhalter 18"/>
          <p:cNvSpPr>
            <a:spLocks noGrp="1"/>
          </p:cNvSpPr>
          <p:nvPr>
            <p:ph type="pic" sz="quarter" idx="12" hasCustomPrompt="1"/>
          </p:nvPr>
        </p:nvSpPr>
        <p:spPr>
          <a:xfrm>
            <a:off x="6357938" y="3071810"/>
            <a:ext cx="2428875" cy="2357438"/>
          </a:xfrm>
        </p:spPr>
        <p:txBody>
          <a:bodyPr/>
          <a:lstStyle>
            <a:lvl1pPr>
              <a:buNone/>
              <a:defRPr baseline="0"/>
            </a:lvl1pPr>
          </a:lstStyle>
          <a:p>
            <a:r>
              <a:rPr lang="de-DE" dirty="0" smtClean="0"/>
              <a:t>&lt;Bild zu Tätigkeitsfeld oder </a:t>
            </a:r>
            <a:r>
              <a:rPr lang="de-DE" dirty="0" err="1" smtClean="0"/>
              <a:t>Keyvisual</a:t>
            </a:r>
            <a:r>
              <a:rPr lang="de-DE" dirty="0" smtClean="0"/>
              <a:t> zu Thema&gt;</a:t>
            </a:r>
            <a:endParaRPr lang="de-DE" dirty="0"/>
          </a:p>
        </p:txBody>
      </p:sp>
      <p:sp>
        <p:nvSpPr>
          <p:cNvPr id="12" name="Inhaltsplatzhalter 11"/>
          <p:cNvSpPr>
            <a:spLocks noGrp="1"/>
          </p:cNvSpPr>
          <p:nvPr>
            <p:ph sz="quarter" idx="10" hasCustomPrompt="1"/>
          </p:nvPr>
        </p:nvSpPr>
        <p:spPr>
          <a:xfrm>
            <a:off x="357188" y="3071826"/>
            <a:ext cx="5857886" cy="2357438"/>
          </a:xfrm>
        </p:spPr>
        <p:txBody>
          <a:bodyPr>
            <a:noAutofit/>
          </a:bodyPr>
          <a:lstStyle>
            <a:lvl1pPr marL="0" indent="0">
              <a:buNone/>
              <a:defRPr b="0"/>
            </a:lvl1pPr>
          </a:lstStyle>
          <a:p>
            <a:pPr>
              <a:lnSpc>
                <a:spcPts val="2100"/>
              </a:lnSpc>
            </a:pPr>
            <a:r>
              <a:rPr lang="de-DE" sz="1800" b="1" dirty="0" smtClean="0"/>
              <a:t>&lt;Name&gt;, &lt;Funktion&gt;</a:t>
            </a:r>
            <a:br>
              <a:rPr lang="de-DE" sz="1800" b="1" dirty="0" smtClean="0"/>
            </a:br>
            <a:r>
              <a:rPr lang="de-DE" sz="1400" dirty="0" smtClean="0"/>
              <a:t>OPITZ CONSULTING &lt;Niederlassung&gt; GmbH</a:t>
            </a:r>
            <a:br>
              <a:rPr lang="de-DE" sz="1400" dirty="0" smtClean="0"/>
            </a:br>
            <a:r>
              <a:rPr lang="de-DE" sz="1400" dirty="0" smtClean="0"/>
              <a:t/>
            </a:r>
            <a:br>
              <a:rPr lang="de-DE" sz="1400" dirty="0" smtClean="0"/>
            </a:br>
            <a:r>
              <a:rPr lang="de-DE" sz="1800" b="1" dirty="0" smtClean="0"/>
              <a:t>&lt;Name&gt;, &lt;Funktion&gt;</a:t>
            </a:r>
            <a:br>
              <a:rPr lang="de-DE" sz="1800" b="1" dirty="0" smtClean="0"/>
            </a:br>
            <a:r>
              <a:rPr lang="de-DE" sz="1400" dirty="0" smtClean="0"/>
              <a:t>OPITZ CONSULTING &lt;Niederlassung&gt; GmbH</a:t>
            </a:r>
            <a:endParaRPr lang="de-DE" sz="14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57158" y="2071678"/>
            <a:ext cx="5857916" cy="857256"/>
          </a:xfrm>
        </p:spPr>
        <p:txBody>
          <a:bodyPr>
            <a:noAutofit/>
          </a:bodyPr>
          <a:lstStyle>
            <a:lvl1pPr marL="0" indent="0" algn="l">
              <a:lnSpc>
                <a:spcPts val="3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(Vortragsuntertitel max. 2zeilig)</a:t>
            </a:r>
            <a:endParaRPr lang="de-DE" dirty="0"/>
          </a:p>
        </p:txBody>
      </p:sp>
      <p:sp>
        <p:nvSpPr>
          <p:cNvPr id="17" name="Inhaltsplatzhalter 16"/>
          <p:cNvSpPr>
            <a:spLocks noGrp="1"/>
          </p:cNvSpPr>
          <p:nvPr>
            <p:ph sz="quarter" idx="11" hasCustomPrompt="1"/>
          </p:nvPr>
        </p:nvSpPr>
        <p:spPr>
          <a:xfrm>
            <a:off x="357158" y="5929330"/>
            <a:ext cx="5857915" cy="285752"/>
          </a:xfrm>
        </p:spPr>
        <p:txBody>
          <a:bodyPr>
            <a:noAutofit/>
          </a:bodyPr>
          <a:lstStyle>
            <a:lvl1pPr>
              <a:buNone/>
              <a:defRPr sz="1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smtClean="0"/>
              <a:t>&lt;Ort&gt;, &lt;Datum ggf. Uhrzeit&gt;</a:t>
            </a:r>
            <a:endParaRPr lang="de-DE"/>
          </a:p>
        </p:txBody>
      </p:sp>
      <p:pic>
        <p:nvPicPr>
          <p:cNvPr id="16" name="Grafik 15" descr="Logo.jpg"/>
          <p:cNvPicPr>
            <a:picLocks noChangeAspect="1"/>
          </p:cNvPicPr>
          <p:nvPr userDrawn="1"/>
        </p:nvPicPr>
        <p:blipFill>
          <a:blip r:embed="rId7" cstate="print"/>
          <a:stretch>
            <a:fillRect/>
          </a:stretch>
        </p:blipFill>
        <p:spPr>
          <a:xfrm>
            <a:off x="353600" y="291754"/>
            <a:ext cx="1189260" cy="452550"/>
          </a:xfrm>
          <a:prstGeom prst="rect">
            <a:avLst/>
          </a:prstGeom>
        </p:spPr>
      </p:pic>
      <p:sp>
        <p:nvSpPr>
          <p:cNvPr id="21" name="Line 18"/>
          <p:cNvSpPr>
            <a:spLocks noChangeShapeType="1"/>
          </p:cNvSpPr>
          <p:nvPr userDrawn="1"/>
        </p:nvSpPr>
        <p:spPr bwMode="auto">
          <a:xfrm>
            <a:off x="358775" y="1857364"/>
            <a:ext cx="8424000" cy="0"/>
          </a:xfrm>
          <a:prstGeom prst="line">
            <a:avLst/>
          </a:prstGeom>
          <a:noFill/>
          <a:ln w="9525">
            <a:solidFill>
              <a:srgbClr val="B1B3B3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 dirty="0"/>
          </a:p>
        </p:txBody>
      </p:sp>
      <p:sp>
        <p:nvSpPr>
          <p:cNvPr id="36" name="Rechteck 35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Titelfolie: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Damit beginnt ein Vortrag.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Haupttitel: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1zeilig!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Untertitel: </a:t>
            </a:r>
            <a:r>
              <a:rPr lang="de-DE" sz="1400" b="1" kern="1200" baseline="0" dirty="0" err="1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max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2. Zeilen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Referent: 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Name, Funktion,</a:t>
            </a:r>
            <a:b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</a:b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OC Niederlassung</a:t>
            </a:r>
            <a:endParaRPr lang="de-DE" sz="1400" b="0" kern="1200" dirty="0" smtClean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180975" indent="-180975">
              <a:buFont typeface="Arial" pitchFamily="34" charset="0"/>
              <a:buChar char="•"/>
            </a:pPr>
            <a:r>
              <a:rPr lang="de-DE" sz="1400" b="1" dirty="0" smtClean="0"/>
              <a:t>Logo</a:t>
            </a:r>
            <a:r>
              <a:rPr lang="de-DE" sz="1400" dirty="0" smtClean="0"/>
              <a:t>: Optional. </a:t>
            </a:r>
            <a:br>
              <a:rPr lang="de-DE" sz="1400" dirty="0" smtClean="0"/>
            </a:br>
            <a:r>
              <a:rPr lang="de-DE" sz="1400" dirty="0" smtClean="0"/>
              <a:t>Entweder ein Kunden/ oder themenbezogenes Logo verwenden.</a:t>
            </a:r>
            <a:r>
              <a:rPr lang="de-DE" sz="1400" baseline="0" dirty="0" smtClean="0"/>
              <a:t> </a:t>
            </a:r>
            <a:r>
              <a:rPr lang="de-DE" sz="1400" dirty="0" smtClean="0"/>
              <a:t>Ideal quadratisch, 3 Raster</a:t>
            </a:r>
            <a:r>
              <a:rPr lang="de-DE" sz="1400" baseline="0" dirty="0" smtClean="0"/>
              <a:t> breit.</a:t>
            </a:r>
            <a:endParaRPr lang="de-DE" sz="1400" dirty="0" smtClean="0"/>
          </a:p>
          <a:p>
            <a:pPr marL="180975" indent="-180975">
              <a:buFont typeface="Arial" pitchFamily="34" charset="0"/>
              <a:buChar char="•"/>
            </a:pPr>
            <a:r>
              <a:rPr lang="de-DE" sz="1400" b="1" dirty="0" smtClean="0"/>
              <a:t>Fußzeile</a:t>
            </a:r>
            <a:r>
              <a:rPr lang="de-DE" sz="1400" dirty="0" smtClean="0"/>
              <a:t> mit Haupttitel</a:t>
            </a:r>
            <a:r>
              <a:rPr lang="de-DE" sz="1400" baseline="0" dirty="0" smtClean="0"/>
              <a:t> f</a:t>
            </a:r>
            <a:r>
              <a:rPr lang="de-DE" sz="1400" dirty="0" smtClean="0"/>
              <a:t>üllen.</a:t>
            </a:r>
          </a:p>
        </p:txBody>
      </p:sp>
      <p:sp>
        <p:nvSpPr>
          <p:cNvPr id="26" name="Titel 25"/>
          <p:cNvSpPr>
            <a:spLocks noGrp="1"/>
          </p:cNvSpPr>
          <p:nvPr>
            <p:ph type="title"/>
          </p:nvPr>
        </p:nvSpPr>
        <p:spPr>
          <a:xfrm>
            <a:off x="357158" y="928670"/>
            <a:ext cx="8431200" cy="784800"/>
          </a:xfrm>
        </p:spPr>
        <p:txBody>
          <a:bodyPr/>
          <a:lstStyle>
            <a:lvl1pPr>
              <a:defRPr sz="380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25" name="Rechteck 24"/>
          <p:cNvSpPr/>
          <p:nvPr userDrawn="1"/>
        </p:nvSpPr>
        <p:spPr>
          <a:xfrm>
            <a:off x="1928794" y="6429396"/>
            <a:ext cx="4357718" cy="2143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ransition spd="slow" advTm="10000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i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Line 18"/>
          <p:cNvSpPr>
            <a:spLocks noChangeShapeType="1"/>
          </p:cNvSpPr>
          <p:nvPr userDrawn="1"/>
        </p:nvSpPr>
        <p:spPr bwMode="auto">
          <a:xfrm>
            <a:off x="358775" y="1152000"/>
            <a:ext cx="8424000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8" name="Textplatzhalter 7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357158" y="2714625"/>
            <a:ext cx="714375" cy="714375"/>
          </a:xfrm>
          <a:solidFill>
            <a:schemeClr val="bg2"/>
          </a:solidFill>
        </p:spPr>
        <p:txBody>
          <a:bodyPr anchor="ctr" anchorCtr="0">
            <a:normAutofit/>
          </a:bodyPr>
          <a:lstStyle>
            <a:lvl1pPr algn="ctr">
              <a:buFontTx/>
              <a:buNone/>
              <a:defRPr sz="3800">
                <a:solidFill>
                  <a:schemeClr val="bg1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de-DE" dirty="0" smtClean="0"/>
              <a:t>X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 userDrawn="1">
            <p:ph type="title" hasCustomPrompt="1"/>
          </p:nvPr>
        </p:nvSpPr>
        <p:spPr>
          <a:xfrm>
            <a:off x="1214414" y="2636438"/>
            <a:ext cx="5857916" cy="864000"/>
          </a:xfrm>
        </p:spPr>
        <p:txBody>
          <a:bodyPr anchor="b" anchorCtr="0">
            <a:noAutofit/>
          </a:bodyPr>
          <a:lstStyle>
            <a:lvl1pPr algn="l">
              <a:defRPr sz="2800" b="1" cap="none" baseline="0"/>
            </a:lvl1pPr>
          </a:lstStyle>
          <a:p>
            <a:r>
              <a:rPr lang="de-DE" dirty="0" smtClean="0"/>
              <a:t>(Titel des jeweiligen neuen Teils gemäß Agenda)</a:t>
            </a:r>
            <a:endParaRPr lang="de-DE" dirty="0"/>
          </a:p>
        </p:txBody>
      </p:sp>
      <p:sp>
        <p:nvSpPr>
          <p:cNvPr id="27" name="Rechteck 26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err="1" smtClean="0"/>
              <a:t>Teiltrenner</a:t>
            </a:r>
            <a:endParaRPr lang="de-DE" b="1" dirty="0" smtClean="0"/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Layout für </a:t>
            </a: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Trennseiten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zwischen Teilen in einer Präsentation</a:t>
            </a:r>
            <a:endParaRPr lang="de-DE" sz="1400" b="0" kern="1200" dirty="0" smtClean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Titel</a:t>
            </a:r>
            <a: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: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1-2zeilen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Bitte den Titel immer auf die 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Agenda abstimmen.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Bitte die Teile 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gemäß Agenda nummerieren.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Eine Grafik ist auf dieser Seite </a:t>
            </a:r>
            <a:r>
              <a:rPr lang="de-DE" sz="1400" b="1" u="sng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nicht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vorgesehen.</a:t>
            </a:r>
          </a:p>
        </p:txBody>
      </p:sp>
    </p:spTree>
  </p:cSld>
  <p:clrMapOvr>
    <a:masterClrMapping/>
  </p:clrMapOvr>
  <p:transition spd="slow" advTm="1000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agen und Antwor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 hasCustomPrompt="1"/>
          </p:nvPr>
        </p:nvSpPr>
        <p:spPr>
          <a:xfrm>
            <a:off x="360000" y="216000"/>
            <a:ext cx="6696000" cy="864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de-DE" dirty="0" smtClean="0"/>
              <a:t>Fragen und Antworten</a:t>
            </a:r>
            <a:endParaRPr lang="de-DE" dirty="0"/>
          </a:p>
        </p:txBody>
      </p:sp>
      <p:sp>
        <p:nvSpPr>
          <p:cNvPr id="5" name="Rechteck 4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Fragen und Antworten: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Diese Folie kann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als Q&amp;A Folie verwendet werden, sofern dies überhaupt nötig ist.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 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Alten Folien 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F&amp;A, Q&amp;A (mit/ohne Schatten, aus anderen Design abgekupfert oder wie auch immer, werden 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NICHT MEHR EINGESETZT.)</a:t>
            </a:r>
            <a:endParaRPr lang="de-DE" sz="1400" b="1" dirty="0" smtClean="0"/>
          </a:p>
        </p:txBody>
      </p:sp>
      <p:pic>
        <p:nvPicPr>
          <p:cNvPr id="8" name="Picture 9" descr="PAA313000015-A3-RGB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8" y="1643050"/>
            <a:ext cx="8429684" cy="4143404"/>
          </a:xfrm>
          <a:prstGeom prst="rect">
            <a:avLst/>
          </a:prstGeom>
          <a:noFill/>
        </p:spPr>
      </p:pic>
    </p:spTree>
  </p:cSld>
  <p:clrMapOvr>
    <a:masterClrMapping/>
  </p:clrMapOvr>
  <p:transition spd="slow" advTm="1000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ntakt (1fach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de-DE" dirty="0" smtClean="0"/>
              <a:t>(bitte betiteln: Kontakt, Ansprechpartner o.ä.)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57158" y="1357298"/>
            <a:ext cx="5857916" cy="785818"/>
          </a:xfrm>
        </p:spPr>
        <p:txBody>
          <a:bodyPr>
            <a:noAutofit/>
          </a:bodyPr>
          <a:lstStyle>
            <a:lvl1pPr>
              <a:buNone/>
              <a:defRPr sz="2200" b="1" baseline="0"/>
            </a:lvl1pPr>
            <a:lvl2pPr marL="361950" indent="-361950">
              <a:buNone/>
              <a:defRPr sz="1800"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de-DE" dirty="0" smtClean="0"/>
              <a:t>&lt;Name&gt;, Funktion auf 2. Abs. (2. Ebene)</a:t>
            </a:r>
          </a:p>
          <a:p>
            <a:pPr lvl="1"/>
            <a:r>
              <a:rPr lang="de-DE" dirty="0" smtClean="0"/>
              <a:t>&lt;Funktion&gt;</a:t>
            </a:r>
            <a:endParaRPr lang="de-DE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2"/>
          </p:nvPr>
        </p:nvSpPr>
        <p:spPr>
          <a:xfrm>
            <a:off x="6357950" y="1357298"/>
            <a:ext cx="2428892" cy="2428892"/>
          </a:xfrm>
        </p:spPr>
        <p:txBody>
          <a:bodyPr>
            <a:normAutofit/>
          </a:bodyPr>
          <a:lstStyle>
            <a:lvl1pPr>
              <a:buNone/>
              <a:defRPr sz="1400"/>
            </a:lvl1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6" name="Rechteck 5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Kontakt 1. fach: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Diese Folie wird als vorletzte Folie genutzt,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um den individuellen Bezug zum Referenten herzustellen.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Als Foto muss ein 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quadratisches Foto 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des Referenten in qualitativ hochwertiger Form vorliegen.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Das Foto geht über 3 Rasterbreiten.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 Daten der Adresse sollten </a:t>
            </a:r>
            <a:r>
              <a:rPr lang="de-DE" sz="1400" b="0" kern="1200" baseline="0" dirty="0" err="1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vollst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. eingegeben werden</a:t>
            </a:r>
            <a:endParaRPr lang="de-DE" sz="1400" b="0" dirty="0" smtClean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357188" y="2357438"/>
            <a:ext cx="5857875" cy="1428752"/>
          </a:xfrm>
        </p:spPr>
        <p:txBody>
          <a:bodyPr anchor="b" anchorCtr="0">
            <a:noAutofit/>
          </a:bodyPr>
          <a:lstStyle>
            <a:lvl1pPr marL="0" indent="0">
              <a:buFontTx/>
              <a:buNone/>
              <a:defRPr sz="1800" b="0" baseline="0"/>
            </a:lvl1pPr>
            <a:lvl3pPr>
              <a:buNone/>
              <a:defRPr/>
            </a:lvl3pPr>
          </a:lstStyle>
          <a:p>
            <a:pPr lvl="0"/>
            <a:r>
              <a:rPr lang="de-DE" dirty="0" smtClean="0"/>
              <a:t>Bitte Kontaktinfos hier eintragen.</a:t>
            </a:r>
          </a:p>
        </p:txBody>
      </p:sp>
      <p:cxnSp>
        <p:nvCxnSpPr>
          <p:cNvPr id="13" name="Gerade Verbindung mit Pfeil 12"/>
          <p:cNvCxnSpPr/>
          <p:nvPr userDrawn="1"/>
        </p:nvCxnSpPr>
        <p:spPr>
          <a:xfrm>
            <a:off x="-785850" y="2857496"/>
            <a:ext cx="57150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 advTm="1000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ntakt (2fach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de-DE" dirty="0" smtClean="0"/>
              <a:t>(bitte betiteln: Kontakt, Ansprechpartner o.ä.)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57158" y="1357298"/>
            <a:ext cx="6715172" cy="428628"/>
          </a:xfrm>
        </p:spPr>
        <p:txBody>
          <a:bodyPr>
            <a:normAutofit/>
          </a:bodyPr>
          <a:lstStyle>
            <a:lvl1pPr>
              <a:buNone/>
              <a:defRPr sz="1800" b="1" baseline="0"/>
            </a:lvl1pPr>
            <a:lvl2pPr marL="361950" indent="-361950"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de-DE" dirty="0" smtClean="0"/>
              <a:t>&lt;Name&gt;, &lt;Funktion&gt;</a:t>
            </a:r>
            <a:endParaRPr lang="de-DE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2"/>
          </p:nvPr>
        </p:nvSpPr>
        <p:spPr>
          <a:xfrm>
            <a:off x="7215224" y="1357298"/>
            <a:ext cx="1571636" cy="1571636"/>
          </a:xfrm>
        </p:spPr>
        <p:txBody>
          <a:bodyPr>
            <a:normAutofit/>
          </a:bodyPr>
          <a:lstStyle>
            <a:lvl1pPr>
              <a:buNone/>
              <a:defRPr sz="1400"/>
            </a:lvl1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6" name="Rechteck 5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Kontakt 2fach: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Diese Folie wird als vorletzte Folie genutzt,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um den individuellen Bezug zu 2 Referenten herzustellen.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Als Fotos müssen 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quadratische Fotos 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der Referenten in qualitativ hochwertiger Form vorliegen.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 Fotos geht über 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2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Rasterbreiten.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 Daten der Adresse sollten vollständig eingegeben werden</a:t>
            </a:r>
            <a:endParaRPr lang="de-DE" sz="1400" b="0" dirty="0" smtClean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357188" y="1785926"/>
            <a:ext cx="6715142" cy="1143000"/>
          </a:xfrm>
        </p:spPr>
        <p:txBody>
          <a:bodyPr anchor="b" anchorCtr="0">
            <a:normAutofit/>
          </a:bodyPr>
          <a:lstStyle>
            <a:lvl1pPr marL="0" indent="0">
              <a:buFontTx/>
              <a:buNone/>
              <a:defRPr sz="1600" b="0" baseline="0"/>
            </a:lvl1pPr>
            <a:lvl3pPr>
              <a:buNone/>
              <a:defRPr/>
            </a:lvl3pPr>
          </a:lstStyle>
          <a:p>
            <a:pPr lvl="0"/>
            <a:r>
              <a:rPr lang="de-DE" dirty="0" smtClean="0"/>
              <a:t>Bitte Kontaktinfos angeben.</a:t>
            </a:r>
          </a:p>
        </p:txBody>
      </p:sp>
      <p:cxnSp>
        <p:nvCxnSpPr>
          <p:cNvPr id="13" name="Gerade Verbindung mit Pfeil 12"/>
          <p:cNvCxnSpPr/>
          <p:nvPr userDrawn="1"/>
        </p:nvCxnSpPr>
        <p:spPr>
          <a:xfrm>
            <a:off x="-785850" y="2857496"/>
            <a:ext cx="57150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platzhalter 3"/>
          <p:cNvSpPr>
            <a:spLocks noGrp="1"/>
          </p:cNvSpPr>
          <p:nvPr>
            <p:ph type="body" sz="quarter" idx="14" hasCustomPrompt="1"/>
          </p:nvPr>
        </p:nvSpPr>
        <p:spPr>
          <a:xfrm>
            <a:off x="357158" y="3357562"/>
            <a:ext cx="6715172" cy="428628"/>
          </a:xfrm>
        </p:spPr>
        <p:txBody>
          <a:bodyPr>
            <a:normAutofit/>
          </a:bodyPr>
          <a:lstStyle>
            <a:lvl1pPr>
              <a:buNone/>
              <a:defRPr sz="1800" b="1" baseline="0"/>
            </a:lvl1pPr>
            <a:lvl2pPr marL="361950" indent="-361950"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de-DE" dirty="0" smtClean="0"/>
              <a:t>&lt;Name&gt;, &lt;Funktion&gt;</a:t>
            </a:r>
            <a:endParaRPr lang="de-DE" dirty="0"/>
          </a:p>
        </p:txBody>
      </p:sp>
      <p:sp>
        <p:nvSpPr>
          <p:cNvPr id="19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357188" y="3786190"/>
            <a:ext cx="6715142" cy="1143008"/>
          </a:xfrm>
        </p:spPr>
        <p:txBody>
          <a:bodyPr anchor="b" anchorCtr="0">
            <a:normAutofit/>
          </a:bodyPr>
          <a:lstStyle>
            <a:lvl1pPr marL="0" indent="0">
              <a:buFontTx/>
              <a:buNone/>
              <a:defRPr sz="1600" b="0" baseline="0"/>
            </a:lvl1pPr>
            <a:lvl3pPr>
              <a:buNone/>
              <a:defRPr/>
            </a:lvl3pPr>
          </a:lstStyle>
          <a:p>
            <a:pPr lvl="0"/>
            <a:r>
              <a:rPr lang="de-DE" dirty="0" smtClean="0"/>
              <a:t>Bitte Kontaktinfos angeben.</a:t>
            </a:r>
          </a:p>
        </p:txBody>
      </p:sp>
      <p:sp>
        <p:nvSpPr>
          <p:cNvPr id="21" name="Bildplatzhalter 20"/>
          <p:cNvSpPr>
            <a:spLocks noGrp="1"/>
          </p:cNvSpPr>
          <p:nvPr>
            <p:ph type="pic" sz="quarter" idx="16"/>
          </p:nvPr>
        </p:nvSpPr>
        <p:spPr>
          <a:xfrm>
            <a:off x="7215206" y="3357562"/>
            <a:ext cx="1571625" cy="1571625"/>
          </a:xfrm>
        </p:spPr>
        <p:txBody>
          <a:bodyPr/>
          <a:lstStyle>
            <a:lvl1pPr>
              <a:buNone/>
              <a:defRPr sz="1400"/>
            </a:lvl1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</p:spTree>
  </p:cSld>
  <p:clrMapOvr>
    <a:masterClrMapping/>
  </p:clrMapOvr>
  <p:transition spd="slow" advTm="1000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 (Variante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 bwMode="auto">
          <a:xfrm>
            <a:off x="179109" y="817365"/>
            <a:ext cx="8777321" cy="206757"/>
          </a:xfrm>
          <a:prstGeom prst="rect">
            <a:avLst/>
          </a:prstGeom>
          <a:solidFill>
            <a:srgbClr val="B1B3B3"/>
          </a:solidFill>
          <a:ln>
            <a:solidFill>
              <a:srgbClr val="B1B3B3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sz="2800" b="1" smtClean="0">
              <a:solidFill>
                <a:srgbClr val="1E2956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4" name="Gruppieren 21"/>
          <p:cNvGrpSpPr/>
          <p:nvPr userDrawn="1"/>
        </p:nvGrpSpPr>
        <p:grpSpPr>
          <a:xfrm>
            <a:off x="180000" y="6215082"/>
            <a:ext cx="8785225" cy="396000"/>
            <a:chOff x="180000" y="6215082"/>
            <a:chExt cx="8785225" cy="396000"/>
          </a:xfrm>
        </p:grpSpPr>
        <p:sp>
          <p:nvSpPr>
            <p:cNvPr id="23" name="Rechteck 22"/>
            <p:cNvSpPr/>
            <p:nvPr userDrawn="1"/>
          </p:nvSpPr>
          <p:spPr>
            <a:xfrm>
              <a:off x="357158" y="6215082"/>
              <a:ext cx="1000132" cy="39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Line 48"/>
            <p:cNvSpPr>
              <a:spLocks noChangeShapeType="1"/>
            </p:cNvSpPr>
            <p:nvPr userDrawn="1"/>
          </p:nvSpPr>
          <p:spPr bwMode="auto">
            <a:xfrm>
              <a:off x="180000" y="6403975"/>
              <a:ext cx="8785225" cy="0"/>
            </a:xfrm>
            <a:prstGeom prst="line">
              <a:avLst/>
            </a:prstGeom>
            <a:noFill/>
            <a:ln w="9525">
              <a:solidFill>
                <a:srgbClr val="B1B3B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de-DE"/>
            </a:p>
          </p:txBody>
        </p:sp>
      </p:grpSp>
      <p:sp>
        <p:nvSpPr>
          <p:cNvPr id="26" name="Line 18"/>
          <p:cNvSpPr>
            <a:spLocks noChangeShapeType="1"/>
          </p:cNvSpPr>
          <p:nvPr userDrawn="1"/>
        </p:nvSpPr>
        <p:spPr bwMode="auto">
          <a:xfrm>
            <a:off x="358775" y="1152000"/>
            <a:ext cx="8424000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pic>
        <p:nvPicPr>
          <p:cNvPr id="9" name="Picture 7" descr="Titel_Hintergrund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59425" y="1116806"/>
            <a:ext cx="3401219" cy="4917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60000" y="2016000"/>
            <a:ext cx="8424000" cy="4176000"/>
          </a:xfrm>
        </p:spPr>
        <p:txBody>
          <a:bodyPr>
            <a:noAutofit/>
          </a:bodyPr>
          <a:lstStyle>
            <a:lvl2pPr marL="627063" indent="-271463">
              <a:defRPr/>
            </a:lvl2pPr>
            <a:lvl3pPr marL="900113" indent="-273050">
              <a:defRPr/>
            </a:lvl3pPr>
            <a:lvl4pPr marL="1077913" indent="-177800">
              <a:defRPr/>
            </a:lvl4pPr>
            <a:lvl5pPr marL="1255713" indent="-177800">
              <a:defRPr/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8" name="Line 18"/>
          <p:cNvSpPr>
            <a:spLocks noChangeShapeType="1"/>
          </p:cNvSpPr>
          <p:nvPr userDrawn="1"/>
        </p:nvSpPr>
        <p:spPr bwMode="auto">
          <a:xfrm>
            <a:off x="358775" y="1800000"/>
            <a:ext cx="8424000" cy="0"/>
          </a:xfrm>
          <a:prstGeom prst="line">
            <a:avLst/>
          </a:prstGeom>
          <a:noFill/>
          <a:ln w="9525">
            <a:solidFill>
              <a:srgbClr val="B1B3B3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pic>
        <p:nvPicPr>
          <p:cNvPr id="11" name="Grafik 10" descr="Logo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53600" y="291754"/>
            <a:ext cx="1189260" cy="45255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60000" y="864000"/>
            <a:ext cx="8424000" cy="864000"/>
          </a:xfrm>
        </p:spPr>
        <p:txBody>
          <a:bodyPr anchor="b" anchorCtr="0"/>
          <a:lstStyle>
            <a:lvl1pPr>
              <a:defRPr sz="2800"/>
            </a:lvl1pPr>
          </a:lstStyle>
          <a:p>
            <a:r>
              <a:rPr lang="de-DE" dirty="0" smtClean="0"/>
              <a:t>(Folientitel max. 1zeilig)</a:t>
            </a:r>
            <a:endParaRPr lang="de-DE" dirty="0"/>
          </a:p>
        </p:txBody>
      </p:sp>
      <p:sp>
        <p:nvSpPr>
          <p:cNvPr id="35" name="Rechteck 34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Titel und Inhalt (</a:t>
            </a:r>
            <a:r>
              <a:rPr lang="de-DE" b="1" dirty="0" err="1" smtClean="0"/>
              <a:t>Var</a:t>
            </a:r>
            <a:r>
              <a:rPr lang="de-DE" b="1" dirty="0" smtClean="0"/>
              <a:t>. 2):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Layout ausschließliche für die Firmenpräsentations-</a:t>
            </a:r>
            <a:r>
              <a:rPr lang="de-DE" sz="1400" b="1" kern="1200" dirty="0" err="1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seiten</a:t>
            </a: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/>
            </a:r>
            <a:b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</a:br>
            <a:endParaRPr lang="de-DE" sz="1400" b="1" kern="1200" dirty="0" smtClean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Titel: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1zeilig!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Inhalt: </a:t>
            </a:r>
          </a:p>
          <a:p>
            <a:pPr marL="355600" lvl="1" indent="-177800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3-7 Punkte o 2-3 Hauptpunkte mit Unterpunkten</a:t>
            </a:r>
          </a:p>
          <a:p>
            <a:pPr marL="355600" lvl="1" indent="-177800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Max bis zur 3. Ebene</a:t>
            </a:r>
          </a:p>
          <a:p>
            <a:pPr marL="180975" indent="-180975">
              <a:buFont typeface="Arial" pitchFamily="34" charset="0"/>
              <a:buChar char="•"/>
            </a:pPr>
            <a:r>
              <a:rPr lang="de-DE" sz="1400" b="1" dirty="0" smtClean="0"/>
              <a:t>Fußzeile</a:t>
            </a:r>
            <a:r>
              <a:rPr lang="de-DE" sz="1400" dirty="0" smtClean="0"/>
              <a:t> mit Haupttitel</a:t>
            </a:r>
            <a:r>
              <a:rPr lang="de-DE" sz="1400" baseline="0" dirty="0" smtClean="0"/>
              <a:t> f</a:t>
            </a:r>
            <a:r>
              <a:rPr lang="de-DE" sz="1400" dirty="0" smtClean="0"/>
              <a:t>üllen.</a:t>
            </a:r>
          </a:p>
        </p:txBody>
      </p:sp>
      <p:grpSp>
        <p:nvGrpSpPr>
          <p:cNvPr id="5" name="Gruppieren 31"/>
          <p:cNvGrpSpPr/>
          <p:nvPr userDrawn="1"/>
        </p:nvGrpSpPr>
        <p:grpSpPr>
          <a:xfrm>
            <a:off x="7070731" y="716741"/>
            <a:ext cx="1716111" cy="401643"/>
            <a:chOff x="7054884" y="727038"/>
            <a:chExt cx="1716111" cy="401643"/>
          </a:xfrm>
        </p:grpSpPr>
        <p:pic>
          <p:nvPicPr>
            <p:cNvPr id="33" name="Grafik 32" descr="RF-84596508.jpg"/>
            <p:cNvPicPr>
              <a:picLocks noChangeAspect="1"/>
            </p:cNvPicPr>
            <p:nvPr userDrawn="1"/>
          </p:nvPicPr>
          <p:blipFill>
            <a:blip r:embed="rId4" cstate="print"/>
            <a:stretch>
              <a:fillRect/>
            </a:stretch>
          </p:blipFill>
          <p:spPr>
            <a:xfrm>
              <a:off x="7493040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  <p:pic>
          <p:nvPicPr>
            <p:cNvPr id="34" name="Grafik 33" descr="RF-200380389-001.jpg"/>
            <p:cNvPicPr>
              <a:picLocks noChangeAspect="1"/>
            </p:cNvPicPr>
            <p:nvPr userDrawn="1"/>
          </p:nvPicPr>
          <p:blipFill>
            <a:blip r:embed="rId5" cstate="print"/>
            <a:stretch>
              <a:fillRect/>
            </a:stretch>
          </p:blipFill>
          <p:spPr>
            <a:xfrm>
              <a:off x="7054884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  <p:pic>
          <p:nvPicPr>
            <p:cNvPr id="36" name="Grafik 35" descr="RF-IS725-063.jpg"/>
            <p:cNvPicPr>
              <a:picLocks noChangeAspect="1"/>
            </p:cNvPicPr>
            <p:nvPr userDrawn="1"/>
          </p:nvPicPr>
          <p:blipFill>
            <a:blip r:embed="rId6" cstate="print"/>
            <a:stretch>
              <a:fillRect/>
            </a:stretch>
          </p:blipFill>
          <p:spPr>
            <a:xfrm>
              <a:off x="8369352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  <p:pic>
          <p:nvPicPr>
            <p:cNvPr id="37" name="Grafik 36" descr="RF-PAA152000062-neu.jpg"/>
            <p:cNvPicPr>
              <a:picLocks noChangeAspect="1"/>
            </p:cNvPicPr>
            <p:nvPr userDrawn="1"/>
          </p:nvPicPr>
          <p:blipFill>
            <a:blip r:embed="rId7" cstate="print"/>
            <a:stretch>
              <a:fillRect/>
            </a:stretch>
          </p:blipFill>
          <p:spPr>
            <a:xfrm>
              <a:off x="7931196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</p:grpSp>
      <p:pic>
        <p:nvPicPr>
          <p:cNvPr id="38" name="Grafik 37" descr="Headline.png"/>
          <p:cNvPicPr>
            <a:picLocks noChangeAspect="1"/>
          </p:cNvPicPr>
          <p:nvPr userDrawn="1"/>
        </p:nvPicPr>
        <p:blipFill>
          <a:blip r:embed="rId8" cstate="print"/>
          <a:stretch>
            <a:fillRect/>
          </a:stretch>
        </p:blipFill>
        <p:spPr>
          <a:xfrm>
            <a:off x="7069701" y="562452"/>
            <a:ext cx="1714291" cy="104814"/>
          </a:xfrm>
          <a:prstGeom prst="rect">
            <a:avLst/>
          </a:prstGeom>
        </p:spPr>
      </p:pic>
    </p:spTree>
  </p:cSld>
  <p:clrMapOvr>
    <a:masterClrMapping/>
  </p:clrMapOvr>
  <p:transition spd="slow" advTm="10000"/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ntakt (Firmenpräsentati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 bwMode="auto">
          <a:xfrm>
            <a:off x="179109" y="817365"/>
            <a:ext cx="8777321" cy="206757"/>
          </a:xfrm>
          <a:prstGeom prst="rect">
            <a:avLst/>
          </a:prstGeom>
          <a:solidFill>
            <a:srgbClr val="B1B3B3"/>
          </a:solidFill>
          <a:ln>
            <a:solidFill>
              <a:srgbClr val="B1B3B3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sz="2800" b="1" smtClean="0">
              <a:solidFill>
                <a:srgbClr val="1E2956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2" name="Gruppieren 21"/>
          <p:cNvGrpSpPr/>
          <p:nvPr userDrawn="1"/>
        </p:nvGrpSpPr>
        <p:grpSpPr>
          <a:xfrm>
            <a:off x="180000" y="6215082"/>
            <a:ext cx="8785225" cy="396000"/>
            <a:chOff x="180000" y="6215082"/>
            <a:chExt cx="8785225" cy="396000"/>
          </a:xfrm>
        </p:grpSpPr>
        <p:sp>
          <p:nvSpPr>
            <p:cNvPr id="23" name="Rechteck 22"/>
            <p:cNvSpPr/>
            <p:nvPr userDrawn="1"/>
          </p:nvSpPr>
          <p:spPr>
            <a:xfrm>
              <a:off x="357158" y="6215082"/>
              <a:ext cx="1000132" cy="39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Line 48"/>
            <p:cNvSpPr>
              <a:spLocks noChangeShapeType="1"/>
            </p:cNvSpPr>
            <p:nvPr userDrawn="1"/>
          </p:nvSpPr>
          <p:spPr bwMode="auto">
            <a:xfrm>
              <a:off x="180000" y="6403975"/>
              <a:ext cx="8785225" cy="0"/>
            </a:xfrm>
            <a:prstGeom prst="line">
              <a:avLst/>
            </a:prstGeom>
            <a:noFill/>
            <a:ln w="9525">
              <a:solidFill>
                <a:srgbClr val="B1B3B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de-DE"/>
            </a:p>
          </p:txBody>
        </p:sp>
      </p:grpSp>
      <p:sp>
        <p:nvSpPr>
          <p:cNvPr id="26" name="Line 18"/>
          <p:cNvSpPr>
            <a:spLocks noChangeShapeType="1"/>
          </p:cNvSpPr>
          <p:nvPr userDrawn="1"/>
        </p:nvSpPr>
        <p:spPr bwMode="auto">
          <a:xfrm>
            <a:off x="358775" y="1152000"/>
            <a:ext cx="8424000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pic>
        <p:nvPicPr>
          <p:cNvPr id="9" name="Picture 7" descr="Titel_Hintergrund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59425" y="1116806"/>
            <a:ext cx="3401219" cy="4917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Grafik 10" descr="Logo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53600" y="291754"/>
            <a:ext cx="1189260" cy="452550"/>
          </a:xfrm>
          <a:prstGeom prst="rect">
            <a:avLst/>
          </a:prstGeom>
        </p:spPr>
      </p:pic>
      <p:sp>
        <p:nvSpPr>
          <p:cNvPr id="35" name="Rechteck 34"/>
          <p:cNvSpPr/>
          <p:nvPr userDrawn="1"/>
        </p:nvSpPr>
        <p:spPr>
          <a:xfrm>
            <a:off x="-3071866" y="0"/>
            <a:ext cx="2714644" cy="364502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Kontakt (</a:t>
            </a:r>
            <a:r>
              <a:rPr lang="de-DE" b="1" dirty="0" err="1" smtClean="0"/>
              <a:t>Firmenpräs</a:t>
            </a:r>
            <a:r>
              <a:rPr lang="de-DE" b="1" dirty="0" smtClean="0"/>
              <a:t>.)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Layout ausschließliche für die Firmenpräsentations-</a:t>
            </a:r>
            <a:r>
              <a:rPr lang="de-DE" sz="1400" b="1" kern="1200" dirty="0" err="1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seiten</a:t>
            </a: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/>
            </a:r>
            <a:b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</a:br>
            <a:endParaRPr lang="de-DE" sz="1400" b="1" kern="1200" dirty="0" smtClean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Als Foto muss ein 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quadratisches Foto 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des Referenten in qualitativ hochwertiger Form vorliegen.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Das Foto geht über 2 Rasterbreiten.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 Daten der Adresse sollten vollständig eingegeben werden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Ein abschließender Text beendet die Präsentation</a:t>
            </a:r>
            <a:endParaRPr lang="de-DE" sz="1400" b="0" dirty="0" smtClean="0"/>
          </a:p>
        </p:txBody>
      </p:sp>
      <p:sp>
        <p:nvSpPr>
          <p:cNvPr id="22" name="Bildplatzhalter 6"/>
          <p:cNvSpPr>
            <a:spLocks noGrp="1"/>
          </p:cNvSpPr>
          <p:nvPr>
            <p:ph type="pic" sz="quarter" idx="12"/>
          </p:nvPr>
        </p:nvSpPr>
        <p:spPr>
          <a:xfrm>
            <a:off x="4643438" y="2000240"/>
            <a:ext cx="1571636" cy="1573200"/>
          </a:xfrm>
        </p:spPr>
        <p:txBody>
          <a:bodyPr>
            <a:normAutofit/>
          </a:bodyPr>
          <a:lstStyle>
            <a:lvl1pPr>
              <a:buNone/>
              <a:defRPr sz="1400"/>
            </a:lvl1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29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43438" y="3786198"/>
            <a:ext cx="4143392" cy="571496"/>
          </a:xfrm>
        </p:spPr>
        <p:txBody>
          <a:bodyPr>
            <a:normAutofit/>
          </a:bodyPr>
          <a:lstStyle>
            <a:lvl1pPr>
              <a:buNone/>
              <a:defRPr sz="1800" b="1" baseline="0"/>
            </a:lvl1pPr>
            <a:lvl2pPr marL="361950" indent="-361950">
              <a:buNone/>
              <a:defRPr sz="1600"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de-DE" dirty="0" smtClean="0"/>
              <a:t>&lt;Name&gt;, &lt;Funktion&gt;</a:t>
            </a:r>
          </a:p>
          <a:p>
            <a:pPr lvl="1"/>
            <a:endParaRPr lang="de-DE" dirty="0"/>
          </a:p>
        </p:txBody>
      </p:sp>
      <p:sp>
        <p:nvSpPr>
          <p:cNvPr id="30" name="Textplatzhalt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4643468" y="4357702"/>
            <a:ext cx="4143374" cy="1143000"/>
          </a:xfrm>
        </p:spPr>
        <p:txBody>
          <a:bodyPr anchor="b" anchorCtr="0">
            <a:normAutofit/>
          </a:bodyPr>
          <a:lstStyle>
            <a:lvl1pPr marL="0" indent="0">
              <a:buFontTx/>
              <a:buNone/>
              <a:defRPr sz="1600" b="0" baseline="0"/>
            </a:lvl1pPr>
            <a:lvl3pPr>
              <a:buNone/>
              <a:defRPr/>
            </a:lvl3pPr>
          </a:lstStyle>
          <a:p>
            <a:pPr lvl="0"/>
            <a:r>
              <a:rPr lang="de-DE" dirty="0" smtClean="0"/>
              <a:t>Bitte Kontaktinfos angeben.</a:t>
            </a:r>
          </a:p>
        </p:txBody>
      </p:sp>
      <p:sp>
        <p:nvSpPr>
          <p:cNvPr id="32" name="Textplatzhalter 31"/>
          <p:cNvSpPr>
            <a:spLocks noGrp="1"/>
          </p:cNvSpPr>
          <p:nvPr>
            <p:ph type="body" sz="quarter" idx="14" hasCustomPrompt="1"/>
          </p:nvPr>
        </p:nvSpPr>
        <p:spPr>
          <a:xfrm>
            <a:off x="357158" y="2000244"/>
            <a:ext cx="4071966" cy="1571632"/>
          </a:xfrm>
        </p:spPr>
        <p:txBody>
          <a:bodyPr>
            <a:noAutofit/>
          </a:bodyPr>
          <a:lstStyle>
            <a:lvl1pPr marL="0" indent="0">
              <a:buNone/>
              <a:defRPr sz="1800" b="1" baseline="0"/>
            </a:lvl1pPr>
            <a:lvl2pPr marL="0" indent="0">
              <a:buNone/>
              <a:defRPr sz="1600" b="0"/>
            </a:lvl2pPr>
            <a:lvl3pPr marL="0" indent="0">
              <a:buNone/>
              <a:defRPr sz="1800" b="0"/>
            </a:lvl3pPr>
            <a:lvl4pPr marL="0" indent="0">
              <a:buNone/>
              <a:defRPr sz="1800" b="0"/>
            </a:lvl4pPr>
            <a:lvl5pPr marL="0" indent="0">
              <a:buNone/>
              <a:defRPr sz="1800" b="0"/>
            </a:lvl5pPr>
          </a:lstStyle>
          <a:p>
            <a:pPr lvl="0"/>
            <a:r>
              <a:rPr lang="de-DE" dirty="0" smtClean="0"/>
              <a:t>(Hier ein wertschätzender Abschlussspruch)</a:t>
            </a:r>
          </a:p>
          <a:p>
            <a:pPr lvl="1"/>
            <a:r>
              <a:rPr lang="de-DE" dirty="0" smtClean="0"/>
              <a:t>Text </a:t>
            </a:r>
            <a:r>
              <a:rPr lang="de-DE" dirty="0" err="1" smtClean="0"/>
              <a:t>Text</a:t>
            </a:r>
            <a:r>
              <a:rPr lang="de-DE" dirty="0" smtClean="0"/>
              <a:t> </a:t>
            </a:r>
            <a:r>
              <a:rPr lang="de-DE" dirty="0" err="1" smtClean="0"/>
              <a:t>Text</a:t>
            </a:r>
            <a:endParaRPr lang="de-DE" dirty="0" smtClean="0"/>
          </a:p>
        </p:txBody>
      </p:sp>
      <p:grpSp>
        <p:nvGrpSpPr>
          <p:cNvPr id="3" name="Gruppieren 20"/>
          <p:cNvGrpSpPr/>
          <p:nvPr userDrawn="1"/>
        </p:nvGrpSpPr>
        <p:grpSpPr>
          <a:xfrm>
            <a:off x="7070731" y="716741"/>
            <a:ext cx="1716111" cy="401643"/>
            <a:chOff x="7054884" y="727038"/>
            <a:chExt cx="1716111" cy="401643"/>
          </a:xfrm>
        </p:grpSpPr>
        <p:pic>
          <p:nvPicPr>
            <p:cNvPr id="25" name="Grafik 24" descr="RF-84596508.jpg"/>
            <p:cNvPicPr>
              <a:picLocks noChangeAspect="1"/>
            </p:cNvPicPr>
            <p:nvPr userDrawn="1"/>
          </p:nvPicPr>
          <p:blipFill>
            <a:blip r:embed="rId4" cstate="print"/>
            <a:stretch>
              <a:fillRect/>
            </a:stretch>
          </p:blipFill>
          <p:spPr>
            <a:xfrm>
              <a:off x="7493040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  <p:pic>
          <p:nvPicPr>
            <p:cNvPr id="28" name="Grafik 27" descr="RF-200380389-001.jpg"/>
            <p:cNvPicPr>
              <a:picLocks noChangeAspect="1"/>
            </p:cNvPicPr>
            <p:nvPr userDrawn="1"/>
          </p:nvPicPr>
          <p:blipFill>
            <a:blip r:embed="rId5" cstate="print"/>
            <a:stretch>
              <a:fillRect/>
            </a:stretch>
          </p:blipFill>
          <p:spPr>
            <a:xfrm>
              <a:off x="7054884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  <p:pic>
          <p:nvPicPr>
            <p:cNvPr id="31" name="Grafik 30" descr="RF-IS725-063.jpg"/>
            <p:cNvPicPr>
              <a:picLocks noChangeAspect="1"/>
            </p:cNvPicPr>
            <p:nvPr userDrawn="1"/>
          </p:nvPicPr>
          <p:blipFill>
            <a:blip r:embed="rId6" cstate="print"/>
            <a:stretch>
              <a:fillRect/>
            </a:stretch>
          </p:blipFill>
          <p:spPr>
            <a:xfrm>
              <a:off x="8369352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  <p:pic>
          <p:nvPicPr>
            <p:cNvPr id="33" name="Grafik 32" descr="RF-PAA152000062-neu.jpg"/>
            <p:cNvPicPr>
              <a:picLocks noChangeAspect="1"/>
            </p:cNvPicPr>
            <p:nvPr userDrawn="1"/>
          </p:nvPicPr>
          <p:blipFill>
            <a:blip r:embed="rId7" cstate="print"/>
            <a:stretch>
              <a:fillRect/>
            </a:stretch>
          </p:blipFill>
          <p:spPr>
            <a:xfrm>
              <a:off x="7931196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</p:grpSp>
      <p:pic>
        <p:nvPicPr>
          <p:cNvPr id="34" name="Grafik 33" descr="Headline.png"/>
          <p:cNvPicPr>
            <a:picLocks noChangeAspect="1"/>
          </p:cNvPicPr>
          <p:nvPr userDrawn="1"/>
        </p:nvPicPr>
        <p:blipFill>
          <a:blip r:embed="rId8" cstate="print"/>
          <a:stretch>
            <a:fillRect/>
          </a:stretch>
        </p:blipFill>
        <p:spPr>
          <a:xfrm>
            <a:off x="7069701" y="562452"/>
            <a:ext cx="1714291" cy="104814"/>
          </a:xfrm>
          <a:prstGeom prst="rect">
            <a:avLst/>
          </a:prstGeom>
        </p:spPr>
      </p:pic>
    </p:spTree>
  </p:cSld>
  <p:clrMapOvr>
    <a:masterClrMapping/>
  </p:clrMapOvr>
  <p:transition spd="slow" advTm="1000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rspan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3" name="Grafik 12" descr="Brushdreiecke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>
          <a:xfrm>
            <a:off x="5595621" y="785794"/>
            <a:ext cx="3548379" cy="5143512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14414" y="2279248"/>
            <a:ext cx="6696000" cy="1221190"/>
          </a:xfrm>
        </p:spPr>
        <p:txBody>
          <a:bodyPr/>
          <a:lstStyle>
            <a:lvl1pPr algn="ctr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4" name="Rechteck 3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Vorspann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Wird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als „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Vorspann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“ eingesetzt, z.B. vor / nach Veranstaltungen, zum </a:t>
            </a:r>
            <a:r>
              <a:rPr lang="de-DE" sz="1400" b="0" kern="1200" baseline="0" dirty="0" err="1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Beamerwarmleuchten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etc.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Ein Titel ist optional,</a:t>
            </a:r>
            <a:b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</a:b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kann ggf. entfallen.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Geeignet ist z.B. der Titel der Veranstaltung</a:t>
            </a:r>
            <a: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/>
            </a:r>
            <a:b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</a:br>
            <a:endParaRPr lang="de-DE" sz="1400" b="0" kern="1200" dirty="0" smtClean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 userDrawn="1"/>
        </p:nvPicPr>
        <p:blipFill>
          <a:blip r:embed="rId3" cstate="print"/>
          <a:srcRect t="-6720" r="-1849"/>
          <a:stretch>
            <a:fillRect/>
          </a:stretch>
        </p:blipFill>
        <p:spPr bwMode="auto">
          <a:xfrm>
            <a:off x="2214546" y="5535408"/>
            <a:ext cx="4786300" cy="1322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Gruppieren 11"/>
          <p:cNvGrpSpPr/>
          <p:nvPr userDrawn="1"/>
        </p:nvGrpSpPr>
        <p:grpSpPr>
          <a:xfrm>
            <a:off x="2928926" y="714356"/>
            <a:ext cx="3286148" cy="714380"/>
            <a:chOff x="2786050" y="2000240"/>
            <a:chExt cx="3286148" cy="714380"/>
          </a:xfrm>
        </p:grpSpPr>
        <p:pic>
          <p:nvPicPr>
            <p:cNvPr id="7" name="Grafik 6" descr="RF-84596508.jpg"/>
            <p:cNvPicPr>
              <a:picLocks noChangeAspect="1"/>
            </p:cNvPicPr>
            <p:nvPr userDrawn="1"/>
          </p:nvPicPr>
          <p:blipFill>
            <a:blip r:embed="rId4" cstate="print"/>
            <a:stretch>
              <a:fillRect/>
            </a:stretch>
          </p:blipFill>
          <p:spPr>
            <a:xfrm>
              <a:off x="3643306" y="2000240"/>
              <a:ext cx="714380" cy="714380"/>
            </a:xfrm>
            <a:prstGeom prst="rect">
              <a:avLst/>
            </a:prstGeom>
            <a:ln w="144000">
              <a:noFill/>
              <a:miter lim="800000"/>
            </a:ln>
          </p:spPr>
        </p:pic>
        <p:pic>
          <p:nvPicPr>
            <p:cNvPr id="8" name="Grafik 7" descr="RF-200380389-001.jpg"/>
            <p:cNvPicPr>
              <a:picLocks noChangeAspect="1"/>
            </p:cNvPicPr>
            <p:nvPr userDrawn="1"/>
          </p:nvPicPr>
          <p:blipFill>
            <a:blip r:embed="rId5" cstate="print"/>
            <a:stretch>
              <a:fillRect/>
            </a:stretch>
          </p:blipFill>
          <p:spPr>
            <a:xfrm>
              <a:off x="2786050" y="2000240"/>
              <a:ext cx="714380" cy="714380"/>
            </a:xfrm>
            <a:prstGeom prst="rect">
              <a:avLst/>
            </a:prstGeom>
            <a:ln w="144000">
              <a:noFill/>
              <a:miter lim="800000"/>
            </a:ln>
          </p:spPr>
        </p:pic>
        <p:pic>
          <p:nvPicPr>
            <p:cNvPr id="9" name="Grafik 8" descr="RF-IS725-063.jpg"/>
            <p:cNvPicPr>
              <a:picLocks noChangeAspect="1"/>
            </p:cNvPicPr>
            <p:nvPr userDrawn="1"/>
          </p:nvPicPr>
          <p:blipFill>
            <a:blip r:embed="rId6" cstate="print"/>
            <a:stretch>
              <a:fillRect/>
            </a:stretch>
          </p:blipFill>
          <p:spPr>
            <a:xfrm>
              <a:off x="5357818" y="2000240"/>
              <a:ext cx="714380" cy="714380"/>
            </a:xfrm>
            <a:prstGeom prst="rect">
              <a:avLst/>
            </a:prstGeom>
            <a:ln w="196850">
              <a:noFill/>
            </a:ln>
          </p:spPr>
        </p:pic>
        <p:pic>
          <p:nvPicPr>
            <p:cNvPr id="10" name="Grafik 9" descr="RF-PAA152000062-neu.jpg"/>
            <p:cNvPicPr>
              <a:picLocks noChangeAspect="1"/>
            </p:cNvPicPr>
            <p:nvPr userDrawn="1"/>
          </p:nvPicPr>
          <p:blipFill>
            <a:blip r:embed="rId7" cstate="print"/>
            <a:stretch>
              <a:fillRect/>
            </a:stretch>
          </p:blipFill>
          <p:spPr>
            <a:xfrm>
              <a:off x="4500562" y="2000240"/>
              <a:ext cx="714380" cy="714380"/>
            </a:xfrm>
            <a:prstGeom prst="rect">
              <a:avLst/>
            </a:prstGeom>
            <a:ln w="144000">
              <a:noFill/>
              <a:miter lim="800000"/>
            </a:ln>
          </p:spPr>
        </p:pic>
      </p:grpSp>
      <p:pic>
        <p:nvPicPr>
          <p:cNvPr id="11" name="Grafik 10" descr="Headline.png"/>
          <p:cNvPicPr>
            <a:picLocks noChangeAspect="1"/>
          </p:cNvPicPr>
          <p:nvPr userDrawn="1"/>
        </p:nvPicPr>
        <p:blipFill>
          <a:blip r:embed="rId8" cstate="print"/>
          <a:stretch>
            <a:fillRect/>
          </a:stretch>
        </p:blipFill>
        <p:spPr>
          <a:xfrm>
            <a:off x="3286118" y="1643050"/>
            <a:ext cx="2571763" cy="157241"/>
          </a:xfrm>
          <a:prstGeom prst="rect">
            <a:avLst/>
          </a:prstGeom>
        </p:spPr>
      </p:pic>
    </p:spTree>
  </p:cSld>
  <p:clrMapOvr>
    <a:masterClrMapping/>
  </p:clrMapOvr>
  <p:transition spd="slow" advTm="1000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ITZ CONSULTING 1Pag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rapezoid 38"/>
          <p:cNvSpPr/>
          <p:nvPr userDrawn="1"/>
        </p:nvSpPr>
        <p:spPr>
          <a:xfrm rot="5400000">
            <a:off x="1107257" y="2750339"/>
            <a:ext cx="4786346" cy="2000264"/>
          </a:xfrm>
          <a:prstGeom prst="trapezoid">
            <a:avLst>
              <a:gd name="adj" fmla="val 41008"/>
            </a:avLst>
          </a:prstGeom>
          <a:solidFill>
            <a:schemeClr val="accent3">
              <a:alpha val="60000"/>
            </a:schemeClr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de-DE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8" name="Trapezoid 37"/>
          <p:cNvSpPr/>
          <p:nvPr userDrawn="1"/>
        </p:nvSpPr>
        <p:spPr>
          <a:xfrm rot="5400000">
            <a:off x="-997505" y="2805817"/>
            <a:ext cx="4786346" cy="2000264"/>
          </a:xfrm>
          <a:prstGeom prst="trapezoid">
            <a:avLst>
              <a:gd name="adj" fmla="val 41008"/>
            </a:avLst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/>
          <p:cNvSpPr/>
          <p:nvPr userDrawn="1"/>
        </p:nvSpPr>
        <p:spPr bwMode="auto">
          <a:xfrm>
            <a:off x="179109" y="817365"/>
            <a:ext cx="8777321" cy="206757"/>
          </a:xfrm>
          <a:prstGeom prst="rect">
            <a:avLst/>
          </a:prstGeom>
          <a:solidFill>
            <a:srgbClr val="B1B3B3"/>
          </a:solidFill>
          <a:ln>
            <a:solidFill>
              <a:srgbClr val="B1B3B3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sz="2800" b="1" smtClean="0">
              <a:solidFill>
                <a:srgbClr val="1E2956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2" name="Gruppieren 21"/>
          <p:cNvGrpSpPr/>
          <p:nvPr userDrawn="1"/>
        </p:nvGrpSpPr>
        <p:grpSpPr>
          <a:xfrm>
            <a:off x="180000" y="6215082"/>
            <a:ext cx="8785225" cy="396000"/>
            <a:chOff x="180000" y="6215082"/>
            <a:chExt cx="8785225" cy="396000"/>
          </a:xfrm>
        </p:grpSpPr>
        <p:sp>
          <p:nvSpPr>
            <p:cNvPr id="23" name="Rechteck 22"/>
            <p:cNvSpPr/>
            <p:nvPr userDrawn="1"/>
          </p:nvSpPr>
          <p:spPr>
            <a:xfrm>
              <a:off x="357158" y="6215082"/>
              <a:ext cx="1000132" cy="39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Line 48"/>
            <p:cNvSpPr>
              <a:spLocks noChangeShapeType="1"/>
            </p:cNvSpPr>
            <p:nvPr userDrawn="1"/>
          </p:nvSpPr>
          <p:spPr bwMode="auto">
            <a:xfrm>
              <a:off x="180000" y="6403975"/>
              <a:ext cx="8785225" cy="0"/>
            </a:xfrm>
            <a:prstGeom prst="line">
              <a:avLst/>
            </a:prstGeom>
            <a:noFill/>
            <a:ln w="9525">
              <a:solidFill>
                <a:srgbClr val="B1B3B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de-DE"/>
            </a:p>
          </p:txBody>
        </p:sp>
      </p:grpSp>
      <p:sp>
        <p:nvSpPr>
          <p:cNvPr id="26" name="Line 18"/>
          <p:cNvSpPr>
            <a:spLocks noChangeShapeType="1"/>
          </p:cNvSpPr>
          <p:nvPr userDrawn="1"/>
        </p:nvSpPr>
        <p:spPr bwMode="auto">
          <a:xfrm>
            <a:off x="358775" y="1152000"/>
            <a:ext cx="8424000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pic>
        <p:nvPicPr>
          <p:cNvPr id="9" name="Picture 7" descr="Titel_Hintergrund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59425" y="1116806"/>
            <a:ext cx="3401219" cy="491728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" name="Grafik 10" descr="Logo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53600" y="291754"/>
            <a:ext cx="1189260" cy="452550"/>
          </a:xfrm>
          <a:prstGeom prst="rect">
            <a:avLst/>
          </a:prstGeom>
        </p:spPr>
      </p:pic>
      <p:sp>
        <p:nvSpPr>
          <p:cNvPr id="35" name="Rechteck 34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1Pager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Layout ausschließlich für den 1Pager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Einsatz</a:t>
            </a:r>
            <a: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ist bei Konferenzen,</a:t>
            </a:r>
            <a:b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</a:br>
            <a: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ext. Veranstaltungen etc. </a:t>
            </a: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obligatorisch</a:t>
            </a:r>
            <a: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.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Die Folie ist Folie 2 (nach der Titelfolie)</a:t>
            </a:r>
            <a:endParaRPr lang="de-DE" sz="1400" b="0" kern="1200" dirty="0" smtClean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Der </a:t>
            </a: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Inhalt darf nicht verändert werden.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Ausnahme: 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Der Block Märkte darf situativ um Partnerlogos</a:t>
            </a:r>
            <a:b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</a:b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(ORACLE, etc.) ergänzt werden</a:t>
            </a:r>
          </a:p>
        </p:txBody>
      </p:sp>
      <p:sp>
        <p:nvSpPr>
          <p:cNvPr id="31" name="Textfeld 30"/>
          <p:cNvSpPr txBox="1"/>
          <p:nvPr userDrawn="1"/>
        </p:nvSpPr>
        <p:spPr>
          <a:xfrm>
            <a:off x="500034" y="2071678"/>
            <a:ext cx="1857388" cy="224676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 algn="l" defTabSz="914400" rtl="0" eaLnBrk="1" latinLnBrk="0" hangingPunct="1">
              <a:buClr>
                <a:schemeClr val="tx1"/>
              </a:buClr>
              <a:buFont typeface="Wingdings" pitchFamily="2" charset="2"/>
              <a:buNone/>
            </a:pPr>
            <a:r>
              <a:rPr kumimoji="0" lang="de-DE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Märkte</a:t>
            </a:r>
            <a:r>
              <a:rPr kumimoji="0" lang="de-DE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/>
            </a:r>
            <a:br>
              <a:rPr kumimoji="0" lang="de-DE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endParaRPr kumimoji="0" lang="de-DE" sz="22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77800" lvl="1" indent="-177800" algn="l" defTabSz="914400" rtl="0" eaLnBrk="1" latinLnBrk="0" hangingPunct="1">
              <a:spcBef>
                <a:spcPts val="1200"/>
              </a:spcBef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Java</a:t>
            </a:r>
          </a:p>
          <a:p>
            <a:pPr marL="177800" lvl="1" indent="-17780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SOA</a:t>
            </a:r>
          </a:p>
          <a:p>
            <a:pPr marL="177800" lvl="1" indent="-17780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ORACLE</a:t>
            </a:r>
          </a:p>
          <a:p>
            <a:pPr marL="177800" lvl="1" indent="-17780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BI/DWH</a:t>
            </a:r>
          </a:p>
          <a:p>
            <a:pPr marL="177800" lvl="1" indent="-17780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Outtasking</a:t>
            </a:r>
            <a:endParaRPr kumimoji="0" lang="de-DE" sz="17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endParaRPr kumimoji="0" lang="de-DE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3" name="Textfeld 32"/>
          <p:cNvSpPr txBox="1"/>
          <p:nvPr userDrawn="1"/>
        </p:nvSpPr>
        <p:spPr>
          <a:xfrm>
            <a:off x="2643174" y="2071678"/>
            <a:ext cx="1857388" cy="224676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 algn="l" defTabSz="914400" rtl="0" eaLnBrk="1" latinLnBrk="0" hangingPunct="1">
              <a:buClr>
                <a:schemeClr val="tx1"/>
              </a:buClr>
              <a:buFont typeface="Wingdings" pitchFamily="2" charset="2"/>
              <a:buNone/>
            </a:pPr>
            <a:r>
              <a:rPr kumimoji="0" lang="de-DE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Kunden</a:t>
            </a:r>
            <a:r>
              <a:rPr kumimoji="0" lang="de-DE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/>
            </a:r>
            <a:br>
              <a:rPr kumimoji="0" lang="de-DE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endParaRPr kumimoji="0" lang="de-DE" sz="22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77800" lvl="1" indent="-177800" algn="l" defTabSz="914400" rtl="0" eaLnBrk="1" latinLnBrk="0" hangingPunct="1">
              <a:spcBef>
                <a:spcPts val="1200"/>
              </a:spcBef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Branchen-übergreifend</a:t>
            </a:r>
          </a:p>
          <a:p>
            <a:pPr marL="177800" lvl="1" indent="-17780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Über 600 Kunden</a:t>
            </a:r>
          </a:p>
          <a:p>
            <a:pPr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endParaRPr kumimoji="0" lang="de-DE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0" name="Trapezoid 39"/>
          <p:cNvSpPr/>
          <p:nvPr userDrawn="1"/>
        </p:nvSpPr>
        <p:spPr>
          <a:xfrm rot="5400000">
            <a:off x="3250397" y="2750339"/>
            <a:ext cx="4786346" cy="2000264"/>
          </a:xfrm>
          <a:prstGeom prst="trapezoid">
            <a:avLst>
              <a:gd name="adj" fmla="val 41008"/>
            </a:avLst>
          </a:prstGeom>
          <a:solidFill>
            <a:schemeClr val="accent3">
              <a:alpha val="40000"/>
            </a:schemeClr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de-DE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1" name="Trapezoid 40"/>
          <p:cNvSpPr/>
          <p:nvPr userDrawn="1"/>
        </p:nvSpPr>
        <p:spPr>
          <a:xfrm rot="5400000">
            <a:off x="5393537" y="2750339"/>
            <a:ext cx="4786346" cy="2000264"/>
          </a:xfrm>
          <a:prstGeom prst="trapezoid">
            <a:avLst>
              <a:gd name="adj" fmla="val 41008"/>
            </a:avLst>
          </a:prstGeom>
          <a:solidFill>
            <a:schemeClr val="accent3">
              <a:alpha val="25000"/>
            </a:schemeClr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de-DE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4" name="Textfeld 33"/>
          <p:cNvSpPr txBox="1"/>
          <p:nvPr userDrawn="1"/>
        </p:nvSpPr>
        <p:spPr>
          <a:xfrm>
            <a:off x="4786314" y="2071678"/>
            <a:ext cx="1857388" cy="387760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 algn="l" defTabSz="914400" rtl="0" eaLnBrk="1" latinLnBrk="0" hangingPunct="1">
              <a:buClr>
                <a:schemeClr val="tx1"/>
              </a:buClr>
              <a:buFont typeface="Wingdings" pitchFamily="2" charset="2"/>
              <a:buNone/>
            </a:pPr>
            <a:r>
              <a:rPr kumimoji="0" lang="de-DE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Leistungs-</a:t>
            </a:r>
            <a:br>
              <a:rPr kumimoji="0" lang="de-DE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de-DE" sz="2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angebot</a:t>
            </a:r>
            <a:endParaRPr kumimoji="0" lang="de-DE" sz="22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77800" lvl="1" indent="-177800" algn="l" defTabSz="914400" rtl="0" eaLnBrk="1" latinLnBrk="0" hangingPunct="1">
              <a:spcBef>
                <a:spcPts val="1200"/>
              </a:spcBef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IT-Strategie</a:t>
            </a:r>
          </a:p>
          <a:p>
            <a:pPr marL="177800" lvl="1" indent="-17780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Beratung</a:t>
            </a:r>
          </a:p>
          <a:p>
            <a:pPr marL="177800" lvl="1" indent="-17780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Implementierung</a:t>
            </a:r>
          </a:p>
          <a:p>
            <a:pPr marL="177800" lvl="1" indent="-17780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Betrieb</a:t>
            </a:r>
          </a:p>
          <a:p>
            <a:pPr marL="177800" lvl="1" indent="-17780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Training</a:t>
            </a:r>
          </a:p>
          <a:p>
            <a:pPr marL="177800" lvl="1" indent="-177800" algn="l" defTabSz="914400" rtl="0" eaLnBrk="1" latinLnBrk="0" hangingPunct="1">
              <a:spcBef>
                <a:spcPts val="1200"/>
              </a:spcBef>
              <a:buClr>
                <a:schemeClr val="tx1"/>
              </a:buClr>
              <a:buFont typeface="Wingdings" pitchFamily="2" charset="2"/>
              <a:buChar char=""/>
            </a:pPr>
            <a:endParaRPr kumimoji="0" lang="de-DE" sz="17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3050" lvl="1" indent="-27305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endParaRPr kumimoji="0" lang="de-DE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endParaRPr kumimoji="0" lang="de-DE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6" name="Textfeld 35"/>
          <p:cNvSpPr txBox="1"/>
          <p:nvPr userDrawn="1"/>
        </p:nvSpPr>
        <p:spPr>
          <a:xfrm>
            <a:off x="6929454" y="2071678"/>
            <a:ext cx="1857388" cy="264320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 algn="l" defTabSz="914400" rtl="0" eaLnBrk="1" latinLnBrk="0" hangingPunct="1">
              <a:buClr>
                <a:schemeClr val="tx1"/>
              </a:buClr>
              <a:buFont typeface="Wingdings" pitchFamily="2" charset="2"/>
              <a:buNone/>
            </a:pPr>
            <a:r>
              <a:rPr kumimoji="0" lang="de-DE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Fakten</a:t>
            </a:r>
            <a:br>
              <a:rPr kumimoji="0" lang="de-DE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endParaRPr kumimoji="0" lang="de-DE" sz="22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77800" lvl="1" indent="-177800" algn="l" defTabSz="914400" rtl="0" eaLnBrk="1" latinLnBrk="0" hangingPunct="1">
              <a:spcBef>
                <a:spcPts val="1200"/>
              </a:spcBef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Gründung 1990 </a:t>
            </a:r>
          </a:p>
          <a:p>
            <a:pPr marL="177800" lvl="1" indent="-17780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400 Mitarbeiter</a:t>
            </a:r>
          </a:p>
          <a:p>
            <a:pPr marL="177800" lvl="1" indent="-17780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8 Standorte in D/PL</a:t>
            </a:r>
            <a:endParaRPr kumimoji="0" lang="de-DE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endParaRPr kumimoji="0" lang="de-DE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5" name="Textfeld 44"/>
          <p:cNvSpPr txBox="1"/>
          <p:nvPr userDrawn="1"/>
        </p:nvSpPr>
        <p:spPr>
          <a:xfrm>
            <a:off x="2500298" y="4357694"/>
            <a:ext cx="788720" cy="28107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600" dirty="0" smtClean="0"/>
              <a:t>Industrie / Versorger / </a:t>
            </a:r>
            <a:br>
              <a:rPr lang="de-DE" sz="600" dirty="0" smtClean="0"/>
            </a:br>
            <a:r>
              <a:rPr lang="de-DE" sz="600" dirty="0" smtClean="0"/>
              <a:t>Telekommunikation </a:t>
            </a:r>
            <a:r>
              <a:rPr lang="de-DE" sz="600" b="1" dirty="0" smtClean="0"/>
              <a:t>29%</a:t>
            </a:r>
            <a:r>
              <a:rPr lang="de-DE" sz="600" dirty="0" smtClean="0"/>
              <a:t> </a:t>
            </a:r>
            <a:br>
              <a:rPr lang="de-DE" sz="600" dirty="0" smtClean="0"/>
            </a:br>
            <a:endParaRPr lang="de-DE" sz="600" dirty="0"/>
          </a:p>
        </p:txBody>
      </p:sp>
      <p:sp>
        <p:nvSpPr>
          <p:cNvPr id="46" name="Textfeld 45"/>
          <p:cNvSpPr txBox="1"/>
          <p:nvPr userDrawn="1"/>
        </p:nvSpPr>
        <p:spPr>
          <a:xfrm>
            <a:off x="3714744" y="4357694"/>
            <a:ext cx="714380" cy="29703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600" dirty="0" smtClean="0"/>
              <a:t>Handel / Logistik / Dienstleistungen</a:t>
            </a:r>
            <a:br>
              <a:rPr lang="de-DE" sz="600" dirty="0" smtClean="0"/>
            </a:br>
            <a:r>
              <a:rPr lang="de-DE" sz="600" b="1" dirty="0" smtClean="0"/>
              <a:t>29%</a:t>
            </a:r>
            <a:endParaRPr lang="de-DE" sz="600" b="1" dirty="0"/>
          </a:p>
        </p:txBody>
      </p:sp>
      <p:sp>
        <p:nvSpPr>
          <p:cNvPr id="47" name="Textfeld 46"/>
          <p:cNvSpPr txBox="1"/>
          <p:nvPr userDrawn="1"/>
        </p:nvSpPr>
        <p:spPr>
          <a:xfrm>
            <a:off x="2751713" y="5193719"/>
            <a:ext cx="1480654" cy="17946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600" b="1" dirty="0" smtClean="0"/>
              <a:t>42%</a:t>
            </a:r>
            <a:r>
              <a:rPr lang="de-DE" sz="600" dirty="0" smtClean="0"/>
              <a:t> </a:t>
            </a:r>
            <a:br>
              <a:rPr lang="de-DE" sz="600" dirty="0" smtClean="0"/>
            </a:br>
            <a:r>
              <a:rPr lang="de-DE" sz="600" dirty="0" smtClean="0"/>
              <a:t>Öffentliche</a:t>
            </a:r>
            <a:r>
              <a:rPr lang="de-DE" sz="600" baseline="0" dirty="0" smtClean="0"/>
              <a:t> Auftraggeber / </a:t>
            </a:r>
            <a:br>
              <a:rPr lang="de-DE" sz="600" baseline="0" dirty="0" smtClean="0"/>
            </a:br>
            <a:r>
              <a:rPr lang="de-DE" sz="600" baseline="0" dirty="0" smtClean="0"/>
              <a:t>Banken &amp; Versicherungen / </a:t>
            </a:r>
            <a:br>
              <a:rPr lang="de-DE" sz="600" baseline="0" dirty="0" smtClean="0"/>
            </a:br>
            <a:r>
              <a:rPr lang="de-DE" sz="600" baseline="0" dirty="0" smtClean="0"/>
              <a:t>Vereine &amp; Verbände</a:t>
            </a:r>
            <a:endParaRPr lang="de-DE" sz="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72331" y="4638766"/>
            <a:ext cx="1117543" cy="5370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2" name="JAHR"/>
          <p:cNvSpPr txBox="1">
            <a:spLocks noChangeArrowheads="1"/>
          </p:cNvSpPr>
          <p:nvPr userDrawn="1"/>
        </p:nvSpPr>
        <p:spPr bwMode="auto">
          <a:xfrm>
            <a:off x="6357950" y="6477750"/>
            <a:ext cx="1784333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de-DE" sz="800" dirty="0" smtClean="0">
                <a:solidFill>
                  <a:srgbClr val="4F5150"/>
                </a:solidFill>
              </a:rPr>
              <a:t>© OPITZ CONSULTING GmbH 2011</a:t>
            </a:r>
            <a:endParaRPr lang="de-DE" sz="800" dirty="0">
              <a:solidFill>
                <a:srgbClr val="4F5150"/>
              </a:solidFill>
            </a:endParaRPr>
          </a:p>
        </p:txBody>
      </p:sp>
      <p:grpSp>
        <p:nvGrpSpPr>
          <p:cNvPr id="3" name="Gruppieren 51"/>
          <p:cNvGrpSpPr/>
          <p:nvPr userDrawn="1"/>
        </p:nvGrpSpPr>
        <p:grpSpPr>
          <a:xfrm>
            <a:off x="7070731" y="716741"/>
            <a:ext cx="1716111" cy="401643"/>
            <a:chOff x="7054884" y="727038"/>
            <a:chExt cx="1716111" cy="401643"/>
          </a:xfrm>
        </p:grpSpPr>
        <p:pic>
          <p:nvPicPr>
            <p:cNvPr id="53" name="Grafik 52" descr="RF-84596508.jpg"/>
            <p:cNvPicPr>
              <a:picLocks noChangeAspect="1"/>
            </p:cNvPicPr>
            <p:nvPr userDrawn="1"/>
          </p:nvPicPr>
          <p:blipFill>
            <a:blip r:embed="rId5" cstate="print"/>
            <a:stretch>
              <a:fillRect/>
            </a:stretch>
          </p:blipFill>
          <p:spPr>
            <a:xfrm>
              <a:off x="7493040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  <p:pic>
          <p:nvPicPr>
            <p:cNvPr id="54" name="Grafik 53" descr="RF-200380389-001.jpg"/>
            <p:cNvPicPr>
              <a:picLocks noChangeAspect="1"/>
            </p:cNvPicPr>
            <p:nvPr userDrawn="1"/>
          </p:nvPicPr>
          <p:blipFill>
            <a:blip r:embed="rId6" cstate="print"/>
            <a:stretch>
              <a:fillRect/>
            </a:stretch>
          </p:blipFill>
          <p:spPr>
            <a:xfrm>
              <a:off x="7054884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  <p:pic>
          <p:nvPicPr>
            <p:cNvPr id="55" name="Grafik 54" descr="RF-IS725-063.jpg"/>
            <p:cNvPicPr>
              <a:picLocks noChangeAspect="1"/>
            </p:cNvPicPr>
            <p:nvPr userDrawn="1"/>
          </p:nvPicPr>
          <p:blipFill>
            <a:blip r:embed="rId7" cstate="print"/>
            <a:stretch>
              <a:fillRect/>
            </a:stretch>
          </p:blipFill>
          <p:spPr>
            <a:xfrm>
              <a:off x="8369352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  <p:pic>
          <p:nvPicPr>
            <p:cNvPr id="56" name="Grafik 55" descr="RF-PAA152000062-neu.jpg"/>
            <p:cNvPicPr>
              <a:picLocks noChangeAspect="1"/>
            </p:cNvPicPr>
            <p:nvPr userDrawn="1"/>
          </p:nvPicPr>
          <p:blipFill>
            <a:blip r:embed="rId8" cstate="print"/>
            <a:stretch>
              <a:fillRect/>
            </a:stretch>
          </p:blipFill>
          <p:spPr>
            <a:xfrm>
              <a:off x="7931196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</p:grpSp>
      <p:pic>
        <p:nvPicPr>
          <p:cNvPr id="57" name="Grafik 56" descr="Headline.png"/>
          <p:cNvPicPr>
            <a:picLocks noChangeAspect="1"/>
          </p:cNvPicPr>
          <p:nvPr userDrawn="1"/>
        </p:nvPicPr>
        <p:blipFill>
          <a:blip r:embed="rId9" cstate="print"/>
          <a:stretch>
            <a:fillRect/>
          </a:stretch>
        </p:blipFill>
        <p:spPr>
          <a:xfrm>
            <a:off x="7069701" y="562452"/>
            <a:ext cx="1714291" cy="104814"/>
          </a:xfrm>
          <a:prstGeom prst="rect">
            <a:avLst/>
          </a:prstGeom>
        </p:spPr>
      </p:pic>
      <p:pic>
        <p:nvPicPr>
          <p:cNvPr id="37" name="Grafik 36" descr="länderkarte.gif"/>
          <p:cNvPicPr>
            <a:picLocks noChangeAspect="1"/>
          </p:cNvPicPr>
          <p:nvPr userDrawn="1"/>
        </p:nvPicPr>
        <p:blipFill>
          <a:blip r:embed="rId10" cstate="print"/>
          <a:stretch>
            <a:fillRect/>
          </a:stretch>
        </p:blipFill>
        <p:spPr>
          <a:xfrm rot="21180000">
            <a:off x="6827268" y="4082819"/>
            <a:ext cx="1932782" cy="1391898"/>
          </a:xfrm>
          <a:prstGeom prst="rect">
            <a:avLst/>
          </a:prstGeom>
        </p:spPr>
      </p:pic>
      <p:sp>
        <p:nvSpPr>
          <p:cNvPr id="43" name="Rechteck 42"/>
          <p:cNvSpPr/>
          <p:nvPr userDrawn="1"/>
        </p:nvSpPr>
        <p:spPr>
          <a:xfrm>
            <a:off x="2051720" y="6421586"/>
            <a:ext cx="4248472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8" name="Picture 2"/>
          <p:cNvPicPr>
            <a:picLocks noChangeAspect="1" noChangeArrowheads="1"/>
          </p:cNvPicPr>
          <p:nvPr userDrawn="1"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4865780" y="4332717"/>
            <a:ext cx="1563608" cy="1167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 advTm="1000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ttagspau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 smtClean="0"/>
              <a:t>(bitte betiteln: Lunchbreak/Imbiss o.ä.</a:t>
            </a:r>
            <a:endParaRPr lang="de-DE" dirty="0"/>
          </a:p>
        </p:txBody>
      </p:sp>
      <p:sp>
        <p:nvSpPr>
          <p:cNvPr id="3" name="Rechteck 2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Lunchbreak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Diese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Folie wird bei Veranstaltungen zur Ankündigung der Mittagspause genutzt.</a:t>
            </a:r>
            <a:endParaRPr lang="de-DE" sz="1400" b="0" dirty="0" smtClean="0"/>
          </a:p>
        </p:txBody>
      </p:sp>
      <p:sp>
        <p:nvSpPr>
          <p:cNvPr id="6" name="Textfeld 5"/>
          <p:cNvSpPr txBox="1"/>
          <p:nvPr userDrawn="1"/>
        </p:nvSpPr>
        <p:spPr>
          <a:xfrm rot="1800000">
            <a:off x="-292783" y="2705725"/>
            <a:ext cx="9769323" cy="1446550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de-DE" sz="4400" b="1" dirty="0" smtClean="0">
                <a:solidFill>
                  <a:schemeClr val="bg1"/>
                </a:solidFill>
              </a:rPr>
              <a:t>ENTWURF – </a:t>
            </a:r>
            <a:br>
              <a:rPr lang="de-DE" sz="4400" b="1" dirty="0" smtClean="0">
                <a:solidFill>
                  <a:schemeClr val="bg1"/>
                </a:solidFill>
              </a:rPr>
            </a:br>
            <a:r>
              <a:rPr lang="de-DE" sz="4400" b="1" dirty="0" smtClean="0">
                <a:solidFill>
                  <a:schemeClr val="bg1"/>
                </a:solidFill>
              </a:rPr>
              <a:t>BITTE NOCH NICHT NUTZEN</a:t>
            </a:r>
            <a:endParaRPr lang="de-DE" sz="4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 advTm="1000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ffeepau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 smtClean="0"/>
              <a:t>(bitte betiteln: Kaffeepause o.ä.</a:t>
            </a:r>
            <a:endParaRPr lang="de-DE" dirty="0"/>
          </a:p>
        </p:txBody>
      </p:sp>
      <p:sp>
        <p:nvSpPr>
          <p:cNvPr id="3" name="Rechteck 2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Kaffeepause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Diese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Folie wird bei Veranstaltungen zur Ankündigung der Kaffeepause genutzt.</a:t>
            </a:r>
            <a:endParaRPr lang="de-DE" sz="1400" b="0" dirty="0" smtClean="0"/>
          </a:p>
        </p:txBody>
      </p:sp>
      <p:sp>
        <p:nvSpPr>
          <p:cNvPr id="6" name="Textfeld 5"/>
          <p:cNvSpPr txBox="1"/>
          <p:nvPr userDrawn="1"/>
        </p:nvSpPr>
        <p:spPr>
          <a:xfrm rot="1800000">
            <a:off x="-292783" y="2705725"/>
            <a:ext cx="9769323" cy="1446550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de-DE" sz="4400" b="1" dirty="0" smtClean="0">
                <a:solidFill>
                  <a:schemeClr val="bg1"/>
                </a:solidFill>
              </a:rPr>
              <a:t>ENTWURF – </a:t>
            </a:r>
            <a:br>
              <a:rPr lang="de-DE" sz="4400" b="1" dirty="0" smtClean="0">
                <a:solidFill>
                  <a:schemeClr val="bg1"/>
                </a:solidFill>
              </a:rPr>
            </a:br>
            <a:r>
              <a:rPr lang="de-DE" sz="4400" b="1" dirty="0" smtClean="0">
                <a:solidFill>
                  <a:schemeClr val="bg1"/>
                </a:solidFill>
              </a:rPr>
              <a:t>BITTE NOCH NICHT NUTZEN</a:t>
            </a:r>
            <a:endParaRPr lang="de-DE" sz="4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 advTm="1000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für Veranstaltu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7" descr="Titel_Hintergrund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72330" y="1285860"/>
            <a:ext cx="1714512" cy="171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Rechteck 14"/>
          <p:cNvSpPr/>
          <p:nvPr userDrawn="1"/>
        </p:nvSpPr>
        <p:spPr bwMode="auto">
          <a:xfrm>
            <a:off x="179109" y="817365"/>
            <a:ext cx="8777321" cy="206757"/>
          </a:xfrm>
          <a:prstGeom prst="rect">
            <a:avLst/>
          </a:prstGeom>
          <a:solidFill>
            <a:srgbClr val="B1B3B3"/>
          </a:solidFill>
          <a:ln>
            <a:solidFill>
              <a:srgbClr val="B1B3B3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sz="2800" b="1" dirty="0" smtClean="0">
              <a:solidFill>
                <a:srgbClr val="1E2956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2" name="Gruppieren 28"/>
          <p:cNvGrpSpPr/>
          <p:nvPr userDrawn="1"/>
        </p:nvGrpSpPr>
        <p:grpSpPr>
          <a:xfrm>
            <a:off x="180000" y="6215082"/>
            <a:ext cx="8785225" cy="428628"/>
            <a:chOff x="180000" y="6215082"/>
            <a:chExt cx="8785225" cy="428628"/>
          </a:xfrm>
        </p:grpSpPr>
        <p:sp>
          <p:nvSpPr>
            <p:cNvPr id="27" name="Rechteck 26"/>
            <p:cNvSpPr/>
            <p:nvPr userDrawn="1"/>
          </p:nvSpPr>
          <p:spPr>
            <a:xfrm>
              <a:off x="357158" y="6215082"/>
              <a:ext cx="1000132" cy="4286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8" name="Line 48"/>
            <p:cNvSpPr>
              <a:spLocks noChangeShapeType="1"/>
            </p:cNvSpPr>
            <p:nvPr userDrawn="1"/>
          </p:nvSpPr>
          <p:spPr bwMode="auto">
            <a:xfrm>
              <a:off x="180000" y="6403975"/>
              <a:ext cx="8785225" cy="0"/>
            </a:xfrm>
            <a:prstGeom prst="line">
              <a:avLst/>
            </a:prstGeom>
            <a:noFill/>
            <a:ln w="9525">
              <a:solidFill>
                <a:srgbClr val="B1B3B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de-DE" dirty="0"/>
            </a:p>
          </p:txBody>
        </p:sp>
      </p:grpSp>
      <p:sp>
        <p:nvSpPr>
          <p:cNvPr id="30" name="Line 18"/>
          <p:cNvSpPr>
            <a:spLocks noChangeShapeType="1"/>
          </p:cNvSpPr>
          <p:nvPr userDrawn="1"/>
        </p:nvSpPr>
        <p:spPr bwMode="auto">
          <a:xfrm>
            <a:off x="358775" y="1152000"/>
            <a:ext cx="8424000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 dirty="0"/>
          </a:p>
        </p:txBody>
      </p:sp>
      <p:sp>
        <p:nvSpPr>
          <p:cNvPr id="12" name="Inhaltsplatzhalter 11"/>
          <p:cNvSpPr>
            <a:spLocks noGrp="1"/>
          </p:cNvSpPr>
          <p:nvPr>
            <p:ph sz="quarter" idx="10" hasCustomPrompt="1"/>
          </p:nvPr>
        </p:nvSpPr>
        <p:spPr>
          <a:xfrm>
            <a:off x="357188" y="3071826"/>
            <a:ext cx="5857886" cy="2357438"/>
          </a:xfrm>
        </p:spPr>
        <p:txBody>
          <a:bodyPr>
            <a:noAutofit/>
          </a:bodyPr>
          <a:lstStyle>
            <a:lvl1pPr marL="0" indent="0">
              <a:buNone/>
              <a:defRPr b="0"/>
            </a:lvl1pPr>
          </a:lstStyle>
          <a:p>
            <a:pPr>
              <a:lnSpc>
                <a:spcPts val="2100"/>
              </a:lnSpc>
            </a:pPr>
            <a:r>
              <a:rPr lang="de-DE" sz="1800" b="1" dirty="0" smtClean="0"/>
              <a:t>&lt;Name&gt;, &lt;Funktion&gt;</a:t>
            </a:r>
            <a:br>
              <a:rPr lang="de-DE" sz="1800" b="1" dirty="0" smtClean="0"/>
            </a:br>
            <a:r>
              <a:rPr lang="de-DE" sz="1400" dirty="0" smtClean="0"/>
              <a:t>OPITZ CONSULTING &lt;Niederlassung&gt; GmbH</a:t>
            </a:r>
            <a:br>
              <a:rPr lang="de-DE" sz="1400" dirty="0" smtClean="0"/>
            </a:br>
            <a:r>
              <a:rPr lang="de-DE" sz="1400" dirty="0" smtClean="0"/>
              <a:t/>
            </a:r>
            <a:br>
              <a:rPr lang="de-DE" sz="1400" dirty="0" smtClean="0"/>
            </a:br>
            <a:r>
              <a:rPr lang="de-DE" sz="1800" b="1" dirty="0" smtClean="0"/>
              <a:t>&lt;Name&gt;, &lt;Funktion&gt;</a:t>
            </a:r>
            <a:br>
              <a:rPr lang="de-DE" sz="1800" b="1" dirty="0" smtClean="0"/>
            </a:br>
            <a:r>
              <a:rPr lang="de-DE" sz="1400" dirty="0" smtClean="0"/>
              <a:t>OPITZ CONSULTING &lt;Niederlassung&gt; GmbH</a:t>
            </a:r>
            <a:endParaRPr lang="de-DE" sz="14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57158" y="2071678"/>
            <a:ext cx="5857916" cy="857256"/>
          </a:xfrm>
        </p:spPr>
        <p:txBody>
          <a:bodyPr>
            <a:noAutofit/>
          </a:bodyPr>
          <a:lstStyle>
            <a:lvl1pPr marL="0" indent="0" algn="l">
              <a:lnSpc>
                <a:spcPts val="3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(Vortragsuntertitel max. 2zeilig)</a:t>
            </a:r>
            <a:endParaRPr lang="de-DE" dirty="0"/>
          </a:p>
        </p:txBody>
      </p:sp>
      <p:sp>
        <p:nvSpPr>
          <p:cNvPr id="17" name="Inhaltsplatzhalter 16"/>
          <p:cNvSpPr>
            <a:spLocks noGrp="1"/>
          </p:cNvSpPr>
          <p:nvPr>
            <p:ph sz="quarter" idx="11" hasCustomPrompt="1"/>
          </p:nvPr>
        </p:nvSpPr>
        <p:spPr>
          <a:xfrm>
            <a:off x="357158" y="5929330"/>
            <a:ext cx="5857915" cy="285752"/>
          </a:xfrm>
        </p:spPr>
        <p:txBody>
          <a:bodyPr>
            <a:noAutofit/>
          </a:bodyPr>
          <a:lstStyle>
            <a:lvl1pPr>
              <a:buNone/>
              <a:defRPr sz="1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smtClean="0"/>
              <a:t>&lt;Ort&gt;, &lt;Datum ggf. Uhrzeit&gt;</a:t>
            </a:r>
            <a:endParaRPr lang="de-DE"/>
          </a:p>
        </p:txBody>
      </p:sp>
      <p:pic>
        <p:nvPicPr>
          <p:cNvPr id="16" name="Grafik 15" descr="Logo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53600" y="291754"/>
            <a:ext cx="1189260" cy="452550"/>
          </a:xfrm>
          <a:prstGeom prst="rect">
            <a:avLst/>
          </a:prstGeom>
        </p:spPr>
      </p:pic>
      <p:sp>
        <p:nvSpPr>
          <p:cNvPr id="21" name="Line 18"/>
          <p:cNvSpPr>
            <a:spLocks noChangeShapeType="1"/>
          </p:cNvSpPr>
          <p:nvPr userDrawn="1"/>
        </p:nvSpPr>
        <p:spPr bwMode="auto">
          <a:xfrm>
            <a:off x="358775" y="1857364"/>
            <a:ext cx="6588000" cy="0"/>
          </a:xfrm>
          <a:prstGeom prst="line">
            <a:avLst/>
          </a:prstGeom>
          <a:noFill/>
          <a:ln w="9525">
            <a:solidFill>
              <a:srgbClr val="B1B3B3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 dirty="0"/>
          </a:p>
        </p:txBody>
      </p:sp>
      <p:sp>
        <p:nvSpPr>
          <p:cNvPr id="36" name="Rechteck 35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Titelfolie</a:t>
            </a:r>
            <a:r>
              <a:rPr lang="de-DE" b="1" baseline="0" dirty="0" smtClean="0"/>
              <a:t> für Veranstaltungen</a:t>
            </a:r>
            <a:endParaRPr lang="de-DE" b="1" dirty="0" smtClean="0"/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Damit beginnt ein Vortrag in einer OC Veranstaltung.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Haupttitel: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1zeilig!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Untertitel: </a:t>
            </a:r>
            <a:r>
              <a:rPr lang="de-DE" sz="1400" b="1" kern="1200" baseline="0" dirty="0" err="1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max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2. Zeilen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Referent: 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Name, Funktion,</a:t>
            </a:r>
            <a:b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</a:b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OC Niederlassung</a:t>
            </a:r>
            <a:endParaRPr lang="de-DE" sz="1400" b="0" kern="1200" dirty="0" smtClean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180975" indent="-180975">
              <a:buFont typeface="Arial" pitchFamily="34" charset="0"/>
              <a:buChar char="•"/>
            </a:pPr>
            <a:r>
              <a:rPr lang="de-DE" sz="1400" b="1" dirty="0" smtClean="0"/>
              <a:t>Kapitelnummer:</a:t>
            </a:r>
            <a:br>
              <a:rPr lang="de-DE" sz="1400" b="1" dirty="0" smtClean="0"/>
            </a:br>
            <a:r>
              <a:rPr lang="de-DE" sz="1400" b="1" dirty="0" smtClean="0"/>
              <a:t>Die Nummer</a:t>
            </a:r>
            <a:r>
              <a:rPr lang="de-DE" sz="1400" b="1" baseline="0" dirty="0" smtClean="0"/>
              <a:t> des Vortrags</a:t>
            </a:r>
            <a:br>
              <a:rPr lang="de-DE" sz="1400" b="1" baseline="0" dirty="0" smtClean="0"/>
            </a:br>
            <a:r>
              <a:rPr lang="de-DE" sz="1400" b="1" baseline="0" dirty="0" smtClean="0"/>
              <a:t>in der Tagesagenda</a:t>
            </a:r>
            <a:endParaRPr lang="de-DE" sz="1400" dirty="0" smtClean="0"/>
          </a:p>
          <a:p>
            <a:pPr marL="180975" indent="-180975">
              <a:buFont typeface="Arial" pitchFamily="34" charset="0"/>
              <a:buChar char="•"/>
            </a:pPr>
            <a:r>
              <a:rPr lang="de-DE" sz="1400" b="1" dirty="0" smtClean="0"/>
              <a:t>Fußzeile</a:t>
            </a:r>
            <a:r>
              <a:rPr lang="de-DE" sz="1400" dirty="0" smtClean="0"/>
              <a:t> mit Haupttitel</a:t>
            </a:r>
            <a:r>
              <a:rPr lang="de-DE" sz="1400" baseline="0" dirty="0" smtClean="0"/>
              <a:t> f</a:t>
            </a:r>
            <a:r>
              <a:rPr lang="de-DE" sz="1400" dirty="0" smtClean="0"/>
              <a:t>üllen.</a:t>
            </a:r>
          </a:p>
        </p:txBody>
      </p:sp>
      <p:sp>
        <p:nvSpPr>
          <p:cNvPr id="26" name="Titel 25"/>
          <p:cNvSpPr>
            <a:spLocks noGrp="1"/>
          </p:cNvSpPr>
          <p:nvPr>
            <p:ph type="title"/>
          </p:nvPr>
        </p:nvSpPr>
        <p:spPr>
          <a:xfrm>
            <a:off x="357158" y="928670"/>
            <a:ext cx="6572296" cy="784800"/>
          </a:xfrm>
        </p:spPr>
        <p:txBody>
          <a:bodyPr/>
          <a:lstStyle>
            <a:lvl1pPr>
              <a:defRPr sz="380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3" name="Textplatzhalter 32"/>
          <p:cNvSpPr>
            <a:spLocks noGrp="1"/>
          </p:cNvSpPr>
          <p:nvPr>
            <p:ph type="body" sz="quarter" idx="12" hasCustomPrompt="1"/>
          </p:nvPr>
        </p:nvSpPr>
        <p:spPr>
          <a:xfrm>
            <a:off x="7072330" y="1285872"/>
            <a:ext cx="1714512" cy="1714500"/>
          </a:xfrm>
          <a:solidFill>
            <a:srgbClr val="979A99">
              <a:alpha val="40000"/>
            </a:srgbClr>
          </a:solidFill>
          <a:ln w="9525">
            <a:solidFill>
              <a:srgbClr val="979A99">
                <a:alpha val="40000"/>
              </a:srgbClr>
            </a:solidFill>
          </a:ln>
        </p:spPr>
        <p:txBody>
          <a:bodyPr anchor="ctr" anchorCtr="0">
            <a:noAutofit/>
          </a:bodyPr>
          <a:lstStyle>
            <a:lvl1pPr algn="ctr">
              <a:buNone/>
              <a:defRPr sz="9600">
                <a:solidFill>
                  <a:schemeClr val="bg1"/>
                </a:solidFill>
              </a:defRPr>
            </a:lvl1pPr>
            <a:lvl2pPr algn="ctr">
              <a:buNone/>
              <a:defRPr sz="9600">
                <a:solidFill>
                  <a:schemeClr val="tx1"/>
                </a:solidFill>
              </a:defRPr>
            </a:lvl2pPr>
            <a:lvl3pPr algn="ctr">
              <a:buNone/>
              <a:defRPr sz="9600">
                <a:solidFill>
                  <a:schemeClr val="tx1"/>
                </a:solidFill>
              </a:defRPr>
            </a:lvl3pPr>
            <a:lvl4pPr algn="ctr">
              <a:buNone/>
              <a:defRPr sz="9600">
                <a:solidFill>
                  <a:schemeClr val="tx1"/>
                </a:solidFill>
              </a:defRPr>
            </a:lvl4pPr>
            <a:lvl5pPr algn="ctr">
              <a:buNone/>
              <a:defRPr sz="96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 dirty="0" smtClean="0"/>
              <a:t>99</a:t>
            </a:r>
            <a:endParaRPr lang="de-DE" dirty="0"/>
          </a:p>
        </p:txBody>
      </p:sp>
      <p:sp>
        <p:nvSpPr>
          <p:cNvPr id="39" name="Rechteck 38"/>
          <p:cNvSpPr/>
          <p:nvPr userDrawn="1"/>
        </p:nvSpPr>
        <p:spPr>
          <a:xfrm>
            <a:off x="7072330" y="3143248"/>
            <a:ext cx="1714512" cy="3071834"/>
          </a:xfrm>
          <a:prstGeom prst="rect">
            <a:avLst/>
          </a:prstGeom>
          <a:solidFill>
            <a:srgbClr val="B0B3B2">
              <a:alpha val="20000"/>
            </a:srgbClr>
          </a:solidFill>
          <a:ln w="9525">
            <a:solidFill>
              <a:srgbClr val="B0B3B2">
                <a:alpha val="20000"/>
              </a:srgbClr>
            </a:solidFill>
          </a:ln>
        </p:spPr>
        <p:txBody>
          <a:bodyPr vert="horz" lIns="0" tIns="0" rIns="0" bIns="0" rtlCol="0" anchor="ctr" anchorCtr="0">
            <a:noAutofit/>
          </a:bodyPr>
          <a:lstStyle/>
          <a:p>
            <a:pPr marL="361950" lvl="0" indent="-361950" algn="ctr" defTabSz="914400" rtl="0" eaLnBrk="1" latinLnBrk="0" hangingPunct="1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</a:pPr>
            <a:endParaRPr kumimoji="0" lang="de-DE" sz="9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5" name="Rechteck 24"/>
          <p:cNvSpPr/>
          <p:nvPr userDrawn="1"/>
        </p:nvSpPr>
        <p:spPr>
          <a:xfrm>
            <a:off x="1928794" y="6429396"/>
            <a:ext cx="4357718" cy="2143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4" name="Gruppieren 45"/>
          <p:cNvGrpSpPr/>
          <p:nvPr userDrawn="1"/>
        </p:nvGrpSpPr>
        <p:grpSpPr>
          <a:xfrm>
            <a:off x="7070731" y="716741"/>
            <a:ext cx="1716111" cy="401643"/>
            <a:chOff x="7054884" y="727038"/>
            <a:chExt cx="1716111" cy="401643"/>
          </a:xfrm>
        </p:grpSpPr>
        <p:pic>
          <p:nvPicPr>
            <p:cNvPr id="47" name="Grafik 46" descr="RF-84596508.jpg"/>
            <p:cNvPicPr>
              <a:picLocks noChangeAspect="1"/>
            </p:cNvPicPr>
            <p:nvPr userDrawn="1"/>
          </p:nvPicPr>
          <p:blipFill>
            <a:blip r:embed="rId4" cstate="print"/>
            <a:stretch>
              <a:fillRect/>
            </a:stretch>
          </p:blipFill>
          <p:spPr>
            <a:xfrm>
              <a:off x="7493040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  <p:pic>
          <p:nvPicPr>
            <p:cNvPr id="48" name="Grafik 47" descr="RF-200380389-001.jpg"/>
            <p:cNvPicPr>
              <a:picLocks noChangeAspect="1"/>
            </p:cNvPicPr>
            <p:nvPr userDrawn="1"/>
          </p:nvPicPr>
          <p:blipFill>
            <a:blip r:embed="rId5" cstate="print"/>
            <a:stretch>
              <a:fillRect/>
            </a:stretch>
          </p:blipFill>
          <p:spPr>
            <a:xfrm>
              <a:off x="7054884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  <p:pic>
          <p:nvPicPr>
            <p:cNvPr id="49" name="Grafik 48" descr="RF-IS725-063.jpg"/>
            <p:cNvPicPr>
              <a:picLocks noChangeAspect="1"/>
            </p:cNvPicPr>
            <p:nvPr userDrawn="1"/>
          </p:nvPicPr>
          <p:blipFill>
            <a:blip r:embed="rId6" cstate="print"/>
            <a:stretch>
              <a:fillRect/>
            </a:stretch>
          </p:blipFill>
          <p:spPr>
            <a:xfrm>
              <a:off x="8369352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  <p:pic>
          <p:nvPicPr>
            <p:cNvPr id="50" name="Grafik 49" descr="RF-PAA152000062-neu.jpg"/>
            <p:cNvPicPr>
              <a:picLocks noChangeAspect="1"/>
            </p:cNvPicPr>
            <p:nvPr userDrawn="1"/>
          </p:nvPicPr>
          <p:blipFill>
            <a:blip r:embed="rId7" cstate="print"/>
            <a:stretch>
              <a:fillRect/>
            </a:stretch>
          </p:blipFill>
          <p:spPr>
            <a:xfrm>
              <a:off x="7931196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</p:grpSp>
      <p:pic>
        <p:nvPicPr>
          <p:cNvPr id="51" name="Grafik 50" descr="Headline.png"/>
          <p:cNvPicPr>
            <a:picLocks noChangeAspect="1"/>
          </p:cNvPicPr>
          <p:nvPr userDrawn="1"/>
        </p:nvPicPr>
        <p:blipFill>
          <a:blip r:embed="rId8" cstate="print"/>
          <a:stretch>
            <a:fillRect/>
          </a:stretch>
        </p:blipFill>
        <p:spPr>
          <a:xfrm>
            <a:off x="7069701" y="562452"/>
            <a:ext cx="1714291" cy="104814"/>
          </a:xfrm>
          <a:prstGeom prst="rect">
            <a:avLst/>
          </a:prstGeom>
        </p:spPr>
      </p:pic>
    </p:spTree>
  </p:cSld>
  <p:clrMapOvr>
    <a:masterClrMapping/>
  </p:clrMapOvr>
  <p:transition spd="slow" advTm="10000"/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Zitat: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Diese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Folie wird zum Hervorheben eines einzelnen Zitats genutzt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Der Zitierte muss genannt werden.</a:t>
            </a:r>
            <a:endParaRPr lang="de-DE" sz="1400" dirty="0" smtClean="0"/>
          </a:p>
        </p:txBody>
      </p:sp>
      <p:sp>
        <p:nvSpPr>
          <p:cNvPr id="6" name="Rechteck 5"/>
          <p:cNvSpPr/>
          <p:nvPr userDrawn="1"/>
        </p:nvSpPr>
        <p:spPr>
          <a:xfrm>
            <a:off x="323528" y="1052736"/>
            <a:ext cx="8568952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/>
          <p:cNvSpPr txBox="1"/>
          <p:nvPr userDrawn="1"/>
        </p:nvSpPr>
        <p:spPr>
          <a:xfrm>
            <a:off x="1223249" y="2420888"/>
            <a:ext cx="6732000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2800" b="1" dirty="0" smtClean="0"/>
              <a:t>Hier steht</a:t>
            </a:r>
            <a:r>
              <a:rPr lang="de-DE" sz="2800" b="1" baseline="0" dirty="0" smtClean="0"/>
              <a:t> das Zitat in mind. 22 und max. 28 </a:t>
            </a:r>
            <a:r>
              <a:rPr lang="de-DE" sz="2800" b="1" baseline="0" dirty="0" err="1" smtClean="0"/>
              <a:t>pt</a:t>
            </a:r>
            <a:r>
              <a:rPr lang="de-DE" sz="2800" b="1" baseline="0" dirty="0" smtClean="0"/>
              <a:t> und fett – je nach Länge.</a:t>
            </a:r>
            <a:endParaRPr lang="de-DE" sz="2800" b="1" dirty="0"/>
          </a:p>
        </p:txBody>
      </p:sp>
      <p:sp>
        <p:nvSpPr>
          <p:cNvPr id="10" name="Textfeld 9"/>
          <p:cNvSpPr txBox="1"/>
          <p:nvPr userDrawn="1"/>
        </p:nvSpPr>
        <p:spPr>
          <a:xfrm>
            <a:off x="323528" y="1605808"/>
            <a:ext cx="115212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5000" b="1" dirty="0" smtClean="0">
                <a:solidFill>
                  <a:schemeClr val="accent2"/>
                </a:solidFill>
              </a:rPr>
              <a:t>„</a:t>
            </a:r>
            <a:endParaRPr lang="de-DE" sz="15000" b="1" dirty="0">
              <a:solidFill>
                <a:schemeClr val="accent2"/>
              </a:solidFill>
            </a:endParaRPr>
          </a:p>
        </p:txBody>
      </p:sp>
      <p:sp>
        <p:nvSpPr>
          <p:cNvPr id="11" name="Textfeld 10"/>
          <p:cNvSpPr txBox="1"/>
          <p:nvPr userDrawn="1"/>
        </p:nvSpPr>
        <p:spPr>
          <a:xfrm>
            <a:off x="7740352" y="1427683"/>
            <a:ext cx="115212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5000" b="1" dirty="0" smtClean="0">
                <a:solidFill>
                  <a:schemeClr val="accent2"/>
                </a:solidFill>
              </a:rPr>
              <a:t>“</a:t>
            </a:r>
            <a:endParaRPr lang="de-DE" sz="15000" b="1" dirty="0">
              <a:solidFill>
                <a:schemeClr val="accent2"/>
              </a:solidFill>
            </a:endParaRPr>
          </a:p>
        </p:txBody>
      </p:sp>
      <p:sp>
        <p:nvSpPr>
          <p:cNvPr id="14" name="Textfeld 13"/>
          <p:cNvSpPr txBox="1"/>
          <p:nvPr userDrawn="1"/>
        </p:nvSpPr>
        <p:spPr>
          <a:xfrm>
            <a:off x="1295257" y="4643844"/>
            <a:ext cx="676875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de-DE" sz="1800" b="0" dirty="0" smtClean="0">
                <a:solidFill>
                  <a:schemeClr val="accent2"/>
                </a:solidFill>
              </a:rPr>
              <a:t>Vorname Nachname des Zitierten</a:t>
            </a:r>
            <a:endParaRPr lang="de-DE" sz="1800" b="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 spd="slow" advTm="1000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llenverwe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pic>
        <p:nvPicPr>
          <p:cNvPr id="1026" name="Picture 2"/>
          <p:cNvPicPr>
            <a:picLocks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15206" y="1368000"/>
            <a:ext cx="1568794" cy="4847082"/>
          </a:xfrm>
          <a:prstGeom prst="rect">
            <a:avLst/>
          </a:prstGeom>
          <a:noFill/>
        </p:spPr>
      </p:pic>
      <p:sp>
        <p:nvSpPr>
          <p:cNvPr id="14" name="Textplatzhalt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357187" y="1368000"/>
            <a:ext cx="6715143" cy="4680000"/>
          </a:xfrm>
        </p:spPr>
        <p:txBody>
          <a:bodyPr>
            <a:normAutofit/>
          </a:bodyPr>
          <a:lstStyle>
            <a:lvl1pPr marL="1703388" indent="-1703388">
              <a:buNone/>
              <a:tabLst>
                <a:tab pos="1260475" algn="l"/>
              </a:tabLst>
              <a:defRPr sz="1800" b="0"/>
            </a:lvl1pPr>
          </a:lstStyle>
          <a:p>
            <a:pPr lvl="0"/>
            <a:r>
              <a:rPr lang="de-DE" dirty="0" smtClean="0"/>
              <a:t>[WWWW09] 	Die vier ersten Buchstaben des Autors und zweistelliges Jahr in eckiger Klammer, anschließend der eigentliche Text bestehend aus Autor(en), Titel, Erscheinungsort, Verlag, Jahr bzw. die URL und Datum des Abrufs</a:t>
            </a:r>
          </a:p>
        </p:txBody>
      </p:sp>
      <p:sp>
        <p:nvSpPr>
          <p:cNvPr id="5" name="Textfeld 4"/>
          <p:cNvSpPr txBox="1"/>
          <p:nvPr userDrawn="1"/>
        </p:nvSpPr>
        <p:spPr>
          <a:xfrm rot="1800000">
            <a:off x="-289634" y="2666337"/>
            <a:ext cx="9722325" cy="1446550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de-DE" sz="4400" b="1" dirty="0" smtClean="0">
                <a:solidFill>
                  <a:schemeClr val="bg1"/>
                </a:solidFill>
              </a:rPr>
              <a:t>ENTWURF – </a:t>
            </a:r>
            <a:br>
              <a:rPr lang="de-DE" sz="4400" b="1" dirty="0" smtClean="0">
                <a:solidFill>
                  <a:schemeClr val="bg1"/>
                </a:solidFill>
              </a:rPr>
            </a:br>
            <a:r>
              <a:rPr lang="de-DE" sz="4400" b="1" dirty="0" smtClean="0">
                <a:solidFill>
                  <a:schemeClr val="bg1"/>
                </a:solidFill>
              </a:rPr>
              <a:t>BITTE NOCH NICHT NUTZEN</a:t>
            </a:r>
            <a:endParaRPr lang="de-DE" sz="4400" b="1" dirty="0">
              <a:solidFill>
                <a:schemeClr val="bg1"/>
              </a:solidFill>
            </a:endParaRPr>
          </a:p>
        </p:txBody>
      </p:sp>
      <p:sp>
        <p:nvSpPr>
          <p:cNvPr id="7" name="Rechteck 6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Quellenverweis: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TODO: Foto OC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Bibliothek</a:t>
            </a:r>
            <a:endParaRPr lang="de-DE" sz="1400" dirty="0" smtClean="0"/>
          </a:p>
        </p:txBody>
      </p:sp>
    </p:spTree>
  </p:cSld>
  <p:clrMapOvr>
    <a:masterClrMapping/>
  </p:clrMapOvr>
  <p:transition spd="slow" advTm="1000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360000" y="2304000"/>
            <a:ext cx="2088000" cy="1440000"/>
          </a:xfrm>
          <a:prstGeom prst="rect">
            <a:avLst/>
          </a:prstGeom>
          <a:solidFill>
            <a:schemeClr val="bg2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90000" tIns="90000" rIns="90000" bIns="90000"/>
          <a:lstStyle/>
          <a:p>
            <a:pPr algn="r">
              <a:spcBef>
                <a:spcPct val="50000"/>
              </a:spcBef>
            </a:pPr>
            <a:r>
              <a:rPr lang="de-DE" sz="1400" dirty="0">
                <a:solidFill>
                  <a:schemeClr val="accent1"/>
                </a:solidFill>
              </a:rPr>
              <a:t>Projektbeschreibung</a:t>
            </a: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360000" y="3816000"/>
            <a:ext cx="2088000" cy="648000"/>
          </a:xfrm>
          <a:prstGeom prst="rect">
            <a:avLst/>
          </a:prstGeom>
          <a:solidFill>
            <a:schemeClr val="bg2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90000" tIns="90000" rIns="90000" bIns="90000"/>
          <a:lstStyle/>
          <a:p>
            <a:pPr algn="r">
              <a:spcBef>
                <a:spcPct val="50000"/>
              </a:spcBef>
            </a:pPr>
            <a:r>
              <a:rPr lang="de-DE" sz="1400" dirty="0">
                <a:solidFill>
                  <a:schemeClr val="accent1"/>
                </a:solidFill>
              </a:rPr>
              <a:t>Projektdauer/-umfang</a:t>
            </a: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360000" y="4536000"/>
            <a:ext cx="2088000" cy="1584000"/>
          </a:xfrm>
          <a:prstGeom prst="rect">
            <a:avLst/>
          </a:prstGeom>
          <a:solidFill>
            <a:schemeClr val="bg2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90000" tIns="90000" rIns="90000" bIns="90000"/>
          <a:lstStyle/>
          <a:p>
            <a:pPr algn="r">
              <a:spcBef>
                <a:spcPct val="50000"/>
              </a:spcBef>
            </a:pPr>
            <a:r>
              <a:rPr lang="de-DE" sz="1400" dirty="0">
                <a:solidFill>
                  <a:schemeClr val="accent1"/>
                </a:solidFill>
              </a:rPr>
              <a:t>Kundennutzen</a:t>
            </a:r>
          </a:p>
        </p:txBody>
      </p:sp>
      <p:sp>
        <p:nvSpPr>
          <p:cNvPr id="13" name="Bildplatzhalter 12"/>
          <p:cNvSpPr>
            <a:spLocks noGrp="1"/>
          </p:cNvSpPr>
          <p:nvPr>
            <p:ph type="pic" sz="quarter" idx="10" hasCustomPrompt="1"/>
          </p:nvPr>
        </p:nvSpPr>
        <p:spPr>
          <a:xfrm>
            <a:off x="360000" y="1368000"/>
            <a:ext cx="2088000" cy="864000"/>
          </a:xfrm>
          <a:solidFill>
            <a:schemeClr val="accent4"/>
          </a:solidFill>
        </p:spPr>
        <p:txBody>
          <a:bodyPr anchor="ctr" anchorCtr="1"/>
          <a:lstStyle>
            <a:lvl1pPr algn="ctr">
              <a:buNone/>
              <a:defRPr/>
            </a:lvl1pPr>
          </a:lstStyle>
          <a:p>
            <a:r>
              <a:rPr lang="de-DE" smtClean="0"/>
              <a:t>&lt;Kundenlogo&gt;</a:t>
            </a:r>
            <a:endParaRPr lang="de-DE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2520000" y="1368000"/>
            <a:ext cx="6264000" cy="864000"/>
          </a:xfrm>
          <a:solidFill>
            <a:schemeClr val="bg2"/>
          </a:solidFill>
        </p:spPr>
        <p:txBody>
          <a:bodyPr anchor="ctr" anchorCtr="0"/>
          <a:lstStyle>
            <a:lvl1pPr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 smtClean="0"/>
              <a:t>&lt;Kunde/Branche&gt;</a:t>
            </a:r>
          </a:p>
        </p:txBody>
      </p:sp>
      <p:sp>
        <p:nvSpPr>
          <p:cNvPr id="24" name="Textplatzhalter 23"/>
          <p:cNvSpPr>
            <a:spLocks noGrp="1"/>
          </p:cNvSpPr>
          <p:nvPr>
            <p:ph type="body" sz="quarter" idx="12" hasCustomPrompt="1"/>
          </p:nvPr>
        </p:nvSpPr>
        <p:spPr>
          <a:xfrm>
            <a:off x="2520000" y="2304000"/>
            <a:ext cx="6264000" cy="1440000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de-DE" smtClean="0"/>
              <a:t>&lt;Hier sollte eine Kurzbeschreibung des Projektes stehen (2-3 Stichpunkte)&gt;</a:t>
            </a:r>
            <a:endParaRPr lang="de-DE"/>
          </a:p>
        </p:txBody>
      </p:sp>
      <p:sp>
        <p:nvSpPr>
          <p:cNvPr id="25" name="Textplatzhalter 23"/>
          <p:cNvSpPr>
            <a:spLocks noGrp="1"/>
          </p:cNvSpPr>
          <p:nvPr>
            <p:ph type="body" sz="quarter" idx="13" hasCustomPrompt="1"/>
          </p:nvPr>
        </p:nvSpPr>
        <p:spPr>
          <a:xfrm>
            <a:off x="2520000" y="3816000"/>
            <a:ext cx="6264000" cy="648000"/>
          </a:xfrm>
        </p:spPr>
        <p:txBody>
          <a:bodyPr>
            <a:noAutofit/>
          </a:bodyPr>
          <a:lstStyle>
            <a:lvl1pPr>
              <a:defRPr sz="1400"/>
            </a:lvl1pPr>
          </a:lstStyle>
          <a:p>
            <a:pPr lvl="0"/>
            <a:r>
              <a:rPr lang="de-DE" smtClean="0"/>
              <a:t>&lt;Projektdauer in Monaten/Jahren&gt;</a:t>
            </a:r>
            <a:br>
              <a:rPr lang="de-DE" smtClean="0"/>
            </a:br>
            <a:r>
              <a:rPr lang="de-DE" smtClean="0"/>
              <a:t>&lt;Projektumfang (Anzahl Personen Kunde und OC / Personentage)&gt;</a:t>
            </a:r>
            <a:endParaRPr lang="de-DE"/>
          </a:p>
        </p:txBody>
      </p:sp>
      <p:sp>
        <p:nvSpPr>
          <p:cNvPr id="26" name="Textplatzhalter 23"/>
          <p:cNvSpPr>
            <a:spLocks noGrp="1"/>
          </p:cNvSpPr>
          <p:nvPr>
            <p:ph type="body" sz="quarter" idx="14" hasCustomPrompt="1"/>
          </p:nvPr>
        </p:nvSpPr>
        <p:spPr>
          <a:xfrm>
            <a:off x="2520000" y="4536000"/>
            <a:ext cx="6264000" cy="1584000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de-DE" smtClean="0"/>
              <a:t>&lt;Hier sollte kurz der Kundennutzen beschrieben werden (2-3 Stichpunkte)&gt;</a:t>
            </a:r>
            <a:endParaRPr lang="de-DE"/>
          </a:p>
        </p:txBody>
      </p:sp>
      <p:sp>
        <p:nvSpPr>
          <p:cNvPr id="11" name="Textfeld 10"/>
          <p:cNvSpPr txBox="1"/>
          <p:nvPr userDrawn="1"/>
        </p:nvSpPr>
        <p:spPr>
          <a:xfrm rot="1800000">
            <a:off x="-292783" y="2705725"/>
            <a:ext cx="9769323" cy="1446550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de-DE" sz="4400" b="1" dirty="0" smtClean="0">
                <a:solidFill>
                  <a:schemeClr val="bg1"/>
                </a:solidFill>
              </a:rPr>
              <a:t>ENTWURF – </a:t>
            </a:r>
            <a:br>
              <a:rPr lang="de-DE" sz="4400" b="1" dirty="0" smtClean="0">
                <a:solidFill>
                  <a:schemeClr val="bg1"/>
                </a:solidFill>
              </a:rPr>
            </a:br>
            <a:r>
              <a:rPr lang="de-DE" sz="4400" b="1" dirty="0" smtClean="0">
                <a:solidFill>
                  <a:schemeClr val="bg1"/>
                </a:solidFill>
              </a:rPr>
              <a:t>BITTE NOCH NICHT NUTZEN</a:t>
            </a:r>
            <a:endParaRPr lang="de-DE" sz="4400" b="1" dirty="0">
              <a:solidFill>
                <a:schemeClr val="bg1"/>
              </a:solidFill>
            </a:endParaRPr>
          </a:p>
        </p:txBody>
      </p:sp>
      <p:sp>
        <p:nvSpPr>
          <p:cNvPr id="12" name="Rechteck 11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Referenz: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TODO: Inhalt und Form.</a:t>
            </a:r>
            <a:endParaRPr lang="de-DE" sz="1400" dirty="0" smtClean="0"/>
          </a:p>
        </p:txBody>
      </p:sp>
    </p:spTree>
  </p:cSld>
  <p:clrMapOvr>
    <a:masterClrMapping/>
  </p:clrMapOvr>
  <p:transition spd="slow" advTm="1000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euerungsseite (NICHT NUTZEN!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Steuerungsseite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Dieses Layout wird nicht in Präsentationen genutzt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Dient zur Steuerung und um Metainformationen zu halten.</a:t>
            </a:r>
            <a:endParaRPr lang="de-DE" sz="1400" dirty="0" smtClean="0"/>
          </a:p>
        </p:txBody>
      </p:sp>
      <p:sp>
        <p:nvSpPr>
          <p:cNvPr id="4" name="Rechteck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Steuerungsseite</a:t>
            </a:r>
          </a:p>
        </p:txBody>
      </p:sp>
    </p:spTree>
  </p:cSld>
  <p:clrMapOvr>
    <a:masterClrMapping/>
  </p:clrMapOvr>
  <p:transition spd="slow" advTm="1000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4760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 für Veranstaltu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7" descr="Titel_Hintergrund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72330" y="1285860"/>
            <a:ext cx="1714512" cy="171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Rechteck 14"/>
          <p:cNvSpPr/>
          <p:nvPr userDrawn="1"/>
        </p:nvSpPr>
        <p:spPr bwMode="auto">
          <a:xfrm>
            <a:off x="179109" y="817365"/>
            <a:ext cx="8777321" cy="206757"/>
          </a:xfrm>
          <a:prstGeom prst="rect">
            <a:avLst/>
          </a:prstGeom>
          <a:solidFill>
            <a:srgbClr val="B1B3B3"/>
          </a:solidFill>
          <a:ln>
            <a:solidFill>
              <a:srgbClr val="B1B3B3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sz="2800" b="1" dirty="0" smtClean="0">
              <a:solidFill>
                <a:srgbClr val="1E2956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2" name="Gruppieren 28"/>
          <p:cNvGrpSpPr/>
          <p:nvPr userDrawn="1"/>
        </p:nvGrpSpPr>
        <p:grpSpPr>
          <a:xfrm>
            <a:off x="180000" y="6215082"/>
            <a:ext cx="8785225" cy="428628"/>
            <a:chOff x="180000" y="6215082"/>
            <a:chExt cx="8785225" cy="428628"/>
          </a:xfrm>
        </p:grpSpPr>
        <p:sp>
          <p:nvSpPr>
            <p:cNvPr id="27" name="Rechteck 26"/>
            <p:cNvSpPr/>
            <p:nvPr userDrawn="1"/>
          </p:nvSpPr>
          <p:spPr>
            <a:xfrm>
              <a:off x="357158" y="6215082"/>
              <a:ext cx="1000132" cy="4286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8" name="Line 48"/>
            <p:cNvSpPr>
              <a:spLocks noChangeShapeType="1"/>
            </p:cNvSpPr>
            <p:nvPr userDrawn="1"/>
          </p:nvSpPr>
          <p:spPr bwMode="auto">
            <a:xfrm>
              <a:off x="180000" y="6403975"/>
              <a:ext cx="8785225" cy="0"/>
            </a:xfrm>
            <a:prstGeom prst="line">
              <a:avLst/>
            </a:prstGeom>
            <a:noFill/>
            <a:ln w="9525">
              <a:solidFill>
                <a:srgbClr val="B1B3B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de-DE" dirty="0"/>
            </a:p>
          </p:txBody>
        </p:sp>
      </p:grpSp>
      <p:sp>
        <p:nvSpPr>
          <p:cNvPr id="30" name="Line 18"/>
          <p:cNvSpPr>
            <a:spLocks noChangeShapeType="1"/>
          </p:cNvSpPr>
          <p:nvPr userDrawn="1"/>
        </p:nvSpPr>
        <p:spPr bwMode="auto">
          <a:xfrm>
            <a:off x="358775" y="1152000"/>
            <a:ext cx="8424000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 dirty="0"/>
          </a:p>
        </p:txBody>
      </p:sp>
      <p:sp>
        <p:nvSpPr>
          <p:cNvPr id="12" name="Inhaltsplatzhalter 11"/>
          <p:cNvSpPr>
            <a:spLocks noGrp="1"/>
          </p:cNvSpPr>
          <p:nvPr>
            <p:ph sz="quarter" idx="10" hasCustomPrompt="1"/>
          </p:nvPr>
        </p:nvSpPr>
        <p:spPr>
          <a:xfrm>
            <a:off x="357188" y="3071826"/>
            <a:ext cx="5857886" cy="2357438"/>
          </a:xfrm>
        </p:spPr>
        <p:txBody>
          <a:bodyPr>
            <a:noAutofit/>
          </a:bodyPr>
          <a:lstStyle>
            <a:lvl1pPr marL="0" indent="0">
              <a:buNone/>
              <a:defRPr b="0"/>
            </a:lvl1pPr>
          </a:lstStyle>
          <a:p>
            <a:pPr>
              <a:lnSpc>
                <a:spcPts val="2100"/>
              </a:lnSpc>
            </a:pPr>
            <a:r>
              <a:rPr lang="de-DE" sz="1800" b="1" dirty="0" smtClean="0"/>
              <a:t>&lt;Name&gt;, &lt;Funktion&gt;</a:t>
            </a:r>
            <a:br>
              <a:rPr lang="de-DE" sz="1800" b="1" dirty="0" smtClean="0"/>
            </a:br>
            <a:r>
              <a:rPr lang="de-DE" sz="1400" dirty="0" smtClean="0"/>
              <a:t>OPITZ CONSULTING &lt;Niederlassung&gt; GmbH</a:t>
            </a:r>
            <a:br>
              <a:rPr lang="de-DE" sz="1400" dirty="0" smtClean="0"/>
            </a:br>
            <a:r>
              <a:rPr lang="de-DE" sz="1400" dirty="0" smtClean="0"/>
              <a:t/>
            </a:r>
            <a:br>
              <a:rPr lang="de-DE" sz="1400" dirty="0" smtClean="0"/>
            </a:br>
            <a:r>
              <a:rPr lang="de-DE" sz="1800" b="1" dirty="0" smtClean="0"/>
              <a:t>&lt;Name&gt;, &lt;Funktion&gt;</a:t>
            </a:r>
            <a:br>
              <a:rPr lang="de-DE" sz="1800" b="1" dirty="0" smtClean="0"/>
            </a:br>
            <a:r>
              <a:rPr lang="de-DE" sz="1400" dirty="0" smtClean="0"/>
              <a:t>OPITZ CONSULTING &lt;Niederlassung&gt; GmbH</a:t>
            </a:r>
            <a:endParaRPr lang="de-DE" sz="14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57158" y="2071678"/>
            <a:ext cx="5857916" cy="857256"/>
          </a:xfrm>
        </p:spPr>
        <p:txBody>
          <a:bodyPr>
            <a:noAutofit/>
          </a:bodyPr>
          <a:lstStyle>
            <a:lvl1pPr marL="0" indent="0" algn="l">
              <a:lnSpc>
                <a:spcPts val="3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(Vortragsuntertitel max. 2zeilig)</a:t>
            </a:r>
            <a:endParaRPr lang="de-DE" dirty="0"/>
          </a:p>
        </p:txBody>
      </p:sp>
      <p:sp>
        <p:nvSpPr>
          <p:cNvPr id="17" name="Inhaltsplatzhalter 16"/>
          <p:cNvSpPr>
            <a:spLocks noGrp="1"/>
          </p:cNvSpPr>
          <p:nvPr>
            <p:ph sz="quarter" idx="11" hasCustomPrompt="1"/>
          </p:nvPr>
        </p:nvSpPr>
        <p:spPr>
          <a:xfrm>
            <a:off x="357158" y="5929330"/>
            <a:ext cx="5857915" cy="285752"/>
          </a:xfrm>
        </p:spPr>
        <p:txBody>
          <a:bodyPr>
            <a:noAutofit/>
          </a:bodyPr>
          <a:lstStyle>
            <a:lvl1pPr>
              <a:buNone/>
              <a:defRPr sz="1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smtClean="0"/>
              <a:t>&lt;Ort&gt;, &lt;Datum ggf. Uhrzeit&gt;</a:t>
            </a:r>
            <a:endParaRPr lang="de-DE"/>
          </a:p>
        </p:txBody>
      </p:sp>
      <p:pic>
        <p:nvPicPr>
          <p:cNvPr id="16" name="Grafik 15" descr="Logo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53600" y="291754"/>
            <a:ext cx="1189260" cy="452550"/>
          </a:xfrm>
          <a:prstGeom prst="rect">
            <a:avLst/>
          </a:prstGeom>
        </p:spPr>
      </p:pic>
      <p:sp>
        <p:nvSpPr>
          <p:cNvPr id="21" name="Line 18"/>
          <p:cNvSpPr>
            <a:spLocks noChangeShapeType="1"/>
          </p:cNvSpPr>
          <p:nvPr userDrawn="1"/>
        </p:nvSpPr>
        <p:spPr bwMode="auto">
          <a:xfrm>
            <a:off x="358775" y="1857364"/>
            <a:ext cx="6588000" cy="0"/>
          </a:xfrm>
          <a:prstGeom prst="line">
            <a:avLst/>
          </a:prstGeom>
          <a:noFill/>
          <a:ln w="9525">
            <a:solidFill>
              <a:srgbClr val="B1B3B3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 dirty="0"/>
          </a:p>
        </p:txBody>
      </p:sp>
      <p:sp>
        <p:nvSpPr>
          <p:cNvPr id="36" name="Rechteck 35"/>
          <p:cNvSpPr/>
          <p:nvPr userDrawn="1"/>
        </p:nvSpPr>
        <p:spPr>
          <a:xfrm>
            <a:off x="-3060848" y="0"/>
            <a:ext cx="2703626" cy="3861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Titelfolie</a:t>
            </a:r>
            <a:r>
              <a:rPr lang="de-DE" b="1" baseline="0" dirty="0" smtClean="0"/>
              <a:t> für Veranstaltungen</a:t>
            </a:r>
            <a:endParaRPr lang="de-DE" b="1" dirty="0" smtClean="0"/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Damit beginnt ein Vortrag in einer OC Veranstaltung.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Haupttitel: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1zeilig!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Untertitel: </a:t>
            </a:r>
            <a:r>
              <a:rPr lang="de-DE" sz="1400" b="1" kern="1200" baseline="0" dirty="0" err="1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max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2. Zeilen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Referent: 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Name, Funktion,</a:t>
            </a:r>
            <a:b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</a:b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OC Niederlassung</a:t>
            </a:r>
            <a:endParaRPr lang="de-DE" sz="1400" b="0" kern="1200" dirty="0" smtClean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180975" indent="-180975">
              <a:buFont typeface="Arial" pitchFamily="34" charset="0"/>
              <a:buChar char="•"/>
            </a:pPr>
            <a:r>
              <a:rPr lang="de-DE" sz="1400" b="1" dirty="0" smtClean="0"/>
              <a:t>Kapitelnummer:</a:t>
            </a:r>
            <a:br>
              <a:rPr lang="de-DE" sz="1400" b="1" dirty="0" smtClean="0"/>
            </a:br>
            <a:r>
              <a:rPr lang="de-DE" sz="1400" b="1" dirty="0" smtClean="0"/>
              <a:t>Die Nummer</a:t>
            </a:r>
            <a:r>
              <a:rPr lang="de-DE" sz="1400" b="1" baseline="0" dirty="0" smtClean="0"/>
              <a:t> des Vortrags</a:t>
            </a:r>
            <a:br>
              <a:rPr lang="de-DE" sz="1400" b="1" baseline="0" dirty="0" smtClean="0"/>
            </a:br>
            <a:r>
              <a:rPr lang="de-DE" sz="1400" b="1" baseline="0" dirty="0" smtClean="0"/>
              <a:t>in der Tagesagenda</a:t>
            </a:r>
          </a:p>
          <a:p>
            <a:pPr marL="180975" indent="-180975">
              <a:buFont typeface="Arial" pitchFamily="34" charset="0"/>
              <a:buChar char="•"/>
            </a:pPr>
            <a:r>
              <a:rPr lang="de-DE" sz="1400" b="1" baseline="0" dirty="0" smtClean="0"/>
              <a:t>Im Quadrat darunter sollte ein Bild zum Tätigkeitsfeld oder ein </a:t>
            </a:r>
            <a:r>
              <a:rPr lang="de-DE" sz="1400" b="1" baseline="0" dirty="0" err="1" smtClean="0"/>
              <a:t>Keyvisual</a:t>
            </a:r>
            <a:r>
              <a:rPr lang="de-DE" sz="1400" b="1" baseline="0" dirty="0" smtClean="0"/>
              <a:t> zum Thema eingefügt werden</a:t>
            </a:r>
            <a:endParaRPr lang="de-DE" sz="1400" dirty="0" smtClean="0"/>
          </a:p>
          <a:p>
            <a:pPr marL="180975" indent="-180975">
              <a:buFont typeface="Arial" pitchFamily="34" charset="0"/>
              <a:buChar char="•"/>
            </a:pPr>
            <a:r>
              <a:rPr lang="de-DE" sz="1400" b="1" dirty="0" smtClean="0"/>
              <a:t>Fußzeile</a:t>
            </a:r>
            <a:r>
              <a:rPr lang="de-DE" sz="1400" dirty="0" smtClean="0"/>
              <a:t> mit Haupttitel</a:t>
            </a:r>
            <a:r>
              <a:rPr lang="de-DE" sz="1400" baseline="0" dirty="0" smtClean="0"/>
              <a:t> f</a:t>
            </a:r>
            <a:r>
              <a:rPr lang="de-DE" sz="1400" dirty="0" smtClean="0"/>
              <a:t>üllen.</a:t>
            </a:r>
          </a:p>
        </p:txBody>
      </p:sp>
      <p:sp>
        <p:nvSpPr>
          <p:cNvPr id="26" name="Titel 25"/>
          <p:cNvSpPr>
            <a:spLocks noGrp="1"/>
          </p:cNvSpPr>
          <p:nvPr>
            <p:ph type="title"/>
          </p:nvPr>
        </p:nvSpPr>
        <p:spPr>
          <a:xfrm>
            <a:off x="357158" y="928670"/>
            <a:ext cx="6572296" cy="784800"/>
          </a:xfrm>
        </p:spPr>
        <p:txBody>
          <a:bodyPr/>
          <a:lstStyle>
            <a:lvl1pPr>
              <a:defRPr sz="380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3" name="Textplatzhalter 32"/>
          <p:cNvSpPr>
            <a:spLocks noGrp="1"/>
          </p:cNvSpPr>
          <p:nvPr>
            <p:ph type="body" sz="quarter" idx="12" hasCustomPrompt="1"/>
          </p:nvPr>
        </p:nvSpPr>
        <p:spPr>
          <a:xfrm>
            <a:off x="7072330" y="1285872"/>
            <a:ext cx="1714512" cy="1714500"/>
          </a:xfrm>
          <a:solidFill>
            <a:srgbClr val="979A99">
              <a:alpha val="40000"/>
            </a:srgbClr>
          </a:solidFill>
          <a:ln w="9525">
            <a:solidFill>
              <a:srgbClr val="979A99">
                <a:alpha val="40000"/>
              </a:srgbClr>
            </a:solidFill>
          </a:ln>
        </p:spPr>
        <p:txBody>
          <a:bodyPr anchor="ctr" anchorCtr="0">
            <a:noAutofit/>
          </a:bodyPr>
          <a:lstStyle>
            <a:lvl1pPr algn="ctr">
              <a:buNone/>
              <a:defRPr sz="9600">
                <a:solidFill>
                  <a:schemeClr val="bg1"/>
                </a:solidFill>
              </a:defRPr>
            </a:lvl1pPr>
            <a:lvl2pPr algn="ctr">
              <a:buNone/>
              <a:defRPr sz="9600">
                <a:solidFill>
                  <a:schemeClr val="tx1"/>
                </a:solidFill>
              </a:defRPr>
            </a:lvl2pPr>
            <a:lvl3pPr algn="ctr">
              <a:buNone/>
              <a:defRPr sz="9600">
                <a:solidFill>
                  <a:schemeClr val="tx1"/>
                </a:solidFill>
              </a:defRPr>
            </a:lvl3pPr>
            <a:lvl4pPr algn="ctr">
              <a:buNone/>
              <a:defRPr sz="9600">
                <a:solidFill>
                  <a:schemeClr val="tx1"/>
                </a:solidFill>
              </a:defRPr>
            </a:lvl4pPr>
            <a:lvl5pPr algn="ctr">
              <a:buNone/>
              <a:defRPr sz="96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 dirty="0" smtClean="0"/>
              <a:t>99</a:t>
            </a:r>
            <a:endParaRPr lang="de-DE" dirty="0"/>
          </a:p>
        </p:txBody>
      </p:sp>
      <p:sp>
        <p:nvSpPr>
          <p:cNvPr id="25" name="Rechteck 24"/>
          <p:cNvSpPr/>
          <p:nvPr userDrawn="1"/>
        </p:nvSpPr>
        <p:spPr>
          <a:xfrm>
            <a:off x="1928794" y="6429396"/>
            <a:ext cx="4357718" cy="2143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4" name="Gruppieren 45"/>
          <p:cNvGrpSpPr/>
          <p:nvPr userDrawn="1"/>
        </p:nvGrpSpPr>
        <p:grpSpPr>
          <a:xfrm>
            <a:off x="7070731" y="716741"/>
            <a:ext cx="1716111" cy="401643"/>
            <a:chOff x="7054884" y="727038"/>
            <a:chExt cx="1716111" cy="401643"/>
          </a:xfrm>
        </p:grpSpPr>
        <p:pic>
          <p:nvPicPr>
            <p:cNvPr id="47" name="Grafik 46" descr="RF-84596508.jpg"/>
            <p:cNvPicPr>
              <a:picLocks noChangeAspect="1"/>
            </p:cNvPicPr>
            <p:nvPr userDrawn="1"/>
          </p:nvPicPr>
          <p:blipFill>
            <a:blip r:embed="rId4" cstate="print"/>
            <a:stretch>
              <a:fillRect/>
            </a:stretch>
          </p:blipFill>
          <p:spPr>
            <a:xfrm>
              <a:off x="7493040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  <p:pic>
          <p:nvPicPr>
            <p:cNvPr id="48" name="Grafik 47" descr="RF-200380389-001.jpg"/>
            <p:cNvPicPr>
              <a:picLocks noChangeAspect="1"/>
            </p:cNvPicPr>
            <p:nvPr userDrawn="1"/>
          </p:nvPicPr>
          <p:blipFill>
            <a:blip r:embed="rId5" cstate="print"/>
            <a:stretch>
              <a:fillRect/>
            </a:stretch>
          </p:blipFill>
          <p:spPr>
            <a:xfrm>
              <a:off x="7054884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  <p:pic>
          <p:nvPicPr>
            <p:cNvPr id="49" name="Grafik 48" descr="RF-IS725-063.jpg"/>
            <p:cNvPicPr>
              <a:picLocks noChangeAspect="1"/>
            </p:cNvPicPr>
            <p:nvPr userDrawn="1"/>
          </p:nvPicPr>
          <p:blipFill>
            <a:blip r:embed="rId6" cstate="print"/>
            <a:stretch>
              <a:fillRect/>
            </a:stretch>
          </p:blipFill>
          <p:spPr>
            <a:xfrm>
              <a:off x="8369352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  <p:pic>
          <p:nvPicPr>
            <p:cNvPr id="50" name="Grafik 49" descr="RF-PAA152000062-neu.jpg"/>
            <p:cNvPicPr>
              <a:picLocks noChangeAspect="1"/>
            </p:cNvPicPr>
            <p:nvPr userDrawn="1"/>
          </p:nvPicPr>
          <p:blipFill>
            <a:blip r:embed="rId7" cstate="print"/>
            <a:stretch>
              <a:fillRect/>
            </a:stretch>
          </p:blipFill>
          <p:spPr>
            <a:xfrm>
              <a:off x="7931196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</p:grpSp>
      <p:pic>
        <p:nvPicPr>
          <p:cNvPr id="51" name="Grafik 50" descr="Headline.png"/>
          <p:cNvPicPr>
            <a:picLocks noChangeAspect="1"/>
          </p:cNvPicPr>
          <p:nvPr userDrawn="1"/>
        </p:nvPicPr>
        <p:blipFill>
          <a:blip r:embed="rId8" cstate="print"/>
          <a:stretch>
            <a:fillRect/>
          </a:stretch>
        </p:blipFill>
        <p:spPr>
          <a:xfrm>
            <a:off x="7069701" y="562452"/>
            <a:ext cx="1714291" cy="104814"/>
          </a:xfrm>
          <a:prstGeom prst="rect">
            <a:avLst/>
          </a:prstGeom>
        </p:spPr>
      </p:pic>
      <p:sp>
        <p:nvSpPr>
          <p:cNvPr id="24" name="Bildplatzhalter 18"/>
          <p:cNvSpPr>
            <a:spLocks noGrp="1"/>
          </p:cNvSpPr>
          <p:nvPr>
            <p:ph type="pic" sz="quarter" idx="13" hasCustomPrompt="1"/>
          </p:nvPr>
        </p:nvSpPr>
        <p:spPr>
          <a:xfrm>
            <a:off x="7067588" y="3154455"/>
            <a:ext cx="1713600" cy="1713600"/>
          </a:xfrm>
        </p:spPr>
        <p:txBody>
          <a:bodyPr/>
          <a:lstStyle>
            <a:lvl1pPr>
              <a:buNone/>
              <a:defRPr baseline="0"/>
            </a:lvl1pPr>
          </a:lstStyle>
          <a:p>
            <a:r>
              <a:rPr lang="de-DE" dirty="0" smtClean="0"/>
              <a:t>&lt;Bild zu Tätigkeitsfeld oder </a:t>
            </a:r>
            <a:r>
              <a:rPr lang="de-DE" dirty="0" err="1" smtClean="0"/>
              <a:t>Keyvisual</a:t>
            </a:r>
            <a:r>
              <a:rPr lang="de-DE" dirty="0" smtClean="0"/>
              <a:t> zu Thema&gt;</a:t>
            </a:r>
            <a:endParaRPr lang="de-DE" dirty="0"/>
          </a:p>
        </p:txBody>
      </p:sp>
    </p:spTree>
  </p:cSld>
  <p:clrMapOvr>
    <a:masterClrMapping/>
  </p:clrMapOvr>
  <p:transition spd="slow" advTm="10000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60000" y="216000"/>
            <a:ext cx="8426842" cy="864000"/>
          </a:xfrm>
        </p:spPr>
        <p:txBody>
          <a:bodyPr/>
          <a:lstStyle>
            <a:lvl1pPr>
              <a:lnSpc>
                <a:spcPts val="3000"/>
              </a:lnSpc>
              <a:defRPr sz="2800" baseline="0"/>
            </a:lvl1pPr>
          </a:lstStyle>
          <a:p>
            <a:r>
              <a:rPr lang="de-DE" dirty="0" smtClean="0"/>
              <a:t>(Folientitel max. 2zeilig)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60000" y="1367999"/>
            <a:ext cx="8424000" cy="4824000"/>
          </a:xfrm>
        </p:spPr>
        <p:txBody>
          <a:bodyPr>
            <a:noAutofit/>
          </a:bodyPr>
          <a:lstStyle>
            <a:lvl1pPr marL="355600" indent="-355600">
              <a:spcBef>
                <a:spcPts val="1200"/>
              </a:spcBef>
              <a:defRPr sz="2200"/>
            </a:lvl1pPr>
            <a:lvl2pPr marL="627063" indent="-271463">
              <a:defRPr/>
            </a:lvl2pPr>
            <a:lvl3pPr marL="900113" indent="-273050">
              <a:defRPr/>
            </a:lvl3pPr>
            <a:lvl4pPr marL="1077913" indent="-177800">
              <a:buFont typeface="Wingdings" pitchFamily="2" charset="2"/>
              <a:buChar char=""/>
              <a:defRPr/>
            </a:lvl4pPr>
            <a:lvl5pPr marL="1255713" indent="-177800">
              <a:defRPr/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8" name="Line 18"/>
          <p:cNvSpPr>
            <a:spLocks noChangeShapeType="1"/>
          </p:cNvSpPr>
          <p:nvPr userDrawn="1"/>
        </p:nvSpPr>
        <p:spPr bwMode="auto">
          <a:xfrm>
            <a:off x="358775" y="1152000"/>
            <a:ext cx="8424000" cy="0"/>
          </a:xfrm>
          <a:prstGeom prst="line">
            <a:avLst/>
          </a:prstGeom>
          <a:noFill/>
          <a:ln w="9525">
            <a:solidFill>
              <a:srgbClr val="B1B3B3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12" name="Rechteck 11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Titel und Inhalt: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Dies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ist das </a:t>
            </a:r>
            <a:r>
              <a:rPr lang="de-DE" sz="1400" b="1" kern="1200" baseline="0" dirty="0" err="1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Haupttemplate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für Inhaltsseiten.</a:t>
            </a:r>
            <a:endParaRPr lang="de-DE" sz="1400" b="1" kern="1200" dirty="0" smtClean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Titel: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1-2zeilig!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Inhalt: </a:t>
            </a:r>
          </a:p>
          <a:p>
            <a:pPr marL="355600" lvl="1" indent="-177800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3-7 Punkte o 2-3 Hauptpunkte mit Unterpunkten</a:t>
            </a:r>
          </a:p>
          <a:p>
            <a:pPr marL="355600" lvl="1" indent="-177800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Max bis zur 3. Ebene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Logo: 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optional. rechts des Titels zwischen den letzten beiden Rastern</a:t>
            </a:r>
          </a:p>
          <a:p>
            <a:pPr marL="180975" indent="-180975">
              <a:buFont typeface="Arial" pitchFamily="34" charset="0"/>
              <a:buChar char="•"/>
            </a:pPr>
            <a:r>
              <a:rPr lang="de-DE" sz="1400" b="1" dirty="0" smtClean="0"/>
              <a:t>Fußzeile</a:t>
            </a:r>
            <a:r>
              <a:rPr lang="de-DE" sz="1400" dirty="0" smtClean="0"/>
              <a:t> mit Haupttitel</a:t>
            </a:r>
            <a:r>
              <a:rPr lang="de-DE" sz="1400" baseline="0" dirty="0" smtClean="0"/>
              <a:t> f</a:t>
            </a:r>
            <a:r>
              <a:rPr lang="de-DE" sz="1400" dirty="0" smtClean="0"/>
              <a:t>üllen.</a:t>
            </a:r>
          </a:p>
        </p:txBody>
      </p:sp>
    </p:spTree>
  </p:cSld>
  <p:clrMapOvr>
    <a:masterClrMapping/>
  </p:clrMapOvr>
  <p:transition spd="slow" advTm="1000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60000" y="216000"/>
            <a:ext cx="8426842" cy="864000"/>
          </a:xfrm>
        </p:spPr>
        <p:txBody>
          <a:bodyPr/>
          <a:lstStyle>
            <a:lvl1pPr>
              <a:lnSpc>
                <a:spcPts val="3000"/>
              </a:lnSpc>
              <a:defRPr sz="2800" baseline="0"/>
            </a:lvl1pPr>
          </a:lstStyle>
          <a:p>
            <a:r>
              <a:rPr lang="de-DE" dirty="0" smtClean="0"/>
              <a:t>(Folientitel max. 2zeilig)</a:t>
            </a:r>
            <a:endParaRPr lang="de-DE" dirty="0"/>
          </a:p>
        </p:txBody>
      </p:sp>
      <p:sp>
        <p:nvSpPr>
          <p:cNvPr id="8" name="Line 18"/>
          <p:cNvSpPr>
            <a:spLocks noChangeShapeType="1"/>
          </p:cNvSpPr>
          <p:nvPr userDrawn="1"/>
        </p:nvSpPr>
        <p:spPr bwMode="auto">
          <a:xfrm>
            <a:off x="358775" y="1152000"/>
            <a:ext cx="8424000" cy="0"/>
          </a:xfrm>
          <a:prstGeom prst="line">
            <a:avLst/>
          </a:prstGeom>
          <a:noFill/>
          <a:ln w="9525">
            <a:solidFill>
              <a:srgbClr val="B1B3B3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12" name="Rechteck 11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Nur Titel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Dies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ist eine Variante des </a:t>
            </a:r>
            <a:r>
              <a:rPr lang="de-DE" sz="1400" b="1" kern="1200" baseline="0" dirty="0" err="1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Haupttemplates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für Inhaltsseiten, ohne vordefinierten Textbereich</a:t>
            </a:r>
            <a:endParaRPr lang="de-DE" sz="1400" b="1" kern="1200" dirty="0" smtClean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Titel: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1-2zeilig!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Inhalt: </a:t>
            </a:r>
          </a:p>
          <a:p>
            <a:pPr marL="355600" lvl="1" indent="-177800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Grafik/Diagramm etc. aus externen Quellen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Logo: 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optional. rechts des Titels zwischen den letzten beiden Rastern</a:t>
            </a:r>
          </a:p>
          <a:p>
            <a:pPr marL="180975" indent="-180975">
              <a:buFont typeface="Arial" pitchFamily="34" charset="0"/>
              <a:buChar char="•"/>
            </a:pPr>
            <a:r>
              <a:rPr lang="de-DE" sz="1400" b="1" dirty="0" smtClean="0"/>
              <a:t>Fußzeile</a:t>
            </a:r>
            <a:r>
              <a:rPr lang="de-DE" sz="1400" dirty="0" smtClean="0"/>
              <a:t> mit Haupttitel</a:t>
            </a:r>
            <a:r>
              <a:rPr lang="de-DE" sz="1400" baseline="0" dirty="0" smtClean="0"/>
              <a:t> f</a:t>
            </a:r>
            <a:r>
              <a:rPr lang="de-DE" sz="1400" dirty="0" smtClean="0"/>
              <a:t>üllen.</a:t>
            </a:r>
          </a:p>
        </p:txBody>
      </p:sp>
    </p:spTree>
  </p:cSld>
  <p:clrMapOvr>
    <a:masterClrMapping/>
  </p:clrMapOvr>
  <p:transition spd="slow" advTm="1000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Folie nur mit Bild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TODO: Design und Inhalt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Dies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ist eine Variante des Haupttemplates für Seiten mit einem großflächigen Bild und ohne Textbereich</a:t>
            </a:r>
            <a:endParaRPr lang="de-DE" sz="1400" b="1" kern="1200" dirty="0" smtClean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Titel: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ohne Titel!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Inhalt: </a:t>
            </a:r>
          </a:p>
          <a:p>
            <a:pPr marL="355600" lvl="1" indent="-177800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Grafik/Diagramm etc. aus externen Quellen</a:t>
            </a:r>
          </a:p>
          <a:p>
            <a:pPr marL="180975" indent="-180975">
              <a:buFont typeface="Arial" pitchFamily="34" charset="0"/>
              <a:buChar char="•"/>
            </a:pPr>
            <a:r>
              <a:rPr lang="de-DE" sz="1400" b="1" dirty="0" smtClean="0"/>
              <a:t>Fußzeile:</a:t>
            </a:r>
            <a:r>
              <a:rPr lang="de-DE" sz="1400" dirty="0" smtClean="0"/>
              <a:t> ohne Fußzeile</a:t>
            </a:r>
          </a:p>
        </p:txBody>
      </p:sp>
      <p:sp>
        <p:nvSpPr>
          <p:cNvPr id="5" name="Rechteck 4"/>
          <p:cNvSpPr/>
          <p:nvPr userDrawn="1"/>
        </p:nvSpPr>
        <p:spPr>
          <a:xfrm>
            <a:off x="251520" y="980728"/>
            <a:ext cx="8640960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/>
          <p:cNvSpPr/>
          <p:nvPr userDrawn="1"/>
        </p:nvSpPr>
        <p:spPr>
          <a:xfrm>
            <a:off x="1985322" y="6309320"/>
            <a:ext cx="6973056" cy="2980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Bildplatzhalter 18"/>
          <p:cNvSpPr>
            <a:spLocks noGrp="1"/>
          </p:cNvSpPr>
          <p:nvPr>
            <p:ph type="pic" sz="quarter" idx="13" hasCustomPrompt="1"/>
          </p:nvPr>
        </p:nvSpPr>
        <p:spPr>
          <a:xfrm>
            <a:off x="359909" y="404664"/>
            <a:ext cx="8427600" cy="5616624"/>
          </a:xfrm>
        </p:spPr>
        <p:txBody>
          <a:bodyPr/>
          <a:lstStyle>
            <a:lvl1pPr>
              <a:buNone/>
              <a:defRPr baseline="0"/>
            </a:lvl1pPr>
          </a:lstStyle>
          <a:p>
            <a:r>
              <a:rPr lang="de-DE" dirty="0" smtClean="0"/>
              <a:t>&lt;Großflächiges Bild / Foto / Grafik&gt;</a:t>
            </a:r>
            <a:endParaRPr lang="de-DE" dirty="0"/>
          </a:p>
        </p:txBody>
      </p:sp>
    </p:spTree>
  </p:cSld>
  <p:clrMapOvr>
    <a:masterClrMapping/>
  </p:clrMapOvr>
  <p:transition spd="slow" advTm="1000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60000" y="216000"/>
            <a:ext cx="8426842" cy="864000"/>
          </a:xfrm>
        </p:spPr>
        <p:txBody>
          <a:bodyPr/>
          <a:lstStyle>
            <a:lvl1pPr>
              <a:lnSpc>
                <a:spcPts val="3000"/>
              </a:lnSpc>
              <a:defRPr sz="2800" baseline="0"/>
            </a:lvl1pPr>
          </a:lstStyle>
          <a:p>
            <a:r>
              <a:rPr lang="de-DE" dirty="0" smtClean="0"/>
              <a:t>(hier die Agenda betiteln </a:t>
            </a:r>
            <a:r>
              <a:rPr lang="de-DE" dirty="0" err="1" smtClean="0"/>
              <a:t>bsp</a:t>
            </a:r>
            <a:r>
              <a:rPr lang="de-DE" dirty="0" smtClean="0"/>
              <a:t>. mit Agenda)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60000" y="1367999"/>
            <a:ext cx="8424000" cy="4824000"/>
          </a:xfrm>
        </p:spPr>
        <p:txBody>
          <a:bodyPr>
            <a:noAutofit/>
          </a:bodyPr>
          <a:lstStyle>
            <a:lvl1pPr marL="536575" indent="-536575">
              <a:lnSpc>
                <a:spcPct val="100000"/>
              </a:lnSpc>
              <a:spcBef>
                <a:spcPts val="3000"/>
              </a:spcBef>
              <a:buSzPct val="150000"/>
              <a:buFont typeface="+mj-lt"/>
              <a:buAutoNum type="arabicPeriod"/>
              <a:defRPr sz="2200" baseline="0"/>
            </a:lvl1pPr>
            <a:lvl2pPr marL="803275" indent="-266700">
              <a:defRPr baseline="0"/>
            </a:lvl2pPr>
            <a:lvl3pPr marL="900113" indent="-273050">
              <a:defRPr/>
            </a:lvl3pPr>
            <a:lvl4pPr marL="1077913" indent="-177800">
              <a:buFont typeface="Wingdings" pitchFamily="2" charset="2"/>
              <a:buChar char=""/>
              <a:defRPr/>
            </a:lvl4pPr>
            <a:lvl5pPr marL="1255713" indent="-177800">
              <a:defRPr/>
            </a:lvl5pPr>
          </a:lstStyle>
          <a:p>
            <a:pPr lvl="0"/>
            <a:r>
              <a:rPr lang="de-DE" dirty="0" smtClean="0"/>
              <a:t>Hier den Titel für Teil 1 der Präsentation eingeben usw.</a:t>
            </a:r>
          </a:p>
          <a:p>
            <a:pPr lvl="1"/>
            <a:r>
              <a:rPr lang="de-DE" dirty="0" smtClean="0"/>
              <a:t>Ggf. weitere Details zu Teil 1</a:t>
            </a:r>
          </a:p>
          <a:p>
            <a:pPr lvl="1"/>
            <a:r>
              <a:rPr lang="de-DE" dirty="0" smtClean="0"/>
              <a:t>Ggf. weitere Details zu Teil 1</a:t>
            </a:r>
          </a:p>
          <a:p>
            <a:pPr lvl="0"/>
            <a:r>
              <a:rPr lang="de-DE" dirty="0" smtClean="0"/>
              <a:t>Hier den Titel für Teil 2 der Präsentation eingeben</a:t>
            </a:r>
          </a:p>
          <a:p>
            <a:pPr lvl="1"/>
            <a:r>
              <a:rPr lang="de-DE" dirty="0" smtClean="0"/>
              <a:t>Usw.</a:t>
            </a:r>
          </a:p>
          <a:p>
            <a:pPr lvl="0"/>
            <a:r>
              <a:rPr lang="de-DE" dirty="0" smtClean="0"/>
              <a:t>Usw.</a:t>
            </a:r>
          </a:p>
        </p:txBody>
      </p:sp>
      <p:sp>
        <p:nvSpPr>
          <p:cNvPr id="8" name="Line 18"/>
          <p:cNvSpPr>
            <a:spLocks noChangeShapeType="1"/>
          </p:cNvSpPr>
          <p:nvPr userDrawn="1"/>
        </p:nvSpPr>
        <p:spPr bwMode="auto">
          <a:xfrm>
            <a:off x="358775" y="1152000"/>
            <a:ext cx="8424000" cy="0"/>
          </a:xfrm>
          <a:prstGeom prst="line">
            <a:avLst/>
          </a:prstGeom>
          <a:noFill/>
          <a:ln w="9525">
            <a:solidFill>
              <a:srgbClr val="B1B3B3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6" name="Rechteck 5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Agenda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Diese Folie dient zur Darstellung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der Agenda</a:t>
            </a:r>
            <a:endParaRPr lang="de-DE" sz="1400" b="1" kern="1200" dirty="0" smtClean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Haupttitel: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1zeilig!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 Agenda sollte möglichst nur die Hauptteile erläutern.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 1. Ebene ist </a:t>
            </a:r>
            <a:r>
              <a:rPr lang="de-DE" sz="1400" b="1" kern="1200" baseline="0" dirty="0" err="1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numeriert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, 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Sofern Ebene 2 genutzt wird, ist </a:t>
            </a:r>
            <a:r>
              <a:rPr lang="de-DE" sz="1400" b="1" kern="1200" baseline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diese als 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Spiegelstrichaufzählung zu gestalten.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Wichtig: Die Agenda ist kein Inhaltsverzeichnis!!!</a:t>
            </a:r>
          </a:p>
        </p:txBody>
      </p:sp>
    </p:spTree>
  </p:cSld>
  <p:clrMapOvr>
    <a:masterClrMapping/>
  </p:clrMapOvr>
  <p:transition spd="slow" advTm="1000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Inhaltsplatzhalter 15"/>
          <p:cNvSpPr>
            <a:spLocks noGrp="1"/>
          </p:cNvSpPr>
          <p:nvPr>
            <p:ph sz="quarter" idx="11"/>
          </p:nvPr>
        </p:nvSpPr>
        <p:spPr>
          <a:xfrm>
            <a:off x="4643438" y="1368000"/>
            <a:ext cx="4140000" cy="4680000"/>
          </a:xfrm>
        </p:spPr>
        <p:txBody>
          <a:bodyPr>
            <a:noAutofit/>
          </a:bodyPr>
          <a:lstStyle>
            <a:lvl2pPr marL="627063" indent="-271463">
              <a:defRPr/>
            </a:lvl2pPr>
            <a:lvl3pPr marL="900113" indent="-273050">
              <a:defRPr/>
            </a:lvl3pPr>
            <a:lvl4pPr marL="1077913" indent="-177800">
              <a:defRPr/>
            </a:lvl4pPr>
            <a:lvl5pPr marL="1255713" indent="-177800">
              <a:defRPr/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6" name="Inhaltsplatzhalter 15"/>
          <p:cNvSpPr>
            <a:spLocks noGrp="1"/>
          </p:cNvSpPr>
          <p:nvPr>
            <p:ph sz="quarter" idx="10"/>
          </p:nvPr>
        </p:nvSpPr>
        <p:spPr>
          <a:xfrm>
            <a:off x="360000" y="1368000"/>
            <a:ext cx="4140000" cy="4680000"/>
          </a:xfrm>
        </p:spPr>
        <p:txBody>
          <a:bodyPr>
            <a:noAutofit/>
          </a:bodyPr>
          <a:lstStyle>
            <a:lvl2pPr marL="627063" indent="-271463">
              <a:defRPr/>
            </a:lvl2pPr>
            <a:lvl3pPr marL="898525" indent="-271463">
              <a:defRPr/>
            </a:lvl3pPr>
            <a:lvl4pPr marL="1077913" indent="-177800">
              <a:defRPr/>
            </a:lvl4pPr>
            <a:lvl5pPr marL="1255713" indent="-177800">
              <a:defRPr/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60000" y="216000"/>
            <a:ext cx="8426842" cy="864000"/>
          </a:xfrm>
        </p:spPr>
        <p:txBody>
          <a:bodyPr/>
          <a:lstStyle>
            <a:lvl1pPr>
              <a:defRPr sz="2800" baseline="0"/>
            </a:lvl1pPr>
          </a:lstStyle>
          <a:p>
            <a:r>
              <a:rPr lang="de-DE" dirty="0" smtClean="0"/>
              <a:t>(Folientitel max. 2zeilig)</a:t>
            </a:r>
            <a:endParaRPr lang="de-DE" dirty="0"/>
          </a:p>
        </p:txBody>
      </p:sp>
      <p:sp>
        <p:nvSpPr>
          <p:cNvPr id="5" name="Rechteck 4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Titel und 2 Inhalte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Layout für 2spaltige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Listen</a:t>
            </a:r>
            <a:endParaRPr lang="de-DE" sz="1400" b="1" kern="1200" dirty="0" smtClean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Titel: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1-2zeilen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Inhalt: </a:t>
            </a:r>
          </a:p>
          <a:p>
            <a:pPr marL="355600" lvl="1" indent="-177800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3-7 Punkte o 2-3 Hauptpunkte mit Unterpunkten</a:t>
            </a:r>
          </a:p>
          <a:p>
            <a:pPr marL="355600" lvl="1" indent="-177800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Max bis zur 3. Ebene</a:t>
            </a:r>
          </a:p>
          <a:p>
            <a:pPr marL="177800" marR="0" lvl="1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Logo: 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optional. rechts des Titels zwischen den letzten beiden Rastern</a:t>
            </a:r>
          </a:p>
          <a:p>
            <a:pPr marL="180975" indent="-180975">
              <a:buFont typeface="Arial" pitchFamily="34" charset="0"/>
              <a:buChar char="•"/>
            </a:pPr>
            <a:r>
              <a:rPr lang="de-DE" sz="1400" b="1" dirty="0" smtClean="0"/>
              <a:t>Achtung: </a:t>
            </a:r>
            <a:r>
              <a:rPr lang="de-DE" sz="1400" b="0" dirty="0" smtClean="0"/>
              <a:t>Sofern Text 1. Spalte zu Dicht an 2. Spalte,</a:t>
            </a:r>
            <a:r>
              <a:rPr lang="de-DE" sz="1400" b="0" baseline="0" dirty="0" smtClean="0"/>
              <a:t> korrigiere Textboxbreite!</a:t>
            </a:r>
            <a:endParaRPr lang="de-DE" sz="1400" b="0" dirty="0" smtClean="0"/>
          </a:p>
        </p:txBody>
      </p:sp>
    </p:spTree>
  </p:cSld>
  <p:clrMapOvr>
    <a:masterClrMapping/>
  </p:clrMapOvr>
  <p:transition spd="slow" advTm="1000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zwei Inhalte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360000" y="1071546"/>
            <a:ext cx="4140000" cy="648000"/>
          </a:xfrm>
        </p:spPr>
        <p:txBody>
          <a:bodyPr anchor="b">
            <a:noAutofit/>
          </a:bodyPr>
          <a:lstStyle>
            <a:lvl1pPr marL="0" indent="0">
              <a:buNone/>
              <a:defRPr sz="24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(Rubriküberschrift 1zeilig)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4" y="1071546"/>
            <a:ext cx="4140000" cy="648000"/>
          </a:xfrm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(Rubriküberschrift 1zeilig)</a:t>
            </a:r>
          </a:p>
        </p:txBody>
      </p:sp>
      <p:sp>
        <p:nvSpPr>
          <p:cNvPr id="17" name="Titel 16"/>
          <p:cNvSpPr>
            <a:spLocks noGrp="1"/>
          </p:cNvSpPr>
          <p:nvPr>
            <p:ph type="title" hasCustomPrompt="1"/>
          </p:nvPr>
        </p:nvSpPr>
        <p:spPr>
          <a:xfrm>
            <a:off x="360000" y="216000"/>
            <a:ext cx="8426842" cy="864000"/>
          </a:xfrm>
        </p:spPr>
        <p:txBody>
          <a:bodyPr>
            <a:noAutofit/>
          </a:bodyPr>
          <a:lstStyle>
            <a:lvl1pPr>
              <a:defRPr sz="2800" baseline="0"/>
            </a:lvl1pPr>
          </a:lstStyle>
          <a:p>
            <a:r>
              <a:rPr lang="de-DE" dirty="0" smtClean="0"/>
              <a:t>(Folientitel max. 2zeilig)</a:t>
            </a:r>
            <a:endParaRPr lang="de-DE" dirty="0"/>
          </a:p>
        </p:txBody>
      </p:sp>
      <p:sp>
        <p:nvSpPr>
          <p:cNvPr id="19" name="Inhaltsplatzhalter 18"/>
          <p:cNvSpPr>
            <a:spLocks noGrp="1"/>
          </p:cNvSpPr>
          <p:nvPr>
            <p:ph sz="quarter" idx="10"/>
          </p:nvPr>
        </p:nvSpPr>
        <p:spPr>
          <a:xfrm>
            <a:off x="360000" y="2016000"/>
            <a:ext cx="4140000" cy="4032000"/>
          </a:xfrm>
        </p:spPr>
        <p:txBody>
          <a:bodyPr>
            <a:noAutofit/>
          </a:bodyPr>
          <a:lstStyle>
            <a:lvl1pPr marL="355600" indent="-355600">
              <a:defRPr/>
            </a:lvl1pPr>
            <a:lvl2pPr marL="627063" indent="-271463">
              <a:defRPr/>
            </a:lvl2pPr>
            <a:lvl3pPr marL="900113" indent="-273050">
              <a:defRPr/>
            </a:lvl3pPr>
            <a:lvl4pPr marL="1077913" indent="-177800">
              <a:defRPr/>
            </a:lvl4pPr>
            <a:lvl5pPr marL="1255713" indent="-177800">
              <a:defRPr/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0" name="Inhaltsplatzhalter 18"/>
          <p:cNvSpPr>
            <a:spLocks noGrp="1"/>
          </p:cNvSpPr>
          <p:nvPr>
            <p:ph sz="quarter" idx="11"/>
          </p:nvPr>
        </p:nvSpPr>
        <p:spPr>
          <a:xfrm>
            <a:off x="4643438" y="2016000"/>
            <a:ext cx="4140000" cy="4032000"/>
          </a:xfrm>
        </p:spPr>
        <p:txBody>
          <a:bodyPr>
            <a:noAutofit/>
          </a:bodyPr>
          <a:lstStyle>
            <a:lvl1pPr marL="355600" indent="-355600">
              <a:defRPr/>
            </a:lvl1pPr>
            <a:lvl2pPr marL="630238" indent="-274638">
              <a:defRPr/>
            </a:lvl2pPr>
            <a:lvl3pPr marL="900113" indent="-273050">
              <a:defRPr/>
            </a:lvl3pPr>
            <a:lvl4pPr marL="1077913" indent="-177800">
              <a:defRPr/>
            </a:lvl4pPr>
            <a:lvl5pPr marL="1255713" indent="-177800">
              <a:defRPr/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Rechteck 6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Titel und 2 Inhalte mit Überschriften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Layout für 2 spaltige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Listen</a:t>
            </a:r>
            <a:b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</a:b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mit Überschriften</a:t>
            </a:r>
            <a:endParaRPr lang="de-DE" sz="1400" b="1" kern="1200" dirty="0" smtClean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Titel: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1-2zeilen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Überschriften 1zeilig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Inhalt: </a:t>
            </a:r>
          </a:p>
          <a:p>
            <a:pPr marL="355600" lvl="1" indent="-177800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3-5 Punkte o 2-3 Hauptpunkte mit Unterpunkten</a:t>
            </a:r>
          </a:p>
          <a:p>
            <a:pPr marL="355600" lvl="1" indent="-177800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Max bis zur 3. Ebene</a:t>
            </a:r>
          </a:p>
          <a:p>
            <a:pPr marL="180975" indent="-180975">
              <a:buFont typeface="Arial" pitchFamily="34" charset="0"/>
              <a:buChar char="•"/>
            </a:pPr>
            <a:r>
              <a:rPr lang="de-DE" sz="1400" b="1" dirty="0" smtClean="0"/>
              <a:t>Achtung: </a:t>
            </a:r>
            <a:r>
              <a:rPr lang="de-DE" sz="1400" b="0" dirty="0" smtClean="0"/>
              <a:t>Sofern Text 1. Spalte zu Dicht an 2. Spalte,</a:t>
            </a:r>
            <a:r>
              <a:rPr lang="de-DE" sz="1400" b="0" baseline="0" dirty="0" smtClean="0"/>
              <a:t> korrigiere Textboxbreite!</a:t>
            </a:r>
            <a:endParaRPr lang="de-DE" sz="1400" b="0" dirty="0" smtClean="0"/>
          </a:p>
        </p:txBody>
      </p:sp>
      <p:sp>
        <p:nvSpPr>
          <p:cNvPr id="37" name="Line 18"/>
          <p:cNvSpPr>
            <a:spLocks noChangeShapeType="1"/>
          </p:cNvSpPr>
          <p:nvPr userDrawn="1"/>
        </p:nvSpPr>
        <p:spPr bwMode="auto">
          <a:xfrm>
            <a:off x="358775" y="1857364"/>
            <a:ext cx="4140000" cy="0"/>
          </a:xfrm>
          <a:prstGeom prst="line">
            <a:avLst/>
          </a:prstGeom>
          <a:noFill/>
          <a:ln w="9525">
            <a:solidFill>
              <a:srgbClr val="B1B3B3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38" name="Line 18"/>
          <p:cNvSpPr>
            <a:spLocks noChangeShapeType="1"/>
          </p:cNvSpPr>
          <p:nvPr userDrawn="1"/>
        </p:nvSpPr>
        <p:spPr bwMode="auto">
          <a:xfrm>
            <a:off x="4643438" y="1857364"/>
            <a:ext cx="4140000" cy="0"/>
          </a:xfrm>
          <a:prstGeom prst="line">
            <a:avLst/>
          </a:prstGeom>
          <a:noFill/>
          <a:ln w="9525">
            <a:solidFill>
              <a:srgbClr val="B1B3B3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  <p:transition spd="slow" advTm="1000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60000" y="216000"/>
            <a:ext cx="6696000" cy="864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57158" y="1368000"/>
            <a:ext cx="8424000" cy="484708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marL="1600200" lvl="3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</a:pPr>
            <a:r>
              <a:rPr lang="de-DE" dirty="0" smtClean="0"/>
              <a:t>Vierte Ebene</a:t>
            </a:r>
          </a:p>
          <a:p>
            <a:pPr marL="2057400" lvl="4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</a:pPr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7" name="Rectangle 45"/>
          <p:cNvSpPr>
            <a:spLocks noChangeArrowheads="1"/>
          </p:cNvSpPr>
          <p:nvPr/>
        </p:nvSpPr>
        <p:spPr bwMode="auto">
          <a:xfrm>
            <a:off x="179388" y="179388"/>
            <a:ext cx="8784000" cy="6480000"/>
          </a:xfrm>
          <a:prstGeom prst="rect">
            <a:avLst/>
          </a:prstGeom>
          <a:noFill/>
          <a:ln w="9525">
            <a:solidFill>
              <a:srgbClr val="B1B3B3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de-DE"/>
          </a:p>
        </p:txBody>
      </p:sp>
      <p:sp>
        <p:nvSpPr>
          <p:cNvPr id="10" name="Line 48"/>
          <p:cNvSpPr>
            <a:spLocks noChangeShapeType="1"/>
          </p:cNvSpPr>
          <p:nvPr/>
        </p:nvSpPr>
        <p:spPr bwMode="auto">
          <a:xfrm>
            <a:off x="2088000" y="6403975"/>
            <a:ext cx="6876000" cy="0"/>
          </a:xfrm>
          <a:prstGeom prst="line">
            <a:avLst/>
          </a:prstGeom>
          <a:noFill/>
          <a:ln w="9525">
            <a:solidFill>
              <a:srgbClr val="B1B3B3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12" name="Line 18"/>
          <p:cNvSpPr>
            <a:spLocks noChangeShapeType="1"/>
          </p:cNvSpPr>
          <p:nvPr/>
        </p:nvSpPr>
        <p:spPr bwMode="auto">
          <a:xfrm>
            <a:off x="358775" y="1152000"/>
            <a:ext cx="8424000" cy="0"/>
          </a:xfrm>
          <a:prstGeom prst="line">
            <a:avLst/>
          </a:prstGeom>
          <a:noFill/>
          <a:ln w="9525">
            <a:solidFill>
              <a:srgbClr val="B1B3B3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16" name="JAHR"/>
          <p:cNvSpPr txBox="1">
            <a:spLocks noChangeArrowheads="1"/>
          </p:cNvSpPr>
          <p:nvPr/>
        </p:nvSpPr>
        <p:spPr bwMode="auto">
          <a:xfrm>
            <a:off x="6357950" y="6477750"/>
            <a:ext cx="1784333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de-DE" sz="800" dirty="0" smtClean="0">
                <a:solidFill>
                  <a:srgbClr val="4F5150"/>
                </a:solidFill>
              </a:rPr>
              <a:t>© OPITZ CONSULTING GmbH 2011</a:t>
            </a:r>
            <a:endParaRPr lang="de-DE" sz="800" dirty="0">
              <a:solidFill>
                <a:srgbClr val="4F5150"/>
              </a:solidFill>
            </a:endParaRPr>
          </a:p>
        </p:txBody>
      </p:sp>
      <p:sp>
        <p:nvSpPr>
          <p:cNvPr id="17" name="Rectangle 77"/>
          <p:cNvSpPr>
            <a:spLocks noChangeArrowheads="1"/>
          </p:cNvSpPr>
          <p:nvPr/>
        </p:nvSpPr>
        <p:spPr bwMode="auto">
          <a:xfrm>
            <a:off x="7330538" y="6477750"/>
            <a:ext cx="1457325" cy="16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/>
          <a:lstStyle/>
          <a:p>
            <a:pPr algn="r">
              <a:defRPr/>
            </a:pPr>
            <a:r>
              <a:rPr lang="de-DE" sz="800" dirty="0" smtClean="0">
                <a:solidFill>
                  <a:srgbClr val="4F5150"/>
                </a:solidFill>
              </a:rPr>
              <a:t>Folie </a:t>
            </a:r>
            <a:fld id="{7207D92C-6328-4E97-A90E-A9EC5D9E5030}" type="slidenum">
              <a:rPr lang="de-DE" sz="800">
                <a:solidFill>
                  <a:srgbClr val="4F5150"/>
                </a:solidFill>
              </a:rPr>
              <a:pPr algn="r">
                <a:defRPr/>
              </a:pPr>
              <a:t>‹Nr.›</a:t>
            </a:fld>
            <a:endParaRPr lang="de-DE" sz="800" dirty="0">
              <a:solidFill>
                <a:srgbClr val="4F5150"/>
              </a:solidFill>
            </a:endParaRPr>
          </a:p>
        </p:txBody>
      </p:sp>
      <p:sp>
        <p:nvSpPr>
          <p:cNvPr id="18" name="TITEL"/>
          <p:cNvSpPr txBox="1">
            <a:spLocks noChangeArrowheads="1"/>
          </p:cNvSpPr>
          <p:nvPr/>
        </p:nvSpPr>
        <p:spPr bwMode="auto">
          <a:xfrm>
            <a:off x="2073287" y="6477750"/>
            <a:ext cx="4141787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de-DE" sz="800" b="1" dirty="0" err="1" smtClean="0">
                <a:solidFill>
                  <a:srgbClr val="4F5150"/>
                </a:solidFill>
              </a:rPr>
              <a:t>Grails</a:t>
            </a:r>
            <a:r>
              <a:rPr lang="de-DE" sz="800" b="1" dirty="0" smtClean="0">
                <a:solidFill>
                  <a:srgbClr val="4F5150"/>
                </a:solidFill>
              </a:rPr>
              <a:t> – Die Suche ist vorbei</a:t>
            </a:r>
            <a:endParaRPr lang="de-DE" sz="800" dirty="0">
              <a:solidFill>
                <a:srgbClr val="4F5150"/>
              </a:solidFill>
            </a:endParaRPr>
          </a:p>
        </p:txBody>
      </p:sp>
      <p:grpSp>
        <p:nvGrpSpPr>
          <p:cNvPr id="6" name="HINTERGRUND" hidden="1"/>
          <p:cNvGrpSpPr/>
          <p:nvPr/>
        </p:nvGrpSpPr>
        <p:grpSpPr>
          <a:xfrm>
            <a:off x="-3071866" y="-24"/>
            <a:ext cx="12215834" cy="6859588"/>
            <a:chOff x="-3071866" y="-24"/>
            <a:chExt cx="12215834" cy="6859588"/>
          </a:xfrm>
        </p:grpSpPr>
        <p:sp>
          <p:nvSpPr>
            <p:cNvPr id="42" name="Rectangle 94" hidden="1"/>
            <p:cNvSpPr>
              <a:spLocks noChangeArrowheads="1"/>
            </p:cNvSpPr>
            <p:nvPr userDrawn="1"/>
          </p:nvSpPr>
          <p:spPr bwMode="auto">
            <a:xfrm>
              <a:off x="-3071866" y="6286520"/>
              <a:ext cx="2730505" cy="571480"/>
            </a:xfrm>
            <a:prstGeom prst="rect">
              <a:avLst/>
            </a:prstGeom>
            <a:solidFill>
              <a:srgbClr val="00CC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de-DE" sz="1200" dirty="0">
                  <a:solidFill>
                    <a:schemeClr val="bg1"/>
                  </a:solidFill>
                </a:rPr>
                <a:t>Hilfslinien</a:t>
              </a:r>
              <a:r>
                <a:rPr lang="de-DE" sz="1000" dirty="0">
                  <a:solidFill>
                    <a:schemeClr val="bg1"/>
                  </a:solidFill>
                </a:rPr>
                <a:t/>
              </a:r>
              <a:br>
                <a:rPr lang="de-DE" sz="1000" dirty="0">
                  <a:solidFill>
                    <a:schemeClr val="bg1"/>
                  </a:solidFill>
                </a:rPr>
              </a:br>
              <a:r>
                <a:rPr lang="de-DE" sz="1000" dirty="0">
                  <a:solidFill>
                    <a:schemeClr val="bg1"/>
                  </a:solidFill>
                </a:rPr>
                <a:t>(lediglich als Konstruktionshilfe, </a:t>
              </a:r>
              <a:br>
                <a:rPr lang="de-DE" sz="1000" dirty="0">
                  <a:solidFill>
                    <a:schemeClr val="bg1"/>
                  </a:solidFill>
                </a:rPr>
              </a:br>
              <a:r>
                <a:rPr lang="de-DE" sz="1000" dirty="0">
                  <a:solidFill>
                    <a:schemeClr val="bg1"/>
                  </a:solidFill>
                </a:rPr>
                <a:t>ggf. im Master löschen)</a:t>
              </a:r>
            </a:p>
          </p:txBody>
        </p:sp>
        <p:grpSp>
          <p:nvGrpSpPr>
            <p:cNvPr id="8" name="Gruppieren 42" hidden="1"/>
            <p:cNvGrpSpPr/>
            <p:nvPr userDrawn="1"/>
          </p:nvGrpSpPr>
          <p:grpSpPr>
            <a:xfrm>
              <a:off x="-32" y="-24"/>
              <a:ext cx="9144000" cy="6859588"/>
              <a:chOff x="0" y="0"/>
              <a:chExt cx="9144000" cy="6859588"/>
            </a:xfrm>
          </p:grpSpPr>
          <p:cxnSp>
            <p:nvCxnSpPr>
              <p:cNvPr id="44" name="Gerade Verbindung 43" hidden="1"/>
              <p:cNvCxnSpPr/>
              <p:nvPr userDrawn="1"/>
            </p:nvCxnSpPr>
            <p:spPr bwMode="auto">
              <a:xfrm rot="10800000">
                <a:off x="0" y="6215082"/>
                <a:ext cx="9144000" cy="1584"/>
              </a:xfrm>
              <a:prstGeom prst="line">
                <a:avLst/>
              </a:prstGeom>
              <a:noFill/>
              <a:ln w="3175" algn="ctr">
                <a:solidFill>
                  <a:srgbClr val="66FF33"/>
                </a:solidFill>
                <a:prstDash val="dash"/>
                <a:round/>
                <a:headEnd/>
                <a:tailEnd/>
              </a:ln>
            </p:spPr>
          </p:cxnSp>
          <p:grpSp>
            <p:nvGrpSpPr>
              <p:cNvPr id="9" name="Gruppieren 26" hidden="1"/>
              <p:cNvGrpSpPr/>
              <p:nvPr userDrawn="1"/>
            </p:nvGrpSpPr>
            <p:grpSpPr>
              <a:xfrm>
                <a:off x="357188" y="0"/>
                <a:ext cx="8432800" cy="6859588"/>
                <a:chOff x="357188" y="0"/>
                <a:chExt cx="8432800" cy="6859588"/>
              </a:xfrm>
            </p:grpSpPr>
            <p:cxnSp>
              <p:nvCxnSpPr>
                <p:cNvPr id="46" name="Gerade Verbindung 84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1215232" y="3429794"/>
                  <a:ext cx="6858000" cy="1587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47" name="Gerade Verbindung 91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1928019" y="3428206"/>
                  <a:ext cx="6858000" cy="1588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48" name="Gerade Verbindung 92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2070894" y="3428206"/>
                  <a:ext cx="6858000" cy="1588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49" name="Gerade Verbindung 93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2785269" y="3428206"/>
                  <a:ext cx="6858000" cy="1588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50" name="Gerade Verbindung 94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2926557" y="3428206"/>
                  <a:ext cx="6858000" cy="1587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51" name="Gerade Verbindung 95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3640932" y="3428206"/>
                  <a:ext cx="6858000" cy="1587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52" name="Gerade Verbindung 96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3783807" y="3428206"/>
                  <a:ext cx="6858000" cy="1587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53" name="Gerade Verbindung 97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4501357" y="3428206"/>
                  <a:ext cx="6858000" cy="1587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54" name="Gerade Verbindung 98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4644232" y="3428206"/>
                  <a:ext cx="6858000" cy="1587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55" name="Gerade Verbindung 99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5360194" y="3428206"/>
                  <a:ext cx="6858000" cy="1588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56" name="Gerade Verbindung 101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356394" y="3428206"/>
                  <a:ext cx="6858000" cy="1588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57" name="Gerade Verbindung 102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215107" y="3428206"/>
                  <a:ext cx="6858000" cy="1587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58" name="Gerade Verbindung 103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-499268" y="3428206"/>
                  <a:ext cx="6858000" cy="1587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59" name="Gerade Verbindung 104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-642143" y="3428206"/>
                  <a:ext cx="6858000" cy="1587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60" name="Gerade Verbindung 105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-1356518" y="3428206"/>
                  <a:ext cx="6858000" cy="1587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61" name="Gerade Verbindung 106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-1499393" y="3428206"/>
                  <a:ext cx="6858000" cy="1587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62" name="Gerade Verbindung 107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-2213768" y="3428206"/>
                  <a:ext cx="6858000" cy="1587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63" name="Gerade Verbindung 108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-2356643" y="3428206"/>
                  <a:ext cx="6858000" cy="1587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64" name="Gerade Verbindung 109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-3071018" y="3428206"/>
                  <a:ext cx="6858000" cy="1587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65" name="Gerade Verbindung 112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1072357" y="3428206"/>
                  <a:ext cx="6858000" cy="1587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</p:grpSp>
        </p:grpSp>
      </p:grpSp>
      <p:pic>
        <p:nvPicPr>
          <p:cNvPr id="67" name="Grafik 66" descr="Logo.jpg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371447" y="6212371"/>
            <a:ext cx="954186" cy="363098"/>
          </a:xfrm>
          <a:prstGeom prst="rect">
            <a:avLst/>
          </a:prstGeom>
        </p:spPr>
      </p:pic>
      <p:sp>
        <p:nvSpPr>
          <p:cNvPr id="94" name="Textfeld 93"/>
          <p:cNvSpPr txBox="1"/>
          <p:nvPr/>
        </p:nvSpPr>
        <p:spPr>
          <a:xfrm>
            <a:off x="0" y="7000900"/>
            <a:ext cx="4874732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000" b="0" dirty="0" smtClean="0">
                <a:solidFill>
                  <a:schemeClr val="accent1"/>
                </a:solidFill>
              </a:rPr>
              <a:t>OPITZ CONSULTING</a:t>
            </a:r>
            <a:r>
              <a:rPr lang="de-DE" sz="1000" b="0" baseline="0" dirty="0" smtClean="0">
                <a:solidFill>
                  <a:schemeClr val="accent1"/>
                </a:solidFill>
              </a:rPr>
              <a:t> Vorlage Powerpoint 2011; Version 1.3; 10.05.2011; TGA, KSH</a:t>
            </a:r>
            <a:endParaRPr lang="de-DE" sz="1000" b="0" dirty="0">
              <a:solidFill>
                <a:schemeClr val="accen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20" r:id="rId3"/>
    <p:sldLayoutId id="2147483700" r:id="rId4"/>
    <p:sldLayoutId id="2147483701" r:id="rId5"/>
    <p:sldLayoutId id="2147483722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  <p:sldLayoutId id="2147483713" r:id="rId18"/>
    <p:sldLayoutId id="2147483714" r:id="rId19"/>
    <p:sldLayoutId id="2147483715" r:id="rId20"/>
    <p:sldLayoutId id="2147483716" r:id="rId21"/>
    <p:sldLayoutId id="2147483717" r:id="rId22"/>
    <p:sldLayoutId id="2147483718" r:id="rId23"/>
    <p:sldLayoutId id="2147483723" r:id="rId24"/>
  </p:sldLayoutIdLst>
  <p:transition spd="slow" advTm="10000"/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ts val="3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spcBef>
          <a:spcPts val="1200"/>
        </a:spcBef>
        <a:buClr>
          <a:schemeClr val="tx1"/>
        </a:buClr>
        <a:buFont typeface="Wingdings" pitchFamily="2" charset="2"/>
        <a:buChar char=""/>
        <a:defRPr kumimoji="0" lang="de-DE" sz="2200" b="1" i="0" u="none" strike="noStrike" kern="1200" cap="none" spc="0" normalizeH="0" baseline="0" noProof="0" dirty="0" smtClean="0">
          <a:ln>
            <a:noFill/>
          </a:ln>
          <a:solidFill>
            <a:schemeClr val="tx2"/>
          </a:solidFill>
          <a:effectLst/>
          <a:uLnTx/>
          <a:uFillTx/>
          <a:latin typeface="+mn-lt"/>
          <a:ea typeface="+mn-ea"/>
          <a:cs typeface="+mn-cs"/>
        </a:defRPr>
      </a:lvl1pPr>
      <a:lvl2pPr marL="630238" indent="-274638" algn="l" defTabSz="914400" rtl="0" eaLnBrk="1" latinLnBrk="0" hangingPunct="1">
        <a:spcBef>
          <a:spcPts val="300"/>
        </a:spcBef>
        <a:buClr>
          <a:schemeClr val="tx1"/>
        </a:buClr>
        <a:buFont typeface="Wingdings" pitchFamily="2" charset="2"/>
        <a:buChar char="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898525" indent="-268288" algn="l" defTabSz="914400" rtl="0" eaLnBrk="1" latinLnBrk="0" hangingPunct="1">
        <a:spcBef>
          <a:spcPts val="300"/>
        </a:spcBef>
        <a:buClr>
          <a:schemeClr val="tx1"/>
        </a:buClr>
        <a:buFont typeface="Wingdings" pitchFamily="2" charset="2"/>
        <a:buChar char=""/>
        <a:defRPr lang="de-DE" sz="1600" kern="1200" smtClean="0">
          <a:solidFill>
            <a:schemeClr val="tx2"/>
          </a:solidFill>
          <a:latin typeface="+mn-lt"/>
          <a:ea typeface="+mn-ea"/>
          <a:cs typeface="+mn-cs"/>
        </a:defRPr>
      </a:lvl3pPr>
      <a:lvl4pPr marL="900000" indent="-701675" algn="l" defTabSz="914400" rtl="0" eaLnBrk="1" latinLnBrk="0" hangingPunct="1">
        <a:spcBef>
          <a:spcPts val="300"/>
        </a:spcBef>
        <a:buClr>
          <a:schemeClr val="tx1"/>
        </a:buClr>
        <a:buFont typeface="Wingdings" pitchFamily="2" charset="2"/>
        <a:buChar char="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ts val="0"/>
        </a:spcBef>
        <a:buClr>
          <a:schemeClr val="tx1"/>
        </a:buClr>
        <a:buFont typeface="Wingdings" pitchFamily="2" charset="2"/>
        <a:buChar char="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7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pringsource.com/developer/grails" TargetMode="Externa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://github.com/fred4jupiter" TargetMode="External"/><Relationship Id="rId3" Type="http://schemas.openxmlformats.org/officeDocument/2006/relationships/hyperlink" Target="http://twitter.com/stefanglase" TargetMode="External"/><Relationship Id="rId7" Type="http://schemas.openxmlformats.org/officeDocument/2006/relationships/hyperlink" Target="http://twitter.com/fred4jupite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4.jpeg"/><Relationship Id="rId5" Type="http://schemas.openxmlformats.org/officeDocument/2006/relationships/image" Target="../media/image23.jpeg"/><Relationship Id="rId4" Type="http://schemas.openxmlformats.org/officeDocument/2006/relationships/hyperlink" Target="http://github.com/codescape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glassfish.java.net/javaee5/persistence/persistence-example.html" TargetMode="External"/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jpeg"/><Relationship Id="rId3" Type="http://schemas.openxmlformats.org/officeDocument/2006/relationships/image" Target="../media/image26.png"/><Relationship Id="rId7" Type="http://schemas.openxmlformats.org/officeDocument/2006/relationships/image" Target="../media/image29.gif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8.gif"/><Relationship Id="rId5" Type="http://schemas.openxmlformats.org/officeDocument/2006/relationships/image" Target="../media/image27.gif"/><Relationship Id="rId4" Type="http://schemas.openxmlformats.org/officeDocument/2006/relationships/image" Target="../media/image20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groovy.codehaus.org/" TargetMode="External"/><Relationship Id="rId2" Type="http://schemas.openxmlformats.org/officeDocument/2006/relationships/hyperlink" Target="http://grails.org/" TargetMode="External"/><Relationship Id="rId1" Type="http://schemas.openxmlformats.org/officeDocument/2006/relationships/slideLayout" Target="../slideLayouts/slideLayout5.xml"/><Relationship Id="rId5" Type="http://schemas.openxmlformats.org/officeDocument/2006/relationships/hyperlink" Target="http://twitter.com/stefanglase" TargetMode="External"/><Relationship Id="rId4" Type="http://schemas.openxmlformats.org/officeDocument/2006/relationships/hyperlink" Target="https://github.com/codescape/presentations" TargetMode="Externa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jpeg"/><Relationship Id="rId3" Type="http://schemas.openxmlformats.org/officeDocument/2006/relationships/hyperlink" Target="mailto:stefan.glase@opitz-consulting.com" TargetMode="External"/><Relationship Id="rId7" Type="http://schemas.openxmlformats.org/officeDocument/2006/relationships/image" Target="../media/image4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4.jpeg"/><Relationship Id="rId5" Type="http://schemas.openxmlformats.org/officeDocument/2006/relationships/image" Target="../media/image31.jpeg"/><Relationship Id="rId4" Type="http://schemas.openxmlformats.org/officeDocument/2006/relationships/hyperlink" Target="mailto:michael.steaehler@opitz-consulting.com" TargetMode="External"/><Relationship Id="rId9" Type="http://schemas.openxmlformats.org/officeDocument/2006/relationships/image" Target="../media/image2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hyperlink" Target="http://groovyconsole.appspot.com/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14414" y="2727659"/>
            <a:ext cx="6696000" cy="1402683"/>
          </a:xfrm>
        </p:spPr>
        <p:txBody>
          <a:bodyPr anchor="ctr"/>
          <a:lstStyle/>
          <a:p>
            <a:r>
              <a:rPr lang="de-DE" sz="3200" dirty="0" err="1" smtClean="0"/>
              <a:t>Grails</a:t>
            </a:r>
            <a:r>
              <a:rPr lang="de-DE" sz="3200" dirty="0" smtClean="0"/>
              <a:t> - Die Suche ist vorbei</a:t>
            </a:r>
            <a:endParaRPr lang="de-DE" sz="3200" dirty="0"/>
          </a:p>
        </p:txBody>
      </p:sp>
      <p:sp>
        <p:nvSpPr>
          <p:cNvPr id="3" name="Textfeld 2"/>
          <p:cNvSpPr txBox="1"/>
          <p:nvPr/>
        </p:nvSpPr>
        <p:spPr>
          <a:xfrm>
            <a:off x="1187624" y="4357553"/>
            <a:ext cx="67687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b="1" dirty="0" smtClean="0"/>
              <a:t>DOAG Konferenz 2011</a:t>
            </a:r>
          </a:p>
          <a:p>
            <a:pPr algn="ctr"/>
            <a:r>
              <a:rPr lang="de-DE" sz="2000" b="1" dirty="0" smtClean="0"/>
              <a:t>Stefan Glase &amp; Michael Stähler</a:t>
            </a:r>
          </a:p>
          <a:p>
            <a:pPr algn="ctr"/>
            <a:r>
              <a:rPr lang="de-DE" sz="2000" b="1" dirty="0" smtClean="0"/>
              <a:t>am 17.11.2011</a:t>
            </a:r>
            <a:endParaRPr lang="de-DE" sz="2000" b="1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Objekte erstellen mit Groovy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395537" y="1557947"/>
            <a:ext cx="835292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>
                <a:latin typeface="Consolas" pitchFamily="49" charset="0"/>
                <a:cs typeface="Consolas" pitchFamily="49" charset="0"/>
              </a:rPr>
              <a:t>class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Person {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Long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id</a:t>
            </a:r>
            <a:endParaRPr lang="de-DE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String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firstName</a:t>
            </a:r>
            <a:endParaRPr lang="de-DE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String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lastName</a:t>
            </a:r>
            <a:endParaRPr lang="de-DE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de-DE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dirty="0" err="1" smtClean="0">
                <a:latin typeface="Consolas" pitchFamily="49" charset="0"/>
                <a:cs typeface="Consolas" pitchFamily="49" charset="0"/>
              </a:rPr>
              <a:t>def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person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new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Person(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id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: 1,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firstName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: 'Fred',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lastName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: 'Feuerstein'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endParaRPr lang="de-DE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dirty="0" err="1" smtClean="0">
                <a:latin typeface="Consolas" pitchFamily="49" charset="0"/>
                <a:cs typeface="Consolas" pitchFamily="49" charset="0"/>
              </a:rPr>
              <a:t>assert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person.id == 1</a:t>
            </a:r>
          </a:p>
          <a:p>
            <a:r>
              <a:rPr lang="de-DE" dirty="0" err="1" smtClean="0">
                <a:latin typeface="Consolas" pitchFamily="49" charset="0"/>
                <a:cs typeface="Consolas" pitchFamily="49" charset="0"/>
              </a:rPr>
              <a:t>assert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person.firstName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== 'Fred'</a:t>
            </a:r>
          </a:p>
          <a:p>
            <a:r>
              <a:rPr lang="de-DE" dirty="0" err="1" smtClean="0">
                <a:latin typeface="Consolas" pitchFamily="49" charset="0"/>
                <a:cs typeface="Consolas" pitchFamily="49" charset="0"/>
              </a:rPr>
              <a:t>assert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person.lastName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== 'Feuerstein'</a:t>
            </a:r>
            <a:endParaRPr lang="de-DE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 spd="slow" advTm="10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AST-Transformationen mit Groovy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395537" y="1557947"/>
            <a:ext cx="835292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@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groovy.transform.ToString</a:t>
            </a:r>
            <a:endParaRPr lang="de-DE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dirty="0" err="1" smtClean="0">
                <a:latin typeface="Consolas" pitchFamily="49" charset="0"/>
                <a:cs typeface="Consolas" pitchFamily="49" charset="0"/>
              </a:rPr>
              <a:t>class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Person {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Long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id</a:t>
            </a:r>
            <a:endParaRPr lang="de-DE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String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firstName</a:t>
            </a:r>
            <a:endParaRPr lang="de-DE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String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lastName</a:t>
            </a:r>
            <a:endParaRPr lang="de-DE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de-DE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dirty="0" err="1" smtClean="0">
                <a:latin typeface="Consolas" pitchFamily="49" charset="0"/>
                <a:cs typeface="Consolas" pitchFamily="49" charset="0"/>
              </a:rPr>
              <a:t>def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person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new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Person().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with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{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id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= 1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firstName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= 'Fred'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lastName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= 'Feuerstein'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delegate</a:t>
            </a:r>
            <a:endParaRPr lang="de-DE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de-DE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dirty="0" err="1" smtClean="0">
                <a:latin typeface="Consolas" pitchFamily="49" charset="0"/>
                <a:cs typeface="Consolas" pitchFamily="49" charset="0"/>
              </a:rPr>
              <a:t>assert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'Person(1, Fred, Feuerstein)' ==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person.toString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()</a:t>
            </a:r>
            <a:endParaRPr lang="de-DE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 spd="slow" advTm="10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Operationen auf </a:t>
            </a:r>
            <a:r>
              <a:rPr lang="de-DE" dirty="0" err="1" smtClean="0"/>
              <a:t>Collections</a:t>
            </a:r>
            <a:r>
              <a:rPr lang="de-DE" dirty="0" smtClean="0"/>
              <a:t> mit Groovy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395537" y="1268760"/>
            <a:ext cx="8352928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class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Person {</a:t>
            </a: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   Long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id</a:t>
            </a:r>
            <a:endParaRPr lang="de-DE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   String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firstName</a:t>
            </a:r>
            <a:endParaRPr lang="de-DE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   String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lastName</a:t>
            </a:r>
            <a:endParaRPr lang="de-DE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de-DE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def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people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= [</a:t>
            </a: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new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Person(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id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: 1,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firstName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: 'Fred',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lastName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: 'Feuerstein'),</a:t>
            </a: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new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Person(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id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: 2,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firstName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: 'Wilma',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lastName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: 'Feuerstein'),</a:t>
            </a: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new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Person(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id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: 3,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firstName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: 'Betty',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lastName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: '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Geröllheimer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'),</a:t>
            </a: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new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Person(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id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: 4,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firstName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: 'Barney',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lastName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: '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Geröllheimer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'),</a:t>
            </a: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new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Person(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id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: 5,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firstName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: 'Bam-Bam',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lastName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: '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Geröllheimer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')</a:t>
            </a: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]</a:t>
            </a:r>
          </a:p>
          <a:p>
            <a:endParaRPr lang="de-DE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assert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['Fred', 'Wilma'] ==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people.findAll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{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it.lastName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== 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 </a:t>
            </a: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       'Feuerstein'}.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firstName</a:t>
            </a:r>
            <a:endParaRPr lang="de-DE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assert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['Feuerstein':2, 'Geröllheimer':3] ==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people.countBy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{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it.lastName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people.findAll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{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it.lastName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== '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Geröllheimer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'}.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each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de-DE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     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println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"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Hello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$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it.firstName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!"}</a:t>
            </a:r>
            <a:endParaRPr lang="de-DE" sz="16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 spd="slow" advTm="10000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Vereinfachtes File-Handling mit Groovy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395537" y="2233895"/>
            <a:ext cx="835292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>
                <a:latin typeface="Consolas" pitchFamily="49" charset="0"/>
                <a:cs typeface="Consolas" pitchFamily="49" charset="0"/>
              </a:rPr>
              <a:t>def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file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new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File('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myTemp.file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')</a:t>
            </a:r>
          </a:p>
          <a:p>
            <a:endParaRPr lang="de-DE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dirty="0" err="1" smtClean="0">
                <a:latin typeface="Consolas" pitchFamily="49" charset="0"/>
                <a:cs typeface="Consolas" pitchFamily="49" charset="0"/>
              </a:rPr>
              <a:t>file.text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= """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Good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day</a:t>
            </a:r>
            <a:endParaRPr lang="de-DE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Guten Tag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Buenos Dias"""</a:t>
            </a:r>
          </a:p>
          <a:p>
            <a:endParaRPr lang="de-DE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dirty="0" err="1" smtClean="0">
                <a:latin typeface="Consolas" pitchFamily="49" charset="0"/>
                <a:cs typeface="Consolas" pitchFamily="49" charset="0"/>
              </a:rPr>
              <a:t>file.eachLine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{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line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, i -&gt;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println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"$i: $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line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" }</a:t>
            </a:r>
          </a:p>
          <a:p>
            <a:endParaRPr lang="de-DE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dirty="0" err="1" smtClean="0">
                <a:latin typeface="Consolas" pitchFamily="49" charset="0"/>
                <a:cs typeface="Consolas" pitchFamily="49" charset="0"/>
              </a:rPr>
              <a:t>println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file.text</a:t>
            </a:r>
            <a:endParaRPr lang="de-DE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 spd="slow" advTm="10000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2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Was ist </a:t>
            </a:r>
            <a:r>
              <a:rPr lang="de-DE" dirty="0" err="1" smtClean="0"/>
              <a:t>Grails</a:t>
            </a:r>
            <a:r>
              <a:rPr lang="de-DE" dirty="0" smtClean="0"/>
              <a:t>?</a:t>
            </a:r>
          </a:p>
        </p:txBody>
      </p:sp>
    </p:spTree>
  </p:cSld>
  <p:clrMapOvr>
    <a:masterClrMapping/>
  </p:clrMapOvr>
  <p:transition spd="slow" advTm="10000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upload.wikimedia.org/wikipedia/de/5/56/Grails_logo_2009_201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07904" y="1916832"/>
            <a:ext cx="4367214" cy="1216622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Was ist </a:t>
            </a:r>
            <a:r>
              <a:rPr lang="de-DE" dirty="0" err="1" smtClean="0"/>
              <a:t>Grails</a:t>
            </a:r>
            <a:r>
              <a:rPr lang="de-DE" dirty="0" smtClean="0"/>
              <a:t>?</a:t>
            </a:r>
            <a:endParaRPr lang="de-DE" dirty="0"/>
          </a:p>
        </p:txBody>
      </p:sp>
      <p:pic>
        <p:nvPicPr>
          <p:cNvPr id="4" name="Inhaltsplatzhalter 3" descr="warum.jpg"/>
          <p:cNvPicPr>
            <a:picLocks noGrp="1" noChangeAspect="1"/>
          </p:cNvPicPr>
          <p:nvPr>
            <p:ph idx="1"/>
          </p:nvPr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331640" y="1368425"/>
            <a:ext cx="3213207" cy="4822825"/>
          </a:xfr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/>
          <p:cNvSpPr txBox="1"/>
          <p:nvPr/>
        </p:nvSpPr>
        <p:spPr>
          <a:xfrm>
            <a:off x="251521" y="2074490"/>
            <a:ext cx="8692642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9900" dirty="0" smtClean="0">
                <a:solidFill>
                  <a:schemeClr val="bg1">
                    <a:lumMod val="50000"/>
                  </a:schemeClr>
                </a:solidFill>
              </a:rPr>
              <a:t>„</a:t>
            </a:r>
            <a:r>
              <a:rPr lang="de-DE" sz="800" dirty="0" smtClean="0">
                <a:solidFill>
                  <a:schemeClr val="bg1">
                    <a:lumMod val="50000"/>
                  </a:schemeClr>
                </a:solidFill>
              </a:rPr>
              <a:t>                </a:t>
            </a:r>
            <a:r>
              <a:rPr lang="de-DE" sz="19900" dirty="0" smtClean="0">
                <a:solidFill>
                  <a:schemeClr val="bg1">
                    <a:lumMod val="50000"/>
                  </a:schemeClr>
                </a:solidFill>
              </a:rPr>
              <a:t>         “</a:t>
            </a:r>
            <a:endParaRPr lang="de-DE" sz="19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SpringSource</a:t>
            </a:r>
            <a:r>
              <a:rPr lang="de-DE" dirty="0" smtClean="0"/>
              <a:t> über </a:t>
            </a:r>
            <a:r>
              <a:rPr lang="de-DE" dirty="0" err="1" smtClean="0"/>
              <a:t>Grails</a:t>
            </a:r>
            <a:r>
              <a:rPr lang="de-DE" dirty="0" smtClean="0"/>
              <a:t>…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1187624" y="1367999"/>
            <a:ext cx="6768752" cy="4824000"/>
          </a:xfrm>
        </p:spPr>
        <p:txBody>
          <a:bodyPr/>
          <a:lstStyle/>
          <a:p>
            <a:pPr marL="0" indent="3175" algn="ctr">
              <a:buNone/>
            </a:pPr>
            <a:endParaRPr lang="de-DE" sz="700" dirty="0" smtClean="0">
              <a:solidFill>
                <a:schemeClr val="tx1"/>
              </a:solidFill>
            </a:endParaRPr>
          </a:p>
          <a:p>
            <a:pPr marL="0" indent="3175" algn="ctr">
              <a:buNone/>
            </a:pPr>
            <a:endParaRPr lang="de-DE" sz="700" dirty="0" smtClean="0">
              <a:solidFill>
                <a:schemeClr val="tx1"/>
              </a:solidFill>
            </a:endParaRPr>
          </a:p>
          <a:p>
            <a:pPr marL="0" indent="3175" algn="ctr">
              <a:buNone/>
            </a:pPr>
            <a:endParaRPr lang="en-US" sz="1800" dirty="0" smtClean="0">
              <a:solidFill>
                <a:schemeClr val="tx1"/>
              </a:solidFill>
            </a:endParaRPr>
          </a:p>
          <a:p>
            <a:pPr marL="0" indent="3175" algn="ctr">
              <a:buNone/>
            </a:pPr>
            <a:r>
              <a:rPr lang="en-US" sz="1800" dirty="0" smtClean="0">
                <a:solidFill>
                  <a:schemeClr val="tx1"/>
                </a:solidFill>
              </a:rPr>
              <a:t>Grails is an advanced and innovative </a:t>
            </a:r>
            <a:r>
              <a:rPr lang="en-US" sz="1800" dirty="0" smtClean="0">
                <a:solidFill>
                  <a:schemeClr val="accent6"/>
                </a:solidFill>
              </a:rPr>
              <a:t>open source web application platform</a:t>
            </a:r>
            <a:r>
              <a:rPr lang="en-US" sz="1800" dirty="0" smtClean="0">
                <a:solidFill>
                  <a:schemeClr val="tx1"/>
                </a:solidFill>
              </a:rPr>
              <a:t> that delivers new levels of developer productivity by applying principles like </a:t>
            </a:r>
            <a:r>
              <a:rPr lang="en-US" sz="1800" dirty="0" smtClean="0">
                <a:solidFill>
                  <a:schemeClr val="accent6"/>
                </a:solidFill>
              </a:rPr>
              <a:t>Convention over Configuration</a:t>
            </a:r>
            <a:r>
              <a:rPr lang="en-US" sz="1800" dirty="0" smtClean="0">
                <a:solidFill>
                  <a:schemeClr val="tx1"/>
                </a:solidFill>
              </a:rPr>
              <a:t>. Grails helps development teams</a:t>
            </a:r>
            <a:r>
              <a:rPr lang="en-US" sz="1800" dirty="0" smtClean="0">
                <a:solidFill>
                  <a:schemeClr val="accent6"/>
                </a:solidFill>
              </a:rPr>
              <a:t> embrace agile methodologies</a:t>
            </a:r>
            <a:r>
              <a:rPr lang="en-US" sz="1800" dirty="0" smtClean="0">
                <a:solidFill>
                  <a:schemeClr val="tx1"/>
                </a:solidFill>
              </a:rPr>
              <a:t>, deliver quality applications in reduced amounts of time, and focus on what really matters: creating high quality, easy to use applications that delight users. Grails naturally complements Java application development since it </a:t>
            </a:r>
            <a:r>
              <a:rPr lang="en-US" sz="1800" dirty="0" smtClean="0">
                <a:solidFill>
                  <a:schemeClr val="accent6"/>
                </a:solidFill>
              </a:rPr>
              <a:t>is built on Spring </a:t>
            </a:r>
            <a:r>
              <a:rPr lang="en-US" sz="1800" dirty="0" smtClean="0">
                <a:solidFill>
                  <a:schemeClr val="tx1"/>
                </a:solidFill>
              </a:rPr>
              <a:t>and </a:t>
            </a:r>
            <a:r>
              <a:rPr lang="en-US" sz="1800" dirty="0" smtClean="0">
                <a:solidFill>
                  <a:schemeClr val="accent6"/>
                </a:solidFill>
              </a:rPr>
              <a:t>based on Groovy</a:t>
            </a:r>
            <a:r>
              <a:rPr lang="en-US" sz="1800" dirty="0" smtClean="0">
                <a:solidFill>
                  <a:schemeClr val="tx1"/>
                </a:solidFill>
              </a:rPr>
              <a:t>, the leading dynamic language for the Java platform.</a:t>
            </a:r>
            <a:endParaRPr lang="de-DE" sz="2400" dirty="0">
              <a:solidFill>
                <a:schemeClr val="tx1"/>
              </a:solidFill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3849429" y="5795972"/>
            <a:ext cx="4827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hlinkClick r:id="rId2"/>
              </a:rPr>
              <a:t>http://www.springsource.com/developer/grails</a:t>
            </a:r>
            <a:endParaRPr lang="de-DE" dirty="0"/>
          </a:p>
        </p:txBody>
      </p:sp>
    </p:spTree>
  </p:cSld>
  <p:clrMapOvr>
    <a:masterClrMapping/>
  </p:clrMapOvr>
  <p:transition spd="slow" advTm="1000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Ein solides Fundament</a:t>
            </a:r>
            <a:endParaRPr lang="de-DE" dirty="0"/>
          </a:p>
        </p:txBody>
      </p:sp>
      <p:graphicFrame>
        <p:nvGraphicFramePr>
          <p:cNvPr id="5" name="Diagramm 4"/>
          <p:cNvGraphicFramePr/>
          <p:nvPr/>
        </p:nvGraphicFramePr>
        <p:xfrm>
          <a:off x="1524000" y="1741264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 spd="slow" advTm="1000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Konventionen in der Verzeichnisstruktur </a:t>
            </a:r>
            <a:endParaRPr lang="de-DE" dirty="0"/>
          </a:p>
        </p:txBody>
      </p:sp>
      <p:sp>
        <p:nvSpPr>
          <p:cNvPr id="4" name="Abgerundetes Rechteck 3"/>
          <p:cNvSpPr/>
          <p:nvPr/>
        </p:nvSpPr>
        <p:spPr>
          <a:xfrm>
            <a:off x="3203848" y="1397421"/>
            <a:ext cx="2736304" cy="483989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de-DE" sz="1600" b="1" dirty="0" err="1" smtClean="0">
                <a:latin typeface="Consolas" pitchFamily="49" charset="0"/>
                <a:cs typeface="Consolas" pitchFamily="49" charset="0"/>
              </a:rPr>
              <a:t>grails-app</a:t>
            </a:r>
            <a:endParaRPr lang="de-DE" sz="1600" b="1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600" b="1" dirty="0" smtClean="0">
                <a:latin typeface="Consolas" pitchFamily="49" charset="0"/>
                <a:cs typeface="Consolas" pitchFamily="49" charset="0"/>
              </a:rPr>
              <a:t> - </a:t>
            </a:r>
            <a:r>
              <a:rPr lang="de-DE" sz="1600" b="1" dirty="0" err="1" smtClean="0">
                <a:latin typeface="Consolas" pitchFamily="49" charset="0"/>
                <a:cs typeface="Consolas" pitchFamily="49" charset="0"/>
              </a:rPr>
              <a:t>conf</a:t>
            </a:r>
            <a:endParaRPr lang="de-DE" sz="1600" b="1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600" b="1" dirty="0" smtClean="0">
                <a:latin typeface="Consolas" pitchFamily="49" charset="0"/>
                <a:cs typeface="Consolas" pitchFamily="49" charset="0"/>
              </a:rPr>
              <a:t> - </a:t>
            </a:r>
            <a:r>
              <a:rPr lang="de-DE" sz="1600" b="1" dirty="0" err="1" smtClean="0">
                <a:latin typeface="Consolas" pitchFamily="49" charset="0"/>
                <a:cs typeface="Consolas" pitchFamily="49" charset="0"/>
              </a:rPr>
              <a:t>controllers</a:t>
            </a:r>
            <a:endParaRPr lang="de-DE" sz="1600" b="1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600" b="1" dirty="0" smtClean="0">
                <a:latin typeface="Consolas" pitchFamily="49" charset="0"/>
                <a:cs typeface="Consolas" pitchFamily="49" charset="0"/>
              </a:rPr>
              <a:t> - </a:t>
            </a:r>
            <a:r>
              <a:rPr lang="de-DE" sz="1600" b="1" dirty="0" err="1" smtClean="0">
                <a:latin typeface="Consolas" pitchFamily="49" charset="0"/>
                <a:cs typeface="Consolas" pitchFamily="49" charset="0"/>
              </a:rPr>
              <a:t>domain</a:t>
            </a:r>
            <a:endParaRPr lang="de-DE" sz="1600" b="1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600" b="1" dirty="0" smtClean="0">
                <a:latin typeface="Consolas" pitchFamily="49" charset="0"/>
                <a:cs typeface="Consolas" pitchFamily="49" charset="0"/>
              </a:rPr>
              <a:t> - i18n</a:t>
            </a:r>
          </a:p>
          <a:p>
            <a:r>
              <a:rPr lang="de-DE" sz="1600" b="1" dirty="0" smtClean="0">
                <a:latin typeface="Consolas" pitchFamily="49" charset="0"/>
                <a:cs typeface="Consolas" pitchFamily="49" charset="0"/>
              </a:rPr>
              <a:t> - </a:t>
            </a:r>
            <a:r>
              <a:rPr lang="de-DE" sz="1600" b="1" dirty="0" err="1" smtClean="0">
                <a:latin typeface="Consolas" pitchFamily="49" charset="0"/>
                <a:cs typeface="Consolas" pitchFamily="49" charset="0"/>
              </a:rPr>
              <a:t>services</a:t>
            </a:r>
            <a:endParaRPr lang="de-DE" sz="1600" b="1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600" b="1" dirty="0" smtClean="0">
                <a:latin typeface="Consolas" pitchFamily="49" charset="0"/>
                <a:cs typeface="Consolas" pitchFamily="49" charset="0"/>
              </a:rPr>
              <a:t> - </a:t>
            </a:r>
            <a:r>
              <a:rPr lang="de-DE" sz="1600" b="1" dirty="0" err="1" smtClean="0">
                <a:latin typeface="Consolas" pitchFamily="49" charset="0"/>
                <a:cs typeface="Consolas" pitchFamily="49" charset="0"/>
              </a:rPr>
              <a:t>taglib</a:t>
            </a:r>
            <a:endParaRPr lang="de-DE" sz="1600" b="1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600" b="1" dirty="0" smtClean="0">
                <a:latin typeface="Consolas" pitchFamily="49" charset="0"/>
                <a:cs typeface="Consolas" pitchFamily="49" charset="0"/>
              </a:rPr>
              <a:t> - </a:t>
            </a:r>
            <a:r>
              <a:rPr lang="de-DE" sz="1600" b="1" dirty="0" err="1" smtClean="0">
                <a:latin typeface="Consolas" pitchFamily="49" charset="0"/>
                <a:cs typeface="Consolas" pitchFamily="49" charset="0"/>
              </a:rPr>
              <a:t>utils</a:t>
            </a:r>
            <a:endParaRPr lang="de-DE" sz="1600" b="1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600" b="1" dirty="0" smtClean="0">
                <a:latin typeface="Consolas" pitchFamily="49" charset="0"/>
                <a:cs typeface="Consolas" pitchFamily="49" charset="0"/>
              </a:rPr>
              <a:t> - </a:t>
            </a:r>
            <a:r>
              <a:rPr lang="de-DE" sz="1600" b="1" dirty="0" err="1" smtClean="0">
                <a:latin typeface="Consolas" pitchFamily="49" charset="0"/>
                <a:cs typeface="Consolas" pitchFamily="49" charset="0"/>
              </a:rPr>
              <a:t>views</a:t>
            </a:r>
            <a:endParaRPr lang="de-DE" sz="1600" b="1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600" b="1" dirty="0" err="1" smtClean="0">
                <a:latin typeface="Consolas" pitchFamily="49" charset="0"/>
                <a:cs typeface="Consolas" pitchFamily="49" charset="0"/>
              </a:rPr>
              <a:t>lib</a:t>
            </a:r>
            <a:endParaRPr lang="de-DE" sz="1600" b="1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600" b="1" dirty="0" err="1" smtClean="0">
                <a:latin typeface="Consolas" pitchFamily="49" charset="0"/>
                <a:cs typeface="Consolas" pitchFamily="49" charset="0"/>
              </a:rPr>
              <a:t>scripts</a:t>
            </a:r>
            <a:endParaRPr lang="de-DE" sz="1600" b="1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600" b="1" dirty="0" err="1" smtClean="0">
                <a:latin typeface="Consolas" pitchFamily="49" charset="0"/>
                <a:cs typeface="Consolas" pitchFamily="49" charset="0"/>
              </a:rPr>
              <a:t>src</a:t>
            </a:r>
            <a:endParaRPr lang="de-DE" sz="1600" b="1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600" b="1" dirty="0" smtClean="0">
                <a:latin typeface="Consolas" pitchFamily="49" charset="0"/>
                <a:cs typeface="Consolas" pitchFamily="49" charset="0"/>
              </a:rPr>
              <a:t> - groovy</a:t>
            </a:r>
          </a:p>
          <a:p>
            <a:r>
              <a:rPr lang="de-DE" sz="1600" b="1" dirty="0" smtClean="0">
                <a:latin typeface="Consolas" pitchFamily="49" charset="0"/>
                <a:cs typeface="Consolas" pitchFamily="49" charset="0"/>
              </a:rPr>
              <a:t> - </a:t>
            </a:r>
            <a:r>
              <a:rPr lang="de-DE" sz="1600" b="1" dirty="0" err="1" smtClean="0">
                <a:latin typeface="Consolas" pitchFamily="49" charset="0"/>
                <a:cs typeface="Consolas" pitchFamily="49" charset="0"/>
              </a:rPr>
              <a:t>java</a:t>
            </a:r>
            <a:endParaRPr lang="de-DE" sz="1600" b="1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600" b="1" dirty="0" err="1" smtClean="0">
                <a:latin typeface="Consolas" pitchFamily="49" charset="0"/>
                <a:cs typeface="Consolas" pitchFamily="49" charset="0"/>
              </a:rPr>
              <a:t>test</a:t>
            </a:r>
            <a:endParaRPr lang="de-DE" sz="1600" b="1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600" b="1" dirty="0" smtClean="0">
                <a:latin typeface="Consolas" pitchFamily="49" charset="0"/>
                <a:cs typeface="Consolas" pitchFamily="49" charset="0"/>
              </a:rPr>
              <a:t> - </a:t>
            </a:r>
            <a:r>
              <a:rPr lang="de-DE" sz="1600" b="1" dirty="0" err="1" smtClean="0">
                <a:latin typeface="Consolas" pitchFamily="49" charset="0"/>
                <a:cs typeface="Consolas" pitchFamily="49" charset="0"/>
              </a:rPr>
              <a:t>integration</a:t>
            </a:r>
            <a:endParaRPr lang="de-DE" sz="1600" b="1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600" b="1" dirty="0" smtClean="0">
                <a:latin typeface="Consolas" pitchFamily="49" charset="0"/>
                <a:cs typeface="Consolas" pitchFamily="49" charset="0"/>
              </a:rPr>
              <a:t> - </a:t>
            </a:r>
            <a:r>
              <a:rPr lang="de-DE" sz="1600" b="1" dirty="0" err="1" smtClean="0">
                <a:latin typeface="Consolas" pitchFamily="49" charset="0"/>
                <a:cs typeface="Consolas" pitchFamily="49" charset="0"/>
              </a:rPr>
              <a:t>unit</a:t>
            </a:r>
            <a:endParaRPr lang="de-DE" sz="1600" b="1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600" b="1" dirty="0" smtClean="0">
                <a:latin typeface="Consolas" pitchFamily="49" charset="0"/>
                <a:cs typeface="Consolas" pitchFamily="49" charset="0"/>
              </a:rPr>
              <a:t>web-</a:t>
            </a:r>
            <a:r>
              <a:rPr lang="de-DE" sz="1600" b="1" dirty="0" err="1" smtClean="0">
                <a:latin typeface="Consolas" pitchFamily="49" charset="0"/>
                <a:cs typeface="Consolas" pitchFamily="49" charset="0"/>
              </a:rPr>
              <a:t>app</a:t>
            </a:r>
            <a:endParaRPr lang="de-DE" sz="1600" b="1" dirty="0" smtClean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 spd="slow" advTm="10000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Konventionen bei der Konfiguration</a:t>
            </a:r>
            <a:endParaRPr lang="de-DE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CFCFC"/>
              </a:clrFrom>
              <a:clrTo>
                <a:srgbClr val="FCFCFC">
                  <a:alpha val="0"/>
                </a:srgbClr>
              </a:clrTo>
            </a:clrChange>
          </a:blip>
          <a:srcRect l="23451" t="17854" r="14255" b="55542"/>
          <a:stretch>
            <a:fillRect/>
          </a:stretch>
        </p:blipFill>
        <p:spPr bwMode="auto">
          <a:xfrm>
            <a:off x="539552" y="2767593"/>
            <a:ext cx="8064896" cy="2389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 advTm="10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Wer sind wir?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5292081" y="3501008"/>
            <a:ext cx="293702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200" b="1" dirty="0" smtClean="0"/>
              <a:t>Softwareentwickler</a:t>
            </a:r>
            <a:br>
              <a:rPr lang="de-DE" sz="2200" b="1" dirty="0" smtClean="0"/>
            </a:br>
            <a:r>
              <a:rPr lang="de-DE" sz="1600" b="1" dirty="0" smtClean="0">
                <a:solidFill>
                  <a:schemeClr val="accent6"/>
                </a:solidFill>
              </a:rPr>
              <a:t>Java, Spring, </a:t>
            </a:r>
            <a:r>
              <a:rPr lang="de-DE" sz="1600" b="1" dirty="0" err="1" smtClean="0">
                <a:solidFill>
                  <a:schemeClr val="accent6"/>
                </a:solidFill>
              </a:rPr>
              <a:t>Grails</a:t>
            </a:r>
            <a:r>
              <a:rPr lang="de-DE" sz="1600" b="1" dirty="0" smtClean="0">
                <a:solidFill>
                  <a:schemeClr val="accent6"/>
                </a:solidFill>
              </a:rPr>
              <a:t>, Groovy</a:t>
            </a:r>
          </a:p>
          <a:p>
            <a:pPr algn="ctr">
              <a:lnSpc>
                <a:spcPct val="200000"/>
              </a:lnSpc>
            </a:pPr>
            <a:r>
              <a:rPr lang="de-DE" sz="2200" b="1" dirty="0" smtClean="0"/>
              <a:t>Trainer und Coach</a:t>
            </a:r>
          </a:p>
          <a:p>
            <a:pPr algn="ctr">
              <a:lnSpc>
                <a:spcPct val="200000"/>
              </a:lnSpc>
            </a:pPr>
            <a:r>
              <a:rPr lang="de-DE" sz="2200" b="1" dirty="0" smtClean="0"/>
              <a:t>Sprecher und Autor</a:t>
            </a:r>
            <a:endParaRPr lang="de-DE" sz="2200" b="1" dirty="0"/>
          </a:p>
        </p:txBody>
      </p:sp>
      <p:sp>
        <p:nvSpPr>
          <p:cNvPr id="16" name="Textfeld 15"/>
          <p:cNvSpPr txBox="1"/>
          <p:nvPr/>
        </p:nvSpPr>
        <p:spPr>
          <a:xfrm>
            <a:off x="5652120" y="5589240"/>
            <a:ext cx="22732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600" dirty="0" smtClean="0">
                <a:hlinkClick r:id="rId3"/>
              </a:rPr>
              <a:t>twitter.com/</a:t>
            </a:r>
            <a:r>
              <a:rPr lang="de-DE" sz="1600" dirty="0" err="1" smtClean="0">
                <a:hlinkClick r:id="rId3"/>
              </a:rPr>
              <a:t>stefanglase</a:t>
            </a:r>
            <a:endParaRPr lang="de-DE" sz="1600" dirty="0" smtClean="0"/>
          </a:p>
          <a:p>
            <a:pPr algn="ctr"/>
            <a:r>
              <a:rPr lang="de-DE" sz="1600" dirty="0" smtClean="0">
                <a:hlinkClick r:id="rId4"/>
              </a:rPr>
              <a:t>github.com/</a:t>
            </a:r>
            <a:r>
              <a:rPr lang="de-DE" sz="1600" dirty="0" err="1" smtClean="0">
                <a:hlinkClick r:id="rId4"/>
              </a:rPr>
              <a:t>codescape</a:t>
            </a:r>
            <a:endParaRPr lang="de-DE" sz="1600" dirty="0" smtClean="0"/>
          </a:p>
        </p:txBody>
      </p:sp>
      <p:pic>
        <p:nvPicPr>
          <p:cNvPr id="17" name="Bildplatzhalter 11" descr="opitz_glase-2754.jpg"/>
          <p:cNvPicPr>
            <a:picLocks noChangeAspect="1"/>
          </p:cNvPicPr>
          <p:nvPr/>
        </p:nvPicPr>
        <p:blipFill>
          <a:blip r:embed="rId5" cstate="print"/>
          <a:srcRect l="8129" r="6522"/>
          <a:stretch>
            <a:fillRect/>
          </a:stretch>
        </p:blipFill>
        <p:spPr>
          <a:xfrm>
            <a:off x="6012160" y="1412776"/>
            <a:ext cx="1512168" cy="1941366"/>
          </a:xfrm>
          <a:prstGeom prst="rect">
            <a:avLst/>
          </a:prstGeom>
        </p:spPr>
      </p:pic>
      <p:sp>
        <p:nvSpPr>
          <p:cNvPr id="20" name="Textfeld 19"/>
          <p:cNvSpPr txBox="1"/>
          <p:nvPr/>
        </p:nvSpPr>
        <p:spPr>
          <a:xfrm>
            <a:off x="971600" y="3501008"/>
            <a:ext cx="293702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200" b="1" dirty="0" smtClean="0"/>
              <a:t>Softwareentwickler</a:t>
            </a:r>
            <a:br>
              <a:rPr lang="de-DE" sz="2200" b="1" dirty="0" smtClean="0"/>
            </a:br>
            <a:r>
              <a:rPr lang="de-DE" sz="1600" b="1" dirty="0" smtClean="0">
                <a:solidFill>
                  <a:schemeClr val="accent6"/>
                </a:solidFill>
              </a:rPr>
              <a:t>Java, Spring, </a:t>
            </a:r>
            <a:r>
              <a:rPr lang="de-DE" sz="1600" b="1" dirty="0" err="1" smtClean="0">
                <a:solidFill>
                  <a:schemeClr val="accent6"/>
                </a:solidFill>
              </a:rPr>
              <a:t>Grails</a:t>
            </a:r>
            <a:r>
              <a:rPr lang="de-DE" sz="1600" b="1" dirty="0" smtClean="0">
                <a:solidFill>
                  <a:schemeClr val="accent6"/>
                </a:solidFill>
              </a:rPr>
              <a:t>, Groovy</a:t>
            </a:r>
          </a:p>
          <a:p>
            <a:pPr algn="ctr">
              <a:lnSpc>
                <a:spcPct val="200000"/>
              </a:lnSpc>
            </a:pPr>
            <a:r>
              <a:rPr lang="de-DE" sz="2200" b="1" dirty="0" smtClean="0"/>
              <a:t>Trainer und Coach</a:t>
            </a:r>
          </a:p>
          <a:p>
            <a:pPr algn="ctr">
              <a:lnSpc>
                <a:spcPct val="200000"/>
              </a:lnSpc>
            </a:pPr>
            <a:r>
              <a:rPr lang="de-DE" sz="2200" b="1" dirty="0" smtClean="0"/>
              <a:t>Sprecher und Autor</a:t>
            </a:r>
            <a:endParaRPr lang="de-DE" sz="2200" b="1" dirty="0"/>
          </a:p>
        </p:txBody>
      </p:sp>
      <p:sp>
        <p:nvSpPr>
          <p:cNvPr id="21" name="Textfeld 20"/>
          <p:cNvSpPr txBox="1"/>
          <p:nvPr/>
        </p:nvSpPr>
        <p:spPr>
          <a:xfrm rot="16200000">
            <a:off x="7072221" y="2224924"/>
            <a:ext cx="17363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smtClean="0">
                <a:solidFill>
                  <a:schemeClr val="accent5"/>
                </a:solidFill>
              </a:rPr>
              <a:t>Stefan Glase</a:t>
            </a:r>
            <a:endParaRPr lang="de-DE" sz="2000" b="1" dirty="0">
              <a:solidFill>
                <a:schemeClr val="accent5"/>
              </a:solidFill>
            </a:endParaRPr>
          </a:p>
        </p:txBody>
      </p:sp>
      <p:sp>
        <p:nvSpPr>
          <p:cNvPr id="22" name="Textfeld 21"/>
          <p:cNvSpPr txBox="1"/>
          <p:nvPr/>
        </p:nvSpPr>
        <p:spPr>
          <a:xfrm rot="16200000">
            <a:off x="2476156" y="2224924"/>
            <a:ext cx="20633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smtClean="0">
                <a:solidFill>
                  <a:schemeClr val="accent5"/>
                </a:solidFill>
              </a:rPr>
              <a:t>Michael Stähler</a:t>
            </a:r>
            <a:endParaRPr lang="de-DE" sz="2000" b="1" dirty="0">
              <a:solidFill>
                <a:schemeClr val="accent5"/>
              </a:solidFill>
            </a:endParaRPr>
          </a:p>
        </p:txBody>
      </p:sp>
      <p:pic>
        <p:nvPicPr>
          <p:cNvPr id="14338" name="Picture 2" descr="Benutzeravatar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370485" y="1412776"/>
            <a:ext cx="1977379" cy="1977381"/>
          </a:xfrm>
          <a:prstGeom prst="rect">
            <a:avLst/>
          </a:prstGeom>
          <a:noFill/>
        </p:spPr>
      </p:pic>
      <p:sp>
        <p:nvSpPr>
          <p:cNvPr id="11" name="Textfeld 10"/>
          <p:cNvSpPr txBox="1"/>
          <p:nvPr/>
        </p:nvSpPr>
        <p:spPr>
          <a:xfrm>
            <a:off x="1314706" y="5589240"/>
            <a:ext cx="22508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600" dirty="0" smtClean="0">
                <a:hlinkClick r:id="rId7"/>
              </a:rPr>
              <a:t>twitter.com/fred4jupiter</a:t>
            </a:r>
            <a:endParaRPr lang="de-DE" sz="1600" dirty="0" smtClean="0"/>
          </a:p>
          <a:p>
            <a:pPr algn="ctr"/>
            <a:r>
              <a:rPr lang="de-DE" sz="1600" dirty="0" smtClean="0">
                <a:hlinkClick r:id="rId8"/>
              </a:rPr>
              <a:t>github.com/fred4jupiter</a:t>
            </a:r>
            <a:endParaRPr lang="de-DE" sz="1600" dirty="0" smtClean="0"/>
          </a:p>
        </p:txBody>
      </p:sp>
    </p:spTree>
  </p:cSld>
  <p:clrMapOvr>
    <a:masterClrMapping/>
  </p:clrMapOvr>
  <p:transition spd="slow" advTm="10000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&quot;Nein&quot;-Symbol 3"/>
          <p:cNvSpPr/>
          <p:nvPr/>
        </p:nvSpPr>
        <p:spPr>
          <a:xfrm>
            <a:off x="2051720" y="1268760"/>
            <a:ext cx="4824536" cy="4968552"/>
          </a:xfrm>
          <a:prstGeom prst="noSmoking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251520" y="1196751"/>
            <a:ext cx="8640960" cy="4752529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@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Entity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public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class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Customer {</a:t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    private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id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;</a:t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    private String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name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;</a:t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    private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Collection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&lt;Order&gt; 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orders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;</a:t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    @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Id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   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public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getId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() {</a:t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       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return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id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;</a:t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    }</a:t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   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public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void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setId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id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) {</a:t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        this.id =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id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;</a:t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    }</a:t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   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public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 String 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getName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() {</a:t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       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return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name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;</a:t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    }</a:t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   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public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void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setName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(String 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name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) {</a:t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        this.name = 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name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;</a:t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    }</a:t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    @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OneToMany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cascade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=ALL,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mappedBy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="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customer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")</a:t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   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public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Collection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&lt;Order&gt;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getOrders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() {</a:t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       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return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orders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;</a:t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    }</a:t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   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public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void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setOrders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Collection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&lt;Order&gt;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newValue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) {</a:t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       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this.orders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newValue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;</a:t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    }</a:t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}</a:t>
            </a:r>
            <a:endParaRPr lang="de-DE" sz="1600" b="1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3228623" y="6073551"/>
            <a:ext cx="5735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400" dirty="0" smtClean="0">
                <a:hlinkClick r:id="rId2"/>
              </a:rPr>
              <a:t>http://glassfish.java.net/javaee5/persistence/persistence-example.html</a:t>
            </a:r>
            <a:endParaRPr lang="de-DE" sz="1400" b="1" dirty="0" smtClean="0"/>
          </a:p>
        </p:txBody>
      </p:sp>
      <p:sp>
        <p:nvSpPr>
          <p:cNvPr id="6" name="Titel 1"/>
          <p:cNvSpPr txBox="1">
            <a:spLocks/>
          </p:cNvSpPr>
          <p:nvPr/>
        </p:nvSpPr>
        <p:spPr>
          <a:xfrm>
            <a:off x="360000" y="216000"/>
            <a:ext cx="8426842" cy="864000"/>
          </a:xfrm>
          <a:prstGeom prst="rect">
            <a:avLst/>
          </a:prstGeom>
        </p:spPr>
        <p:txBody>
          <a:bodyPr anchor="b"/>
          <a:lstStyle/>
          <a:p>
            <a:pPr marL="0" marR="0" lvl="0" indent="0" algn="l" defTabSz="914400" rtl="0" eaLnBrk="1" fontAlgn="auto" latinLnBrk="0" hangingPunct="1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Fachklassen-Modellierung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mit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JPA</a:t>
            </a:r>
            <a:endParaRPr kumimoji="0" lang="de-DE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1547664" y="1412776"/>
            <a:ext cx="6048672" cy="4699159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de-DE" dirty="0" err="1" smtClean="0">
                <a:latin typeface="Consolas" pitchFamily="49" charset="0"/>
                <a:cs typeface="Consolas" pitchFamily="49" charset="0"/>
              </a:rPr>
              <a:t>class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Customer {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String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name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   </a:t>
            </a:r>
          </a:p>
          <a:p>
            <a:r>
              <a:rPr lang="de-DE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  String email</a:t>
            </a:r>
          </a:p>
          <a:p>
            <a:endParaRPr lang="de-DE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static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hasMany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= [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orders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: Order]</a:t>
            </a:r>
            <a:endParaRPr lang="de-DE" dirty="0">
              <a:latin typeface="Consolas" pitchFamily="49" charset="0"/>
              <a:cs typeface="Consolas" pitchFamily="49" charset="0"/>
            </a:endParaRPr>
          </a:p>
          <a:p>
            <a:endParaRPr lang="de-DE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static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constraints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= {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name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(blank: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false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)        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    email(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unique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true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, email: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true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}</a:t>
            </a:r>
          </a:p>
          <a:p>
            <a:endParaRPr lang="de-DE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String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toString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() {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    "$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name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($email)"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3" name="Titel 1"/>
          <p:cNvSpPr txBox="1">
            <a:spLocks/>
          </p:cNvSpPr>
          <p:nvPr/>
        </p:nvSpPr>
        <p:spPr>
          <a:xfrm>
            <a:off x="360000" y="216000"/>
            <a:ext cx="8426842" cy="864000"/>
          </a:xfrm>
          <a:prstGeom prst="rect">
            <a:avLst/>
          </a:prstGeom>
        </p:spPr>
        <p:txBody>
          <a:bodyPr anchor="b"/>
          <a:lstStyle/>
          <a:p>
            <a:pPr marL="0" marR="0" lvl="0" indent="0" algn="l" defTabSz="914400" rtl="0" eaLnBrk="1" fontAlgn="auto" latinLnBrk="0" hangingPunct="1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Fachklassen-Modellierung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mit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Grails</a:t>
            </a:r>
            <a:endParaRPr kumimoji="0" lang="de-DE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GORM = </a:t>
            </a:r>
            <a:r>
              <a:rPr lang="de-DE" dirty="0" err="1" smtClean="0"/>
              <a:t>Grails</a:t>
            </a:r>
            <a:r>
              <a:rPr lang="de-DE" dirty="0" smtClean="0"/>
              <a:t> Objekt Relational Mapping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Objektrelationales Mapping als DSL</a:t>
            </a:r>
          </a:p>
          <a:p>
            <a:r>
              <a:rPr lang="de-DE" dirty="0" smtClean="0">
                <a:solidFill>
                  <a:schemeClr val="accent6"/>
                </a:solidFill>
              </a:rPr>
              <a:t>Dynamische Finder-Methoden</a:t>
            </a:r>
          </a:p>
          <a:p>
            <a:r>
              <a:rPr lang="de-DE" dirty="0" smtClean="0"/>
              <a:t>Dynamische Persistenz-Methoden</a:t>
            </a:r>
          </a:p>
          <a:p>
            <a:r>
              <a:rPr lang="de-DE" dirty="0" smtClean="0"/>
              <a:t>Hibernate </a:t>
            </a:r>
            <a:r>
              <a:rPr lang="de-DE" dirty="0" err="1" smtClean="0"/>
              <a:t>Criteria</a:t>
            </a:r>
            <a:r>
              <a:rPr lang="de-DE" dirty="0" smtClean="0"/>
              <a:t> </a:t>
            </a:r>
            <a:r>
              <a:rPr lang="de-DE" dirty="0" err="1" smtClean="0"/>
              <a:t>Builder</a:t>
            </a:r>
            <a:r>
              <a:rPr lang="de-DE" dirty="0" smtClean="0"/>
              <a:t> als DSL</a:t>
            </a:r>
          </a:p>
          <a:p>
            <a:r>
              <a:rPr lang="de-DE" dirty="0" smtClean="0"/>
              <a:t>Basierend auf Hibernate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3569311"/>
            <a:ext cx="2458706" cy="2458706"/>
          </a:xfrm>
          <a:prstGeom prst="rect">
            <a:avLst/>
          </a:prstGeom>
        </p:spPr>
      </p:pic>
    </p:spTree>
  </p:cSld>
  <p:clrMapOvr>
    <a:masterClrMapping/>
  </p:clrMapOvr>
  <p:transition spd="slow" advTm="10000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Dynamische Finder-Methoden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0320325"/>
      </p:ext>
    </p:extLst>
  </p:cSld>
  <p:clrMapOvr>
    <a:masterClrMapping/>
  </p:clrMapOvr>
  <p:transition spd="slow" advTm="10000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/>
          <p:cNvSpPr txBox="1"/>
          <p:nvPr/>
        </p:nvSpPr>
        <p:spPr>
          <a:xfrm>
            <a:off x="1472192" y="4077072"/>
            <a:ext cx="32255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2800" b="1" dirty="0" err="1" smtClean="0">
                <a:solidFill>
                  <a:schemeClr val="accent6"/>
                </a:solidFill>
              </a:rPr>
              <a:t>JavaServer</a:t>
            </a:r>
            <a:r>
              <a:rPr lang="de-DE" sz="2800" b="1" dirty="0" smtClean="0">
                <a:solidFill>
                  <a:schemeClr val="accent6"/>
                </a:solidFill>
              </a:rPr>
              <a:t> </a:t>
            </a:r>
            <a:r>
              <a:rPr lang="de-DE" sz="2800" b="1" dirty="0" err="1" smtClean="0">
                <a:solidFill>
                  <a:schemeClr val="accent6"/>
                </a:solidFill>
              </a:rPr>
              <a:t>Faces</a:t>
            </a:r>
            <a:endParaRPr lang="de-DE" sz="2800" b="1" dirty="0" smtClean="0">
              <a:solidFill>
                <a:schemeClr val="accent6"/>
              </a:solidFill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4516021" y="2996952"/>
            <a:ext cx="32640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2800" b="1" dirty="0" err="1" smtClean="0">
                <a:solidFill>
                  <a:schemeClr val="accent6"/>
                </a:solidFill>
              </a:rPr>
              <a:t>JavaServer</a:t>
            </a:r>
            <a:r>
              <a:rPr lang="de-DE" sz="2800" b="1" dirty="0" smtClean="0">
                <a:solidFill>
                  <a:schemeClr val="accent6"/>
                </a:solidFill>
              </a:rPr>
              <a:t> Pages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1543559" y="2204864"/>
            <a:ext cx="24849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2800" b="1" dirty="0" smtClean="0">
                <a:solidFill>
                  <a:schemeClr val="accent6"/>
                </a:solidFill>
              </a:rPr>
              <a:t>Java </a:t>
            </a:r>
            <a:r>
              <a:rPr lang="de-DE" sz="2800" b="1" dirty="0" err="1" smtClean="0">
                <a:solidFill>
                  <a:schemeClr val="accent6"/>
                </a:solidFill>
              </a:rPr>
              <a:t>Servlets</a:t>
            </a:r>
            <a:endParaRPr lang="de-DE" sz="2800" b="1" dirty="0" smtClean="0">
              <a:solidFill>
                <a:schemeClr val="accent6"/>
              </a:solidFill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4716016" y="4869160"/>
            <a:ext cx="30700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2800" b="1" dirty="0" smtClean="0">
                <a:solidFill>
                  <a:schemeClr val="accent6"/>
                </a:solidFill>
              </a:rPr>
              <a:t>Spring Web MVC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2771800" y="5589240"/>
            <a:ext cx="12025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2800" b="1" dirty="0" err="1" smtClean="0">
                <a:solidFill>
                  <a:schemeClr val="accent6"/>
                </a:solidFill>
              </a:rPr>
              <a:t>Grails</a:t>
            </a:r>
            <a:endParaRPr lang="de-DE" sz="2800" b="1" dirty="0" smtClean="0">
              <a:solidFill>
                <a:schemeClr val="accent6"/>
              </a:solidFill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4740188" y="1556792"/>
            <a:ext cx="12234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2800" b="1" dirty="0" err="1" smtClean="0">
                <a:solidFill>
                  <a:schemeClr val="accent6"/>
                </a:solidFill>
              </a:rPr>
              <a:t>Struts</a:t>
            </a:r>
            <a:endParaRPr lang="de-DE" sz="2800" b="1" dirty="0" smtClean="0">
              <a:solidFill>
                <a:schemeClr val="accent6"/>
              </a:solidFill>
            </a:endParaRPr>
          </a:p>
        </p:txBody>
      </p:sp>
      <p:sp>
        <p:nvSpPr>
          <p:cNvPr id="10" name="Freihandform 9"/>
          <p:cNvSpPr/>
          <p:nvPr/>
        </p:nvSpPr>
        <p:spPr>
          <a:xfrm>
            <a:off x="4062762" y="1412776"/>
            <a:ext cx="868325" cy="4958316"/>
          </a:xfrm>
          <a:custGeom>
            <a:avLst/>
            <a:gdLst>
              <a:gd name="connsiteX0" fmla="*/ 666306 w 868325"/>
              <a:gd name="connsiteY0" fmla="*/ 0 h 4958316"/>
              <a:gd name="connsiteX1" fmla="*/ 17720 w 868325"/>
              <a:gd name="connsiteY1" fmla="*/ 765544 h 4958316"/>
              <a:gd name="connsiteX2" fmla="*/ 698204 w 868325"/>
              <a:gd name="connsiteY2" fmla="*/ 2860158 h 4958316"/>
              <a:gd name="connsiteX3" fmla="*/ 28353 w 868325"/>
              <a:gd name="connsiteY3" fmla="*/ 4635795 h 4958316"/>
              <a:gd name="connsiteX4" fmla="*/ 868325 w 868325"/>
              <a:gd name="connsiteY4" fmla="*/ 4795283 h 4958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8325" h="4958316">
                <a:moveTo>
                  <a:pt x="666306" y="0"/>
                </a:moveTo>
                <a:cubicBezTo>
                  <a:pt x="339355" y="144425"/>
                  <a:pt x="12404" y="288851"/>
                  <a:pt x="17720" y="765544"/>
                </a:cubicBezTo>
                <a:cubicBezTo>
                  <a:pt x="23036" y="1242237"/>
                  <a:pt x="696432" y="2215116"/>
                  <a:pt x="698204" y="2860158"/>
                </a:cubicBezTo>
                <a:cubicBezTo>
                  <a:pt x="699976" y="3505200"/>
                  <a:pt x="0" y="4313274"/>
                  <a:pt x="28353" y="4635795"/>
                </a:cubicBezTo>
                <a:cubicBezTo>
                  <a:pt x="56707" y="4958316"/>
                  <a:pt x="698204" y="4781106"/>
                  <a:pt x="868325" y="4795283"/>
                </a:cubicBez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accent5"/>
              </a:solidFill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5076056" y="5949280"/>
            <a:ext cx="4042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2800" b="1" dirty="0" smtClean="0">
                <a:solidFill>
                  <a:schemeClr val="accent6"/>
                </a:solidFill>
              </a:rPr>
              <a:t>?</a:t>
            </a:r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Plug-In Beispiel: Datei-Upload</a:t>
            </a:r>
            <a:endParaRPr lang="de-DE" dirty="0"/>
          </a:p>
        </p:txBody>
      </p:sp>
    </p:spTree>
  </p:cSld>
  <p:clrMapOvr>
    <a:masterClrMapping/>
  </p:clrMapOvr>
  <p:transition spd="slow" advTm="10000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grayscl/>
          </a:blip>
          <a:srcRect/>
          <a:stretch>
            <a:fillRect/>
          </a:stretch>
        </p:blipFill>
        <p:spPr bwMode="auto">
          <a:xfrm>
            <a:off x="1424871" y="1834852"/>
            <a:ext cx="6294258" cy="41864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002060"/>
                </a:solidFill>
              </a:rPr>
              <a:t>Plug-In Beispiel: </a:t>
            </a:r>
            <a:r>
              <a:rPr lang="de-DE" dirty="0" err="1" smtClean="0">
                <a:solidFill>
                  <a:srgbClr val="002060"/>
                </a:solidFill>
              </a:rPr>
              <a:t>Grails</a:t>
            </a:r>
            <a:r>
              <a:rPr lang="de-DE" dirty="0" smtClean="0">
                <a:solidFill>
                  <a:srgbClr val="002060"/>
                </a:solidFill>
              </a:rPr>
              <a:t> File </a:t>
            </a:r>
            <a:r>
              <a:rPr lang="de-DE" dirty="0" err="1" smtClean="0">
                <a:solidFill>
                  <a:srgbClr val="002060"/>
                </a:solidFill>
              </a:rPr>
              <a:t>Uploader</a:t>
            </a:r>
            <a:r>
              <a:rPr lang="de-DE" dirty="0" smtClean="0">
                <a:solidFill>
                  <a:srgbClr val="002060"/>
                </a:solidFill>
              </a:rPr>
              <a:t> </a:t>
            </a:r>
            <a:r>
              <a:rPr lang="de-DE" dirty="0" err="1" smtClean="0">
                <a:solidFill>
                  <a:srgbClr val="002060"/>
                </a:solidFill>
              </a:rPr>
              <a:t>Plugin</a:t>
            </a:r>
            <a:endParaRPr lang="de-DE" dirty="0"/>
          </a:p>
        </p:txBody>
      </p:sp>
    </p:spTree>
  </p:cSld>
  <p:clrMapOvr>
    <a:masterClrMapping/>
  </p:clrMapOvr>
  <p:transition spd="slow" advTm="10000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 noChangeArrowheads="1"/>
          </p:cNvPicPr>
          <p:nvPr/>
        </p:nvPicPr>
        <p:blipFill>
          <a:blip r:embed="rId2" cstate="print"/>
          <a:srcRect l="38877" t="21331" r="17857" b="22053"/>
          <a:stretch>
            <a:fillRect/>
          </a:stretch>
        </p:blipFill>
        <p:spPr bwMode="auto">
          <a:xfrm>
            <a:off x="1907704" y="1268760"/>
            <a:ext cx="5328592" cy="4896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Plug-In-Mechanismus</a:t>
            </a:r>
            <a:endParaRPr lang="de-DE" dirty="0"/>
          </a:p>
        </p:txBody>
      </p:sp>
    </p:spTree>
  </p:cSld>
  <p:clrMapOvr>
    <a:masterClrMapping/>
  </p:clrMapOvr>
  <p:transition spd="slow" advTm="10000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MVC mit </a:t>
            </a:r>
            <a:r>
              <a:rPr lang="de-DE" dirty="0" err="1" smtClean="0"/>
              <a:t>Grails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Command-Objekte</a:t>
            </a:r>
          </a:p>
          <a:p>
            <a:r>
              <a:rPr lang="de-DE" dirty="0" smtClean="0"/>
              <a:t>URL-</a:t>
            </a:r>
            <a:r>
              <a:rPr lang="de-DE" dirty="0" err="1" smtClean="0"/>
              <a:t>Mappings</a:t>
            </a:r>
            <a:r>
              <a:rPr lang="de-DE" dirty="0" smtClean="0"/>
              <a:t> mittels DSL</a:t>
            </a:r>
          </a:p>
          <a:p>
            <a:r>
              <a:rPr lang="de-DE" dirty="0" smtClean="0"/>
              <a:t>Groovy Server Pages (GSPs)</a:t>
            </a:r>
          </a:p>
          <a:p>
            <a:r>
              <a:rPr lang="de-DE" dirty="0" smtClean="0">
                <a:solidFill>
                  <a:schemeClr val="accent6"/>
                </a:solidFill>
              </a:rPr>
              <a:t>Groovy Tag-Libraries</a:t>
            </a:r>
          </a:p>
          <a:p>
            <a:r>
              <a:rPr lang="de-DE" dirty="0" err="1" smtClean="0"/>
              <a:t>Scaffolding</a:t>
            </a:r>
            <a:r>
              <a:rPr lang="de-DE" dirty="0" smtClean="0"/>
              <a:t> von CRUD-Anwendungen</a:t>
            </a:r>
          </a:p>
          <a:p>
            <a:r>
              <a:rPr lang="de-DE" dirty="0" smtClean="0"/>
              <a:t>Internationalisierung (i18n)</a:t>
            </a:r>
          </a:p>
          <a:p>
            <a:r>
              <a:rPr lang="de-DE" dirty="0" smtClean="0">
                <a:solidFill>
                  <a:schemeClr val="accent6"/>
                </a:solidFill>
              </a:rPr>
              <a:t>Content </a:t>
            </a:r>
            <a:r>
              <a:rPr lang="de-DE" dirty="0" err="1" smtClean="0">
                <a:solidFill>
                  <a:schemeClr val="accent6"/>
                </a:solidFill>
              </a:rPr>
              <a:t>Negotiation</a:t>
            </a:r>
            <a:endParaRPr lang="de-DE" dirty="0" smtClean="0">
              <a:solidFill>
                <a:schemeClr val="accent6"/>
              </a:solidFill>
            </a:endParaRPr>
          </a:p>
          <a:p>
            <a:r>
              <a:rPr lang="de-DE" dirty="0" smtClean="0"/>
              <a:t>Basierend auf Spring MVC</a:t>
            </a:r>
          </a:p>
        </p:txBody>
      </p:sp>
    </p:spTree>
  </p:cSld>
  <p:clrMapOvr>
    <a:masterClrMapping/>
  </p:clrMapOvr>
  <p:transition spd="slow" advTm="10000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Content </a:t>
            </a:r>
            <a:r>
              <a:rPr lang="de-DE" dirty="0" err="1" smtClean="0"/>
              <a:t>Negotiation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395537" y="1268760"/>
            <a:ext cx="83529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>
                <a:latin typeface="Consolas" pitchFamily="49" charset="0"/>
                <a:cs typeface="Consolas" pitchFamily="49" charset="0"/>
              </a:rPr>
              <a:t>class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TwitterController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{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def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status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= {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withFormat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{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json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{ render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Status.list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()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as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JSON }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xml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{ render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Status.list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()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as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XML }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    }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}</a:t>
            </a:r>
            <a:endParaRPr lang="de-DE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395536" y="3653730"/>
            <a:ext cx="4177747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list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   &lt;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status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 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id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="1"&gt;</a:t>
            </a:r>
          </a:p>
          <a:p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       &lt;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dateCreated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&gt;2011-11-04 …&lt;/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dateCreated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       &lt;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message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&gt;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My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first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post!&lt;/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message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       &lt;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poster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 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id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="1"/&gt;</a:t>
            </a:r>
          </a:p>
          <a:p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   &lt;/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status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   &lt;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status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 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id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="2"&gt;</a:t>
            </a:r>
          </a:p>
          <a:p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       &lt;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dateCreated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&gt;2011-11-04 …&lt;/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dateCreated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       &lt;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message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&gt;Second 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message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!&lt;/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message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       &lt;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poster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 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id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="1"/&gt;</a:t>
            </a:r>
          </a:p>
          <a:p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   &lt;/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status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de-DE" sz="1200" dirty="0" smtClean="0">
                <a:latin typeface="Consolas" pitchFamily="49" charset="0"/>
                <a:cs typeface="Consolas" pitchFamily="49" charset="0"/>
              </a:rPr>
              <a:t>&lt;/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list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&gt;</a:t>
            </a:r>
          </a:p>
          <a:p>
            <a:endParaRPr lang="de-DE" sz="12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4644008" y="3653730"/>
            <a:ext cx="4104456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>
                <a:latin typeface="Consolas" pitchFamily="49" charset="0"/>
                <a:cs typeface="Consolas" pitchFamily="49" charset="0"/>
              </a:rPr>
              <a:t>[{</a:t>
            </a:r>
          </a:p>
          <a:p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   "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class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":"grails4taglib.Status",</a:t>
            </a:r>
          </a:p>
          <a:p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   "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id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":1,</a:t>
            </a:r>
          </a:p>
          <a:p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   "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dateCreated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":"2011-11-04T12:51:30Z",</a:t>
            </a:r>
          </a:p>
          <a:p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   "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message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":"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My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first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post!",</a:t>
            </a:r>
          </a:p>
          <a:p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   "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poster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":{"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class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":"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Person","id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":1}</a:t>
            </a:r>
          </a:p>
          <a:p>
            <a:r>
              <a:rPr lang="de-DE" sz="1200" dirty="0" smtClean="0">
                <a:latin typeface="Consolas" pitchFamily="49" charset="0"/>
                <a:cs typeface="Consolas" pitchFamily="49" charset="0"/>
              </a:rPr>
              <a:t>},{</a:t>
            </a:r>
          </a:p>
          <a:p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   "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class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":"grails4taglib.Status",</a:t>
            </a:r>
          </a:p>
          <a:p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   "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id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":2,</a:t>
            </a:r>
          </a:p>
          <a:p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   "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dateCreated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":"2011-11-04T12:51:42Z",</a:t>
            </a:r>
          </a:p>
          <a:p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   "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message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":"Second 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message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!",</a:t>
            </a:r>
          </a:p>
          <a:p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   "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poster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":{"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class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":"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Person","id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":1}</a:t>
            </a:r>
          </a:p>
          <a:p>
            <a:r>
              <a:rPr lang="de-DE" sz="1200" dirty="0" smtClean="0">
                <a:latin typeface="Consolas" pitchFamily="49" charset="0"/>
                <a:cs typeface="Consolas" pitchFamily="49" charset="0"/>
              </a:rPr>
              <a:t>}]</a:t>
            </a:r>
            <a:endParaRPr lang="de-DE" sz="12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Legende mit Pfeil nach unten 8"/>
          <p:cNvSpPr/>
          <p:nvPr/>
        </p:nvSpPr>
        <p:spPr>
          <a:xfrm>
            <a:off x="5292080" y="3068960"/>
            <a:ext cx="2160240" cy="648072"/>
          </a:xfrm>
          <a:prstGeom prst="downArrowCallou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twitter</a:t>
            </a:r>
            <a:r>
              <a:rPr lang="de-DE" dirty="0" smtClean="0"/>
              <a:t>/</a:t>
            </a:r>
            <a:r>
              <a:rPr lang="de-DE" dirty="0" err="1" smtClean="0"/>
              <a:t>status.json</a:t>
            </a:r>
            <a:endParaRPr lang="de-DE" dirty="0"/>
          </a:p>
        </p:txBody>
      </p:sp>
      <p:sp>
        <p:nvSpPr>
          <p:cNvPr id="10" name="Legende mit Pfeil nach unten 9"/>
          <p:cNvSpPr/>
          <p:nvPr/>
        </p:nvSpPr>
        <p:spPr>
          <a:xfrm>
            <a:off x="1331640" y="3068960"/>
            <a:ext cx="2160240" cy="648072"/>
          </a:xfrm>
          <a:prstGeom prst="downArrowCallou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twitter</a:t>
            </a:r>
            <a:r>
              <a:rPr lang="de-DE" dirty="0" smtClean="0"/>
              <a:t>/status.xml</a:t>
            </a:r>
            <a:endParaRPr lang="de-DE" dirty="0"/>
          </a:p>
        </p:txBody>
      </p:sp>
    </p:spTree>
  </p:cSld>
  <p:clrMapOvr>
    <a:masterClrMapping/>
  </p:clrMapOvr>
  <p:transition spd="slow" advTm="10000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Groovy Tag Libraries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323528" y="1340768"/>
            <a:ext cx="7529625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latin typeface="Consolas" pitchFamily="49" charset="0"/>
                <a:cs typeface="Consolas" pitchFamily="49" charset="0"/>
              </a:rPr>
              <a:t>class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TwitterTagLib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{</a:t>
            </a:r>
          </a:p>
          <a:p>
            <a:endParaRPr lang="de-DE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static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namespace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= "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twitter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"</a:t>
            </a:r>
          </a:p>
          <a:p>
            <a:endParaRPr lang="de-DE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def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displayStatus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= {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attrs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body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-&gt;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def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status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attrs.status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as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Status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    out &lt;&lt; """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        &lt;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div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class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="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status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"&gt;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            &lt;span&gt;${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status.poster.username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}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posted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on 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${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g.formatDate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date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status.dateCreated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)}:&lt;/span&gt;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            &lt;p&gt;${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status.message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}&lt;/p&gt;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        &lt;/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div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&gt;"""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}</a:t>
            </a:r>
          </a:p>
          <a:p>
            <a:endParaRPr lang="de-DE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}</a:t>
            </a:r>
            <a:endParaRPr lang="de-DE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3059832" y="5805264"/>
            <a:ext cx="5630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twitter:displayStatus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status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="${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status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}"/&gt;</a:t>
            </a:r>
          </a:p>
        </p:txBody>
      </p:sp>
      <p:sp>
        <p:nvSpPr>
          <p:cNvPr id="6" name="Legende mit Pfeil nach unten 5"/>
          <p:cNvSpPr/>
          <p:nvPr/>
        </p:nvSpPr>
        <p:spPr>
          <a:xfrm>
            <a:off x="4283968" y="5013176"/>
            <a:ext cx="3744416" cy="720080"/>
          </a:xfrm>
          <a:prstGeom prst="downArrowCallou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Verwendung</a:t>
            </a:r>
            <a:endParaRPr lang="de-DE" dirty="0"/>
          </a:p>
        </p:txBody>
      </p:sp>
      <p:sp>
        <p:nvSpPr>
          <p:cNvPr id="7" name="Legende mit Pfeil nach links 6"/>
          <p:cNvSpPr/>
          <p:nvPr/>
        </p:nvSpPr>
        <p:spPr>
          <a:xfrm>
            <a:off x="6732240" y="1772816"/>
            <a:ext cx="1872208" cy="1440160"/>
          </a:xfrm>
          <a:prstGeom prst="leftArrowCallou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Definition</a:t>
            </a:r>
            <a:endParaRPr lang="de-DE" dirty="0"/>
          </a:p>
        </p:txBody>
      </p:sp>
    </p:spTree>
  </p:cSld>
  <p:clrMapOvr>
    <a:masterClrMapping/>
  </p:clrMapOvr>
  <p:transition spd="slow" advTm="1000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hteck 23"/>
          <p:cNvSpPr/>
          <p:nvPr/>
        </p:nvSpPr>
        <p:spPr>
          <a:xfrm>
            <a:off x="251520" y="5462667"/>
            <a:ext cx="8712968" cy="9361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/>
          <p:cNvSpPr/>
          <p:nvPr/>
        </p:nvSpPr>
        <p:spPr>
          <a:xfrm>
            <a:off x="247620" y="2456262"/>
            <a:ext cx="8643998" cy="1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rapezoid 3"/>
          <p:cNvSpPr>
            <a:spLocks/>
          </p:cNvSpPr>
          <p:nvPr/>
        </p:nvSpPr>
        <p:spPr>
          <a:xfrm rot="5400000">
            <a:off x="2779938" y="2124718"/>
            <a:ext cx="3600400" cy="2608564"/>
          </a:xfrm>
          <a:prstGeom prst="trapezoid">
            <a:avLst>
              <a:gd name="adj" fmla="val 18212"/>
            </a:avLst>
          </a:prstGeom>
          <a:solidFill>
            <a:schemeClr val="accent3">
              <a:alpha val="60000"/>
            </a:schemeClr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de-DE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Trapezoid 4"/>
          <p:cNvSpPr>
            <a:spLocks noChangeAspect="1"/>
          </p:cNvSpPr>
          <p:nvPr/>
        </p:nvSpPr>
        <p:spPr>
          <a:xfrm rot="5400000">
            <a:off x="-180197" y="2132525"/>
            <a:ext cx="3599738" cy="2592287"/>
          </a:xfrm>
          <a:prstGeom prst="trapezoid">
            <a:avLst>
              <a:gd name="adj" fmla="val 17301"/>
            </a:avLst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/>
          <p:cNvSpPr txBox="1"/>
          <p:nvPr/>
        </p:nvSpPr>
        <p:spPr>
          <a:xfrm>
            <a:off x="440400" y="2053344"/>
            <a:ext cx="1857388" cy="2246769"/>
          </a:xfrm>
          <a:prstGeom prst="rect">
            <a:avLst/>
          </a:prstGeom>
        </p:spPr>
        <p:txBody>
          <a:bodyPr vert="horz" lIns="0" tIns="0" rIns="0" bIns="0" rtlCol="0">
            <a:normAutofit fontScale="92500" lnSpcReduction="10000"/>
          </a:bodyPr>
          <a:lstStyle/>
          <a:p>
            <a:pPr lvl="0" algn="l" defTabSz="914400" rtl="0" eaLnBrk="1" latinLnBrk="0" hangingPunct="1">
              <a:buClr>
                <a:schemeClr val="tx1"/>
              </a:buClr>
              <a:buFont typeface="Wingdings" pitchFamily="2" charset="2"/>
              <a:buNone/>
            </a:pPr>
            <a:r>
              <a:rPr kumimoji="0" lang="de-DE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Leistungs-</a:t>
            </a:r>
            <a:br>
              <a:rPr kumimoji="0" lang="de-DE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de-DE" sz="2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angebot</a:t>
            </a:r>
            <a:endParaRPr kumimoji="0" lang="de-DE" sz="22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77800" lvl="1" indent="-177800" algn="l" defTabSz="914400" rtl="0" eaLnBrk="1" latinLnBrk="0" hangingPunct="1">
              <a:spcBef>
                <a:spcPts val="1200"/>
              </a:spcBef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Java</a:t>
            </a:r>
          </a:p>
          <a:p>
            <a:pPr marL="177800" lvl="1" indent="-17780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SOA/BPM</a:t>
            </a:r>
          </a:p>
          <a:p>
            <a:pPr marL="177800" lvl="1" indent="-17780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ORACLE</a:t>
            </a:r>
          </a:p>
          <a:p>
            <a:pPr marL="177800" lvl="1" indent="-17780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BI/DWH</a:t>
            </a:r>
          </a:p>
          <a:p>
            <a:pPr marL="177800" lvl="1" indent="-17780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Outtasking</a:t>
            </a:r>
            <a:endParaRPr kumimoji="0" lang="de-DE" sz="17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77800" lvl="1" indent="-17780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r>
              <a:rPr lang="de-DE" sz="1700" noProof="0" dirty="0" err="1" smtClean="0">
                <a:solidFill>
                  <a:schemeClr val="tx2"/>
                </a:solidFill>
              </a:rPr>
              <a:t>Exadata</a:t>
            </a:r>
            <a:r>
              <a:rPr lang="de-DE" sz="1700" noProof="0" dirty="0" smtClean="0">
                <a:solidFill>
                  <a:schemeClr val="tx2"/>
                </a:solidFill>
              </a:rPr>
              <a:t> </a:t>
            </a:r>
          </a:p>
          <a:p>
            <a:pPr marL="177800" lvl="1" indent="-17780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r>
              <a:rPr lang="de-DE" sz="1700" noProof="0" dirty="0" err="1" smtClean="0">
                <a:solidFill>
                  <a:schemeClr val="tx2"/>
                </a:solidFill>
              </a:rPr>
              <a:t>Exalogic</a:t>
            </a:r>
            <a:endParaRPr kumimoji="0" lang="de-DE" sz="17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endParaRPr kumimoji="0" lang="de-DE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3378960" y="2011153"/>
            <a:ext cx="2145420" cy="285800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 algn="l" defTabSz="914400" rtl="0" eaLnBrk="1" latinLnBrk="0" hangingPunct="1">
              <a:buClr>
                <a:schemeClr val="tx1"/>
              </a:buClr>
              <a:buFont typeface="Wingdings" pitchFamily="2" charset="2"/>
              <a:buNone/>
            </a:pPr>
            <a:r>
              <a:rPr kumimoji="0" lang="de-DE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Kunden / Kollegen</a:t>
            </a:r>
            <a:r>
              <a:rPr kumimoji="0" lang="de-DE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/>
            </a:r>
            <a:br>
              <a:rPr kumimoji="0" lang="de-DE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endParaRPr kumimoji="0" lang="de-DE" sz="14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lvl="1">
              <a:buClr>
                <a:schemeClr val="tx1"/>
              </a:buClr>
              <a:buFont typeface="Wingdings" pitchFamily="2" charset="2"/>
              <a:buChar char=""/>
            </a:pPr>
            <a:r>
              <a:rPr lang="de-DE" sz="1600" dirty="0" smtClean="0">
                <a:solidFill>
                  <a:schemeClr val="tx2"/>
                </a:solidFill>
              </a:rPr>
              <a:t>Über 600 Kunden</a:t>
            </a:r>
          </a:p>
          <a:p>
            <a:pPr marL="0" lvl="1">
              <a:buClr>
                <a:schemeClr val="tx1"/>
              </a:buClr>
              <a:buFont typeface="Wingdings" pitchFamily="2" charset="2"/>
              <a:buChar char=""/>
            </a:pPr>
            <a:r>
              <a:rPr lang="de-DE" sz="1600" dirty="0" smtClean="0">
                <a:solidFill>
                  <a:schemeClr val="tx2"/>
                </a:solidFill>
              </a:rPr>
              <a:t>Branchen-</a:t>
            </a:r>
            <a:br>
              <a:rPr lang="de-DE" sz="1600" dirty="0" smtClean="0">
                <a:solidFill>
                  <a:schemeClr val="tx2"/>
                </a:solidFill>
              </a:rPr>
            </a:br>
            <a:r>
              <a:rPr lang="de-DE" sz="1600" dirty="0" smtClean="0">
                <a:solidFill>
                  <a:schemeClr val="tx2"/>
                </a:solidFill>
              </a:rPr>
              <a:t>   übergreifend</a:t>
            </a:r>
          </a:p>
          <a:p>
            <a:pPr marL="0" lvl="1">
              <a:buClr>
                <a:schemeClr val="tx1"/>
              </a:buClr>
              <a:buFont typeface="Wingdings" pitchFamily="2" charset="2"/>
              <a:buChar char=""/>
            </a:pPr>
            <a:endParaRPr lang="de-DE" sz="1600" dirty="0" smtClean="0">
              <a:solidFill>
                <a:schemeClr val="tx2"/>
              </a:solidFill>
            </a:endParaRPr>
          </a:p>
          <a:p>
            <a:pPr marL="0" lvl="1">
              <a:buClr>
                <a:schemeClr val="tx1"/>
              </a:buClr>
              <a:buFont typeface="Wingdings" pitchFamily="2" charset="2"/>
              <a:buChar char=""/>
            </a:pPr>
            <a:r>
              <a:rPr lang="de-DE" sz="1600" dirty="0" smtClean="0">
                <a:solidFill>
                  <a:schemeClr val="tx2"/>
                </a:solidFill>
              </a:rPr>
              <a:t>Über 450 Kollegen</a:t>
            </a:r>
          </a:p>
          <a:p>
            <a:pPr marL="0" lvl="1">
              <a:buClr>
                <a:schemeClr val="tx1"/>
              </a:buClr>
              <a:buFont typeface="Wingdings" pitchFamily="2" charset="2"/>
              <a:buChar char=""/>
            </a:pPr>
            <a:r>
              <a:rPr lang="de-DE" sz="1600" dirty="0" smtClean="0">
                <a:solidFill>
                  <a:schemeClr val="tx2"/>
                </a:solidFill>
              </a:rPr>
              <a:t>An 8 Standorten</a:t>
            </a:r>
          </a:p>
          <a:p>
            <a:pPr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endParaRPr kumimoji="0" lang="de-DE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Trapezoid 7"/>
          <p:cNvSpPr>
            <a:spLocks/>
          </p:cNvSpPr>
          <p:nvPr/>
        </p:nvSpPr>
        <p:spPr>
          <a:xfrm rot="5400000">
            <a:off x="5715990" y="2124718"/>
            <a:ext cx="3600400" cy="2608564"/>
          </a:xfrm>
          <a:prstGeom prst="trapezoid">
            <a:avLst>
              <a:gd name="adj" fmla="val 17101"/>
            </a:avLst>
          </a:prstGeom>
          <a:solidFill>
            <a:schemeClr val="accent3">
              <a:alpha val="40000"/>
            </a:schemeClr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de-DE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6315012" y="1988840"/>
            <a:ext cx="1857388" cy="264320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 algn="l" defTabSz="914400" rtl="0" eaLnBrk="1" latinLnBrk="0" hangingPunct="1">
              <a:buClr>
                <a:schemeClr val="tx1"/>
              </a:buClr>
              <a:buFont typeface="Wingdings" pitchFamily="2" charset="2"/>
              <a:buNone/>
            </a:pPr>
            <a:r>
              <a:rPr kumimoji="0" lang="de-DE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Tätigkeits-</a:t>
            </a:r>
            <a:br>
              <a:rPr kumimoji="0" lang="de-DE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de-DE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felder</a:t>
            </a:r>
            <a:endParaRPr kumimoji="0" lang="de-DE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77800" lvl="1" indent="-177800" algn="l" defTabSz="914400" rtl="0" eaLnBrk="1" latinLnBrk="0" hangingPunct="1">
              <a:spcBef>
                <a:spcPts val="1200"/>
              </a:spcBef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IT-Strategie</a:t>
            </a:r>
          </a:p>
          <a:p>
            <a:pPr marL="177800" lvl="1" indent="-17780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Beratung</a:t>
            </a:r>
          </a:p>
          <a:p>
            <a:pPr marL="177800" lvl="1" indent="-17780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Implementierung</a:t>
            </a:r>
          </a:p>
          <a:p>
            <a:pPr marL="177800" lvl="1" indent="-17780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Betrieb</a:t>
            </a:r>
          </a:p>
          <a:p>
            <a:pPr marL="177800" lvl="1" indent="-17780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Training</a:t>
            </a:r>
          </a:p>
          <a:p>
            <a:pPr marL="273050" lvl="1" indent="-27305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endParaRPr kumimoji="0" lang="de-DE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endParaRPr kumimoji="0" lang="de-DE" sz="16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52330" y="5497354"/>
            <a:ext cx="1728000" cy="758118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17220" y="5497354"/>
            <a:ext cx="1728000" cy="866117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36296" y="3629167"/>
            <a:ext cx="1563608" cy="1167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" name="Textfeld 19"/>
          <p:cNvSpPr txBox="1"/>
          <p:nvPr/>
        </p:nvSpPr>
        <p:spPr>
          <a:xfrm>
            <a:off x="323528" y="1124744"/>
            <a:ext cx="8496944" cy="50405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 algn="ctr" defTabSz="914400" rtl="0" eaLnBrk="1" latinLnBrk="0" hangingPunct="1">
              <a:buClr>
                <a:schemeClr val="tx1"/>
              </a:buClr>
              <a:buFont typeface="Wingdings" pitchFamily="2" charset="2"/>
              <a:buNone/>
            </a:pPr>
            <a:r>
              <a:rPr kumimoji="0" lang="de-DE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Ihr ORACLE Center</a:t>
            </a:r>
            <a:r>
              <a:rPr kumimoji="0" lang="de-DE" sz="2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de-DE" sz="2400" b="1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of</a:t>
            </a:r>
            <a:r>
              <a:rPr kumimoji="0" lang="de-DE" sz="2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Excellence</a:t>
            </a:r>
            <a:endParaRPr kumimoji="0" lang="de-DE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" name="Picture 3" descr="V:\Marketing u Vertriebsmaterial\Logos und Banner\Partner-Logos\Oracle\Oracle RAC Specialized\GIF\O_SpecPlat_OracleRealAppClusters_clr.gi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461043" y="5494919"/>
            <a:ext cx="1728000" cy="864000"/>
          </a:xfrm>
          <a:prstGeom prst="rect">
            <a:avLst/>
          </a:prstGeom>
          <a:noFill/>
        </p:spPr>
      </p:pic>
      <p:pic>
        <p:nvPicPr>
          <p:cNvPr id="3" name="Picture 4" descr="V:\Marketing u Vertriebsmaterial\Logos und Banner\Partner-Logos\Oracle\Oracle DB Specialized\O_SpecPlat_OracleDatabase\GIF\O_SpecPlat_OracleDatabase_clr.gif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99390" y="5484396"/>
            <a:ext cx="1728000" cy="745412"/>
          </a:xfrm>
          <a:prstGeom prst="rect">
            <a:avLst/>
          </a:prstGeom>
          <a:noFill/>
        </p:spPr>
      </p:pic>
      <p:pic>
        <p:nvPicPr>
          <p:cNvPr id="1029" name="Picture 5" descr="V:\Marketing u Vertriebsmaterial\Logos und Banner\Partner-Logos\Oracle\Oracel OEL Specialized\GIF\O_SpecPlat_OracleEntLinux_clr.gif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699915" y="5495580"/>
            <a:ext cx="1728000" cy="745412"/>
          </a:xfrm>
          <a:prstGeom prst="rect">
            <a:avLst/>
          </a:prstGeom>
          <a:noFill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57816" y="4293096"/>
            <a:ext cx="2088232" cy="53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30" name="Gerade Verbindung 29"/>
          <p:cNvCxnSpPr/>
          <p:nvPr/>
        </p:nvCxnSpPr>
        <p:spPr>
          <a:xfrm>
            <a:off x="251520" y="1484784"/>
            <a:ext cx="85689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 advTm="10000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3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Live </a:t>
            </a:r>
            <a:r>
              <a:rPr lang="de-DE" dirty="0" err="1" smtClean="0"/>
              <a:t>Coding</a:t>
            </a:r>
            <a:endParaRPr lang="de-DE" dirty="0"/>
          </a:p>
        </p:txBody>
      </p:sp>
    </p:spTree>
  </p:cSld>
  <p:clrMapOvr>
    <a:masterClrMapping/>
  </p:clrMapOvr>
  <p:transition spd="slow" advTm="10000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Live </a:t>
            </a:r>
            <a:r>
              <a:rPr lang="de-DE" dirty="0" err="1" smtClean="0"/>
              <a:t>Coding</a:t>
            </a:r>
            <a:endParaRPr lang="de-DE" dirty="0"/>
          </a:p>
        </p:txBody>
      </p:sp>
      <p:pic>
        <p:nvPicPr>
          <p:cNvPr id="54274" name="Picture 2" descr="D:\Dropbox\My Dropbox\Bilder\Stockphotos\8301_2306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1710" y="1547500"/>
            <a:ext cx="5040580" cy="3780178"/>
          </a:xfrm>
          <a:prstGeom prst="rect">
            <a:avLst/>
          </a:prstGeom>
          <a:noFill/>
        </p:spPr>
      </p:pic>
      <p:sp>
        <p:nvSpPr>
          <p:cNvPr id="6" name="Textfeld 5"/>
          <p:cNvSpPr txBox="1"/>
          <p:nvPr/>
        </p:nvSpPr>
        <p:spPr>
          <a:xfrm>
            <a:off x="3165205" y="5579948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smtClean="0"/>
              <a:t>Bitte Daumen drücken! </a:t>
            </a:r>
            <a:r>
              <a:rPr lang="de-DE" dirty="0" smtClean="0">
                <a:sym typeface="Wingdings" pitchFamily="2" charset="2"/>
              </a:rPr>
              <a:t>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5452436" y="6104329"/>
            <a:ext cx="35120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http://www.sxc.hu/browse.phtml?f=view&amp;id=8301</a:t>
            </a:r>
            <a:endParaRPr lang="de-DE" sz="1200" dirty="0"/>
          </a:p>
        </p:txBody>
      </p:sp>
    </p:spTree>
  </p:cSld>
  <p:clrMapOvr>
    <a:masterClrMapping/>
  </p:clrMapOvr>
  <p:transition spd="slow" advTm="10000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Fazit</a:t>
            </a:r>
            <a:endParaRPr lang="de-DE" dirty="0"/>
          </a:p>
        </p:txBody>
      </p:sp>
      <p:pic>
        <p:nvPicPr>
          <p:cNvPr id="6" name="Inhaltsplatzhalter 5" descr="puzzle01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566041" y="1268700"/>
            <a:ext cx="8011918" cy="4822825"/>
          </a:xfr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Im Netz...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323410" y="1628750"/>
            <a:ext cx="849718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de-DE" sz="2400" b="1" dirty="0" smtClean="0"/>
              <a:t>Groovy &amp; </a:t>
            </a:r>
            <a:r>
              <a:rPr lang="de-DE" sz="2400" b="1" dirty="0" err="1" smtClean="0"/>
              <a:t>Grails</a:t>
            </a:r>
            <a:r>
              <a:rPr lang="de-DE" sz="2400" b="1" dirty="0" smtClean="0"/>
              <a:t>:</a:t>
            </a:r>
          </a:p>
          <a:p>
            <a:pPr algn="ctr">
              <a:lnSpc>
                <a:spcPct val="120000"/>
              </a:lnSpc>
            </a:pPr>
            <a:r>
              <a:rPr lang="de-DE" sz="2400" dirty="0" smtClean="0">
                <a:hlinkClick r:id="rId2"/>
              </a:rPr>
              <a:t>http://grails.org/</a:t>
            </a:r>
            <a:endParaRPr lang="de-DE" sz="2400" dirty="0" smtClean="0"/>
          </a:p>
          <a:p>
            <a:pPr algn="ctr">
              <a:lnSpc>
                <a:spcPct val="120000"/>
              </a:lnSpc>
            </a:pPr>
            <a:r>
              <a:rPr lang="de-DE" sz="2400" dirty="0" smtClean="0">
                <a:hlinkClick r:id="rId3"/>
              </a:rPr>
              <a:t>http://groovy.codehaus.org/</a:t>
            </a:r>
            <a:endParaRPr lang="de-DE" sz="2400" dirty="0"/>
          </a:p>
          <a:p>
            <a:pPr algn="ctr">
              <a:lnSpc>
                <a:spcPct val="120000"/>
              </a:lnSpc>
            </a:pPr>
            <a:endParaRPr lang="de-DE" sz="2400" dirty="0" smtClean="0"/>
          </a:p>
          <a:p>
            <a:pPr algn="ctr">
              <a:lnSpc>
                <a:spcPct val="120000"/>
              </a:lnSpc>
            </a:pPr>
            <a:r>
              <a:rPr lang="de-DE" sz="2400" b="1" dirty="0" smtClean="0"/>
              <a:t>Beispiele:</a:t>
            </a:r>
          </a:p>
          <a:p>
            <a:pPr algn="ctr">
              <a:lnSpc>
                <a:spcPct val="120000"/>
              </a:lnSpc>
            </a:pPr>
            <a:r>
              <a:rPr lang="de-DE" sz="2400" dirty="0" smtClean="0">
                <a:hlinkClick r:id="rId4"/>
              </a:rPr>
              <a:t>https://github.com/codescape/presentations</a:t>
            </a:r>
            <a:endParaRPr lang="de-DE" sz="2400" dirty="0" smtClean="0"/>
          </a:p>
          <a:p>
            <a:pPr algn="ctr">
              <a:lnSpc>
                <a:spcPct val="120000"/>
              </a:lnSpc>
            </a:pPr>
            <a:endParaRPr lang="de-DE" sz="2400" b="1" dirty="0" smtClean="0"/>
          </a:p>
          <a:p>
            <a:pPr algn="ctr">
              <a:lnSpc>
                <a:spcPct val="120000"/>
              </a:lnSpc>
            </a:pPr>
            <a:r>
              <a:rPr lang="de-DE" sz="2400" b="1" dirty="0" err="1" smtClean="0"/>
              <a:t>Twitter</a:t>
            </a:r>
            <a:r>
              <a:rPr lang="de-DE" sz="2400" b="1" dirty="0" smtClean="0"/>
              <a:t>:</a:t>
            </a:r>
          </a:p>
          <a:p>
            <a:pPr algn="ctr">
              <a:lnSpc>
                <a:spcPct val="120000"/>
              </a:lnSpc>
            </a:pPr>
            <a:r>
              <a:rPr lang="de-DE" sz="2400" dirty="0" smtClean="0">
                <a:hlinkClick r:id="rId5"/>
              </a:rPr>
              <a:t>@</a:t>
            </a:r>
            <a:r>
              <a:rPr lang="de-DE" sz="2400" dirty="0" err="1" smtClean="0">
                <a:hlinkClick r:id="rId5"/>
              </a:rPr>
              <a:t>stefanglase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1364891894"/>
      </p:ext>
    </p:extLst>
  </p:cSld>
  <p:clrMapOvr>
    <a:masterClrMapping/>
  </p:clrMapOvr>
  <p:transition spd="slow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Fragen und Antworten</a:t>
            </a:r>
            <a:endParaRPr lang="de-DE" dirty="0"/>
          </a:p>
        </p:txBody>
      </p:sp>
    </p:spTree>
  </p:cSld>
  <p:clrMapOvr>
    <a:masterClrMapping/>
  </p:clrMapOvr>
  <p:transition spd="slow" advTm="10000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360000" y="216000"/>
            <a:ext cx="8172440" cy="864000"/>
          </a:xfrm>
        </p:spPr>
        <p:txBody>
          <a:bodyPr/>
          <a:lstStyle/>
          <a:p>
            <a:r>
              <a:rPr lang="de-DE" dirty="0" smtClean="0"/>
              <a:t>Ihre Ansprechpartner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dirty="0" smtClean="0"/>
              <a:t>Stefan Glase, Senior Consultant</a:t>
            </a:r>
            <a:endParaRPr lang="de-DE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357188" y="1628800"/>
            <a:ext cx="6715142" cy="1143000"/>
          </a:xfrm>
        </p:spPr>
        <p:txBody>
          <a:bodyPr>
            <a:normAutofit/>
          </a:bodyPr>
          <a:lstStyle/>
          <a:p>
            <a:r>
              <a:rPr sz="1600" dirty="0" smtClean="0"/>
              <a:t>OPITZ CONSULTING Gummersbach GmbH</a:t>
            </a:r>
            <a:br>
              <a:rPr sz="1600" dirty="0" smtClean="0"/>
            </a:br>
            <a:r>
              <a:rPr sz="1600" dirty="0" smtClean="0">
                <a:solidFill>
                  <a:schemeClr val="accent6"/>
                </a:solidFill>
                <a:hlinkClick r:id="rId3"/>
              </a:rPr>
              <a:t>stefan.glase@opitz-consulting.com</a:t>
            </a:r>
            <a:r>
              <a:rPr sz="1600" dirty="0" smtClean="0">
                <a:solidFill>
                  <a:schemeClr val="accent6"/>
                </a:solidFill>
              </a:rPr>
              <a:t/>
            </a:r>
            <a:br>
              <a:rPr sz="1600" dirty="0" smtClean="0">
                <a:solidFill>
                  <a:schemeClr val="accent6"/>
                </a:solidFill>
              </a:rPr>
            </a:br>
            <a:r>
              <a:rPr sz="1600" dirty="0" smtClean="0"/>
              <a:t>Telefon	+49 2261 60 01</a:t>
            </a:r>
            <a:r>
              <a:rPr lang="de-DE" sz="1600" dirty="0" smtClean="0"/>
              <a:t>-</a:t>
            </a:r>
            <a:r>
              <a:rPr sz="1600" dirty="0" smtClean="0"/>
              <a:t>1093</a:t>
            </a:r>
          </a:p>
          <a:p>
            <a:endParaRPr lang="de-DE" sz="1600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4"/>
          </p:nvPr>
        </p:nvSpPr>
        <p:spPr>
          <a:xfrm>
            <a:off x="357158" y="3068960"/>
            <a:ext cx="6715172" cy="428628"/>
          </a:xfrm>
        </p:spPr>
        <p:txBody>
          <a:bodyPr/>
          <a:lstStyle/>
          <a:p>
            <a:r>
              <a:rPr dirty="0" smtClean="0"/>
              <a:t>Michael Stähler, Senior Consultant</a:t>
            </a:r>
            <a:endParaRPr lang="de-DE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5"/>
          </p:nvPr>
        </p:nvSpPr>
        <p:spPr>
          <a:xfrm>
            <a:off x="357188" y="3284414"/>
            <a:ext cx="6715142" cy="1080690"/>
          </a:xfrm>
        </p:spPr>
        <p:txBody>
          <a:bodyPr>
            <a:normAutofit/>
          </a:bodyPr>
          <a:lstStyle/>
          <a:p>
            <a:r>
              <a:rPr sz="1600" dirty="0" smtClean="0"/>
              <a:t>OPITZ CONSULTING Gummersbach GmbH</a:t>
            </a:r>
            <a:br>
              <a:rPr sz="1600" dirty="0" smtClean="0"/>
            </a:br>
            <a:r>
              <a:rPr sz="1600" dirty="0" smtClean="0">
                <a:hlinkClick r:id="rId4"/>
              </a:rPr>
              <a:t>michael.steaehler@opitz-consulting.com</a:t>
            </a:r>
            <a:r>
              <a:rPr sz="1600" dirty="0" smtClean="0"/>
              <a:t> </a:t>
            </a:r>
            <a:br>
              <a:rPr sz="1600" dirty="0" smtClean="0"/>
            </a:br>
            <a:r>
              <a:rPr sz="1600" dirty="0" smtClean="0"/>
              <a:t>Telefon	</a:t>
            </a:r>
            <a:r>
              <a:rPr lang="de-DE" sz="1600" dirty="0" smtClean="0"/>
              <a:t>+49 2261 60 01-1180 </a:t>
            </a:r>
            <a:r>
              <a:rPr sz="1600" dirty="0" smtClean="0"/>
              <a:t/>
            </a:r>
            <a:br>
              <a:rPr sz="1600" dirty="0" smtClean="0"/>
            </a:br>
            <a:endParaRPr sz="1600" dirty="0" smtClean="0"/>
          </a:p>
        </p:txBody>
      </p:sp>
      <p:grpSp>
        <p:nvGrpSpPr>
          <p:cNvPr id="2" name="Gruppieren 14"/>
          <p:cNvGrpSpPr/>
          <p:nvPr/>
        </p:nvGrpSpPr>
        <p:grpSpPr>
          <a:xfrm>
            <a:off x="-3071866" y="3500438"/>
            <a:ext cx="2714644" cy="2714644"/>
            <a:chOff x="-3071866" y="3500438"/>
            <a:chExt cx="2714644" cy="2714644"/>
          </a:xfrm>
        </p:grpSpPr>
        <p:sp>
          <p:nvSpPr>
            <p:cNvPr id="16" name="Rechteck 4"/>
            <p:cNvSpPr/>
            <p:nvPr/>
          </p:nvSpPr>
          <p:spPr>
            <a:xfrm>
              <a:off x="-3071866" y="3500438"/>
              <a:ext cx="2714644" cy="2714644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b="1" dirty="0" smtClean="0"/>
                <a:t>Design:</a:t>
              </a:r>
            </a:p>
            <a:p>
              <a:pPr marL="173038" indent="-173038">
                <a:buFont typeface="Arial" pitchFamily="34" charset="0"/>
                <a:buChar char="•"/>
              </a:pPr>
              <a:r>
                <a:rPr lang="de-DE" sz="1400" dirty="0" smtClean="0"/>
                <a:t>Das </a:t>
              </a:r>
              <a:r>
                <a:rPr lang="de-DE" sz="1400" b="1" dirty="0" smtClean="0"/>
                <a:t>Farbschema</a:t>
              </a:r>
              <a:r>
                <a:rPr lang="de-DE" sz="1400" dirty="0" smtClean="0"/>
                <a:t> ist im Design als „OC 2009“ hinterlegt.</a:t>
              </a:r>
            </a:p>
            <a:p>
              <a:pPr marL="173038" indent="-173038">
                <a:buFont typeface="Arial" pitchFamily="34" charset="0"/>
                <a:buChar char="•"/>
              </a:pPr>
              <a:r>
                <a:rPr lang="de-DE" sz="1400" dirty="0" smtClean="0"/>
                <a:t>Ebenso sind die </a:t>
              </a:r>
              <a:r>
                <a:rPr lang="de-DE" sz="1400" b="1" dirty="0" smtClean="0"/>
                <a:t>Schriftarten</a:t>
              </a:r>
              <a:r>
                <a:rPr lang="de-DE" sz="1400" dirty="0" smtClean="0"/>
                <a:t> als „OC 2009“ hinterlegt.</a:t>
              </a:r>
            </a:p>
            <a:p>
              <a:pPr marL="173038" indent="-173038">
                <a:buFont typeface="Arial" pitchFamily="34" charset="0"/>
                <a:buChar char="•"/>
              </a:pPr>
              <a:r>
                <a:rPr lang="de-DE" sz="1400" dirty="0" smtClean="0"/>
                <a:t>Die  Standardfarben sind:</a:t>
              </a:r>
            </a:p>
            <a:p>
              <a:r>
                <a:rPr lang="de-DE" sz="1400" dirty="0" smtClean="0"/>
                <a:t> </a:t>
              </a:r>
              <a:endParaRPr lang="de-DE" sz="1400" dirty="0"/>
            </a:p>
          </p:txBody>
        </p:sp>
        <p:sp>
          <p:nvSpPr>
            <p:cNvPr id="17" name="Rectangle 71"/>
            <p:cNvSpPr>
              <a:spLocks noChangeArrowheads="1"/>
            </p:cNvSpPr>
            <p:nvPr/>
          </p:nvSpPr>
          <p:spPr bwMode="auto">
            <a:xfrm>
              <a:off x="-1928858" y="5691206"/>
              <a:ext cx="382587" cy="381000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de-DE" sz="1600" b="0"/>
                <a:t> </a:t>
              </a:r>
            </a:p>
          </p:txBody>
        </p:sp>
        <p:sp>
          <p:nvSpPr>
            <p:cNvPr id="18" name="Rectangle 72"/>
            <p:cNvSpPr>
              <a:spLocks noChangeArrowheads="1"/>
            </p:cNvSpPr>
            <p:nvPr/>
          </p:nvSpPr>
          <p:spPr bwMode="auto">
            <a:xfrm>
              <a:off x="-1428792" y="5691206"/>
              <a:ext cx="381000" cy="381000"/>
            </a:xfrm>
            <a:prstGeom prst="rect">
              <a:avLst/>
            </a:prstGeom>
            <a:solidFill>
              <a:schemeClr val="accent6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de-DE" sz="1600" b="0"/>
                <a:t> </a:t>
              </a:r>
            </a:p>
          </p:txBody>
        </p:sp>
        <p:sp>
          <p:nvSpPr>
            <p:cNvPr id="19" name="Rectangle 73"/>
            <p:cNvSpPr>
              <a:spLocks noChangeArrowheads="1"/>
            </p:cNvSpPr>
            <p:nvPr/>
          </p:nvSpPr>
          <p:spPr bwMode="auto">
            <a:xfrm>
              <a:off x="-2928990" y="5691206"/>
              <a:ext cx="381000" cy="381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de-DE" sz="1600" b="0"/>
                <a:t> </a:t>
              </a:r>
            </a:p>
          </p:txBody>
        </p:sp>
        <p:sp>
          <p:nvSpPr>
            <p:cNvPr id="20" name="Rectangle 74"/>
            <p:cNvSpPr>
              <a:spLocks noChangeArrowheads="1"/>
            </p:cNvSpPr>
            <p:nvPr/>
          </p:nvSpPr>
          <p:spPr bwMode="auto">
            <a:xfrm>
              <a:off x="-2428924" y="5191140"/>
              <a:ext cx="381000" cy="381000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de-DE" sz="1600" b="0"/>
                <a:t> </a:t>
              </a:r>
            </a:p>
          </p:txBody>
        </p:sp>
        <p:sp>
          <p:nvSpPr>
            <p:cNvPr id="21" name="Rectangle 75"/>
            <p:cNvSpPr>
              <a:spLocks noChangeArrowheads="1"/>
            </p:cNvSpPr>
            <p:nvPr/>
          </p:nvSpPr>
          <p:spPr bwMode="auto">
            <a:xfrm>
              <a:off x="-1928858" y="5191140"/>
              <a:ext cx="381000" cy="381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de-DE" sz="1600" b="0"/>
                <a:t> </a:t>
              </a:r>
            </a:p>
          </p:txBody>
        </p:sp>
        <p:sp>
          <p:nvSpPr>
            <p:cNvPr id="22" name="Rectangle 77"/>
            <p:cNvSpPr>
              <a:spLocks noChangeArrowheads="1"/>
            </p:cNvSpPr>
            <p:nvPr/>
          </p:nvSpPr>
          <p:spPr bwMode="auto">
            <a:xfrm>
              <a:off x="-2928990" y="5191140"/>
              <a:ext cx="381000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de-DE" sz="1600" b="0"/>
                <a:t> </a:t>
              </a:r>
            </a:p>
          </p:txBody>
        </p:sp>
        <p:sp>
          <p:nvSpPr>
            <p:cNvPr id="23" name="Rectangle 78"/>
            <p:cNvSpPr>
              <a:spLocks noChangeArrowheads="1"/>
            </p:cNvSpPr>
            <p:nvPr/>
          </p:nvSpPr>
          <p:spPr bwMode="auto">
            <a:xfrm>
              <a:off x="-2428924" y="5691206"/>
              <a:ext cx="381000" cy="38100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de-DE" sz="1600" b="0"/>
                <a:t> </a:t>
              </a:r>
            </a:p>
          </p:txBody>
        </p:sp>
        <p:sp>
          <p:nvSpPr>
            <p:cNvPr id="24" name="Rectangle 79"/>
            <p:cNvSpPr>
              <a:spLocks noChangeArrowheads="1"/>
            </p:cNvSpPr>
            <p:nvPr/>
          </p:nvSpPr>
          <p:spPr bwMode="auto">
            <a:xfrm>
              <a:off x="-1428792" y="5191140"/>
              <a:ext cx="381000" cy="38100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de-DE" sz="1600" b="0"/>
                <a:t> </a:t>
              </a:r>
            </a:p>
          </p:txBody>
        </p:sp>
        <p:sp>
          <p:nvSpPr>
            <p:cNvPr id="25" name="Rectangle 80"/>
            <p:cNvSpPr>
              <a:spLocks noChangeArrowheads="1"/>
            </p:cNvSpPr>
            <p:nvPr/>
          </p:nvSpPr>
          <p:spPr bwMode="auto">
            <a:xfrm>
              <a:off x="-928726" y="5191140"/>
              <a:ext cx="381000" cy="381000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de-DE" sz="1600" b="0"/>
                <a:t> </a:t>
              </a:r>
            </a:p>
          </p:txBody>
        </p:sp>
      </p:grpSp>
      <p:grpSp>
        <p:nvGrpSpPr>
          <p:cNvPr id="3" name="Gruppieren 41"/>
          <p:cNvGrpSpPr/>
          <p:nvPr/>
        </p:nvGrpSpPr>
        <p:grpSpPr>
          <a:xfrm>
            <a:off x="6365397" y="4939732"/>
            <a:ext cx="2527083" cy="1225572"/>
            <a:chOff x="368057" y="4365104"/>
            <a:chExt cx="2934748" cy="1225572"/>
          </a:xfrm>
        </p:grpSpPr>
        <p:sp>
          <p:nvSpPr>
            <p:cNvPr id="43" name="Textfeld 42"/>
            <p:cNvSpPr txBox="1"/>
            <p:nvPr/>
          </p:nvSpPr>
          <p:spPr>
            <a:xfrm>
              <a:off x="751891" y="4403204"/>
              <a:ext cx="2550914" cy="113877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de-DE" sz="1100" b="1" dirty="0" smtClean="0"/>
                <a:t>youtube.com/</a:t>
              </a:r>
              <a:r>
                <a:rPr lang="de-DE" sz="1100" b="1" dirty="0" err="1" smtClean="0"/>
                <a:t>opitzconsulting</a:t>
              </a:r>
              <a:endParaRPr lang="de-DE" sz="1100" b="1" dirty="0" smtClean="0"/>
            </a:p>
            <a:p>
              <a:endParaRPr lang="de-DE" sz="650" b="1" dirty="0" smtClean="0"/>
            </a:p>
            <a:p>
              <a:endParaRPr lang="de-DE" sz="1100" b="1" dirty="0" smtClean="0"/>
            </a:p>
            <a:p>
              <a:r>
                <a:rPr lang="de-DE" sz="1100" b="1" dirty="0" smtClean="0"/>
                <a:t>slideshare.net/</a:t>
              </a:r>
              <a:r>
                <a:rPr lang="de-DE" sz="1100" b="1" dirty="0" err="1" smtClean="0"/>
                <a:t>opitzconsulting</a:t>
              </a:r>
              <a:endParaRPr lang="de-DE" sz="1100" b="1" dirty="0" smtClean="0"/>
            </a:p>
            <a:p>
              <a:endParaRPr lang="de-DE" sz="650" b="1" dirty="0"/>
            </a:p>
            <a:p>
              <a:endParaRPr lang="de-DE" sz="1100" b="1" dirty="0" smtClean="0"/>
            </a:p>
            <a:p>
              <a:r>
                <a:rPr lang="de-DE" sz="1100" b="1" dirty="0" smtClean="0"/>
                <a:t>xing.com/group-51062.460375</a:t>
              </a:r>
              <a:endParaRPr lang="de-DE" sz="1100" b="1" dirty="0"/>
            </a:p>
          </p:txBody>
        </p:sp>
        <p:pic>
          <p:nvPicPr>
            <p:cNvPr id="44" name="Grafik 4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8057" y="4801807"/>
              <a:ext cx="360000" cy="355385"/>
            </a:xfrm>
            <a:prstGeom prst="rect">
              <a:avLst/>
            </a:prstGeom>
          </p:spPr>
        </p:pic>
        <p:pic>
          <p:nvPicPr>
            <p:cNvPr id="45" name="Grafik 4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8057" y="5233727"/>
              <a:ext cx="360000" cy="356949"/>
            </a:xfrm>
            <a:prstGeom prst="rect">
              <a:avLst/>
            </a:prstGeom>
          </p:spPr>
        </p:pic>
        <p:pic>
          <p:nvPicPr>
            <p:cNvPr id="46" name="Grafik 45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8057" y="4365104"/>
              <a:ext cx="360000" cy="357966"/>
            </a:xfrm>
            <a:prstGeom prst="rect">
              <a:avLst/>
            </a:prstGeom>
          </p:spPr>
        </p:pic>
      </p:grpSp>
      <p:pic>
        <p:nvPicPr>
          <p:cNvPr id="29" name="Bildplatzhalter 28" descr="opitz_glase-2754-jax.jpg"/>
          <p:cNvPicPr>
            <a:picLocks noGrp="1" noChangeAspect="1"/>
          </p:cNvPicPr>
          <p:nvPr>
            <p:ph type="pic" sz="quarter" idx="12"/>
          </p:nvPr>
        </p:nvPicPr>
        <p:blipFill>
          <a:blip r:embed="rId8" cstate="print"/>
          <a:srcRect t="9375" b="9375"/>
          <a:stretch>
            <a:fillRect/>
          </a:stretch>
        </p:blipFill>
        <p:spPr/>
      </p:pic>
      <p:pic>
        <p:nvPicPr>
          <p:cNvPr id="30" name="Picture 2" descr="Benutzeravatar"/>
          <p:cNvPicPr>
            <a:picLocks noGrp="1" noChangeAspect="1" noChangeArrowheads="1"/>
          </p:cNvPicPr>
          <p:nvPr>
            <p:ph type="pic" sz="quarter" idx="16"/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215188" y="3068638"/>
            <a:ext cx="1571625" cy="15716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7487244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>
          <a:xfrm>
            <a:off x="303959" y="5987778"/>
            <a:ext cx="8646240" cy="653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Besuchen</a:t>
            </a:r>
            <a:r>
              <a:rPr lang="en-US" dirty="0" smtClean="0"/>
              <a:t> </a:t>
            </a:r>
            <a:r>
              <a:rPr lang="en-US" dirty="0" err="1" smtClean="0"/>
              <a:t>Sie</a:t>
            </a:r>
            <a:r>
              <a:rPr lang="en-US" dirty="0" smtClean="0"/>
              <a:t> </a:t>
            </a:r>
            <a:r>
              <a:rPr lang="en-US" dirty="0" err="1" smtClean="0"/>
              <a:t>auch</a:t>
            </a:r>
            <a:r>
              <a:rPr lang="en-US" dirty="0" smtClean="0"/>
              <a:t> die </a:t>
            </a:r>
            <a:r>
              <a:rPr lang="en-US" dirty="0" err="1" smtClean="0"/>
              <a:t>anderen</a:t>
            </a:r>
            <a:r>
              <a:rPr lang="en-US" dirty="0" smtClean="0"/>
              <a:t> </a:t>
            </a:r>
            <a:r>
              <a:rPr lang="en-US" dirty="0" err="1" smtClean="0"/>
              <a:t>Vorträge</a:t>
            </a:r>
            <a:r>
              <a:rPr lang="en-US" dirty="0" smtClean="0"/>
              <a:t> von OPITZ CONSULTING und </a:t>
            </a:r>
            <a:r>
              <a:rPr lang="en-US" dirty="0" err="1" smtClean="0"/>
              <a:t>unseren</a:t>
            </a:r>
            <a:r>
              <a:rPr lang="en-US" dirty="0" smtClean="0"/>
              <a:t> Stand (Nr. 236)!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1229493"/>
              </p:ext>
            </p:extLst>
          </p:nvPr>
        </p:nvGraphicFramePr>
        <p:xfrm>
          <a:off x="360363" y="1189736"/>
          <a:ext cx="8423274" cy="45224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5493"/>
                <a:gridCol w="2700023"/>
                <a:gridCol w="2807758"/>
              </a:tblGrid>
              <a:tr h="260375">
                <a:tc>
                  <a:txBody>
                    <a:bodyPr/>
                    <a:lstStyle/>
                    <a:p>
                      <a:r>
                        <a:rPr lang="de-DE" sz="900" b="1" dirty="0" smtClean="0"/>
                        <a:t>Dienstag, 15. November</a:t>
                      </a:r>
                      <a:r>
                        <a:rPr lang="de-DE" sz="900" b="1" baseline="0" dirty="0" smtClean="0"/>
                        <a:t> </a:t>
                      </a:r>
                      <a:r>
                        <a:rPr lang="de-DE" sz="900" b="1" dirty="0" smtClean="0"/>
                        <a:t>2011</a:t>
                      </a:r>
                      <a:endParaRPr lang="de-DE" sz="900" b="1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900" b="1" dirty="0" smtClean="0"/>
                        <a:t>Mittwoch,</a:t>
                      </a:r>
                      <a:r>
                        <a:rPr lang="de-DE" sz="900" b="1" baseline="0" dirty="0" smtClean="0"/>
                        <a:t> 16. November 2011</a:t>
                      </a:r>
                      <a:endParaRPr lang="de-DE" sz="900" b="1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900" b="1" dirty="0" smtClean="0"/>
                        <a:t>Donnerstag, 17. November 2011</a:t>
                      </a:r>
                      <a:endParaRPr lang="de-DE" sz="900" b="1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171599">
                <a:tc>
                  <a:txBody>
                    <a:bodyPr/>
                    <a:lstStyle/>
                    <a:p>
                      <a:r>
                        <a:rPr lang="de-DE" sz="900" b="1" dirty="0" smtClean="0"/>
                        <a:t>MySQL in an Oracle</a:t>
                      </a:r>
                      <a:r>
                        <a:rPr lang="de-DE" sz="900" b="1" baseline="0" dirty="0" smtClean="0"/>
                        <a:t> </a:t>
                      </a:r>
                      <a:r>
                        <a:rPr lang="de-DE" sz="900" b="1" baseline="0" dirty="0" err="1" smtClean="0"/>
                        <a:t>driven</a:t>
                      </a:r>
                      <a:r>
                        <a:rPr lang="de-DE" sz="900" b="1" baseline="0" dirty="0" smtClean="0"/>
                        <a:t> </a:t>
                      </a:r>
                      <a:r>
                        <a:rPr lang="de-DE" sz="900" b="1" baseline="0" dirty="0" err="1" smtClean="0"/>
                        <a:t>datacenter</a:t>
                      </a:r>
                      <a:r>
                        <a:rPr lang="de-DE" sz="900" b="1" baseline="0" dirty="0" smtClean="0"/>
                        <a:t/>
                      </a:r>
                      <a:br>
                        <a:rPr lang="de-DE" sz="900" b="1" baseline="0" dirty="0" smtClean="0"/>
                      </a:br>
                      <a:r>
                        <a:rPr lang="de-DE" sz="900" b="1" baseline="0" dirty="0" smtClean="0">
                          <a:solidFill>
                            <a:schemeClr val="accent1"/>
                          </a:solidFill>
                        </a:rPr>
                        <a:t>10:00 bis 10:45 Uhr, Raum Singapur</a:t>
                      </a:r>
                      <a:endParaRPr lang="de-DE" sz="900" b="1" dirty="0" smtClean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 b="1" dirty="0" smtClean="0"/>
                        <a:t>Das ungleiche Paar – Koexistenz von OWB und ODI</a:t>
                      </a:r>
                    </a:p>
                    <a:p>
                      <a:r>
                        <a:rPr lang="de-DE" sz="900" b="1" dirty="0" smtClean="0">
                          <a:solidFill>
                            <a:schemeClr val="accent1"/>
                          </a:solidFill>
                        </a:rPr>
                        <a:t>09:00 bis 09:45 Uhr, Raum Kopenhagen</a:t>
                      </a:r>
                      <a:endParaRPr lang="de-DE" sz="900" b="1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 b="1" dirty="0" err="1" smtClean="0"/>
                        <a:t>Grails</a:t>
                      </a:r>
                      <a:r>
                        <a:rPr lang="de-DE" sz="900" b="1" dirty="0" smtClean="0"/>
                        <a:t> – Die Suche</a:t>
                      </a:r>
                      <a:r>
                        <a:rPr lang="de-DE" sz="900" b="1" baseline="0" dirty="0" smtClean="0"/>
                        <a:t> ist vorbei</a:t>
                      </a:r>
                      <a:br>
                        <a:rPr lang="de-DE" sz="900" b="1" baseline="0" dirty="0" smtClean="0"/>
                      </a:br>
                      <a:r>
                        <a:rPr lang="de-DE" sz="900" b="1" baseline="0" dirty="0" smtClean="0">
                          <a:solidFill>
                            <a:schemeClr val="accent1"/>
                          </a:solidFill>
                        </a:rPr>
                        <a:t>09:00 bis 09:45 Uhr, Raum Riga</a:t>
                      </a:r>
                      <a:endParaRPr lang="de-DE" sz="900" b="1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  <a:tr h="17159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900" b="1" dirty="0" smtClean="0"/>
                        <a:t>Oracle Forms </a:t>
                      </a:r>
                      <a:r>
                        <a:rPr lang="de-DE" sz="900" b="1" dirty="0" err="1" smtClean="0"/>
                        <a:t>meets</a:t>
                      </a:r>
                      <a:r>
                        <a:rPr lang="de-DE" sz="900" b="1" dirty="0" smtClean="0"/>
                        <a:t> BI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900" b="1" dirty="0" smtClean="0">
                          <a:solidFill>
                            <a:schemeClr val="accent1"/>
                          </a:solidFill>
                        </a:rPr>
                        <a:t>10:00</a:t>
                      </a:r>
                      <a:r>
                        <a:rPr lang="de-DE" sz="900" b="1" baseline="0" dirty="0" smtClean="0">
                          <a:solidFill>
                            <a:schemeClr val="accent1"/>
                          </a:solidFill>
                        </a:rPr>
                        <a:t> bis 10:45 Uhr, Raum Kiew</a:t>
                      </a:r>
                      <a:endParaRPr lang="de-DE" sz="900" b="1" dirty="0" smtClean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 b="1" dirty="0" smtClean="0"/>
                        <a:t>Praxis Knowhow: Skalierung von SOA Suite 11g Cluster</a:t>
                      </a:r>
                    </a:p>
                    <a:p>
                      <a:r>
                        <a:rPr lang="de-DE" sz="900" b="1" dirty="0" smtClean="0">
                          <a:solidFill>
                            <a:schemeClr val="accent1"/>
                          </a:solidFill>
                        </a:rPr>
                        <a:t>09:00 bis 09:45 Uhr, Raum Budapest</a:t>
                      </a:r>
                      <a:endParaRPr lang="de-DE" sz="900" b="1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 b="1" dirty="0" smtClean="0"/>
                        <a:t>Enterprise </a:t>
                      </a:r>
                      <a:r>
                        <a:rPr lang="de-DE" sz="900" b="1" dirty="0" err="1" smtClean="0"/>
                        <a:t>Architecture</a:t>
                      </a:r>
                      <a:r>
                        <a:rPr lang="de-DE" sz="900" b="1" dirty="0" smtClean="0"/>
                        <a:t> </a:t>
                      </a:r>
                      <a:r>
                        <a:rPr lang="de-DE" sz="900" b="1" dirty="0" err="1" smtClean="0"/>
                        <a:t>Deliverables</a:t>
                      </a:r>
                      <a:r>
                        <a:rPr lang="de-DE" sz="900" b="1" dirty="0" smtClean="0"/>
                        <a:t> – </a:t>
                      </a:r>
                      <a:r>
                        <a:rPr lang="de-DE" sz="900" b="1" dirty="0" err="1" smtClean="0"/>
                        <a:t>Let‘s</a:t>
                      </a:r>
                      <a:r>
                        <a:rPr lang="de-DE" sz="900" b="1" dirty="0" smtClean="0"/>
                        <a:t> </a:t>
                      </a:r>
                      <a:r>
                        <a:rPr lang="de-DE" sz="900" b="1" dirty="0" err="1" smtClean="0"/>
                        <a:t>talk</a:t>
                      </a:r>
                      <a:r>
                        <a:rPr lang="de-DE" sz="900" b="1" dirty="0" smtClean="0"/>
                        <a:t> </a:t>
                      </a:r>
                      <a:r>
                        <a:rPr lang="de-DE" sz="900" b="1" dirty="0" err="1" smtClean="0"/>
                        <a:t>about</a:t>
                      </a:r>
                      <a:r>
                        <a:rPr lang="de-DE" sz="900" b="1" dirty="0" smtClean="0"/>
                        <a:t> </a:t>
                      </a:r>
                      <a:r>
                        <a:rPr lang="de-DE" sz="900" b="1" dirty="0" err="1" smtClean="0"/>
                        <a:t>results</a:t>
                      </a:r>
                      <a:r>
                        <a:rPr lang="de-DE" sz="900" b="1" dirty="0" smtClean="0"/>
                        <a:t>!</a:t>
                      </a:r>
                    </a:p>
                    <a:p>
                      <a:r>
                        <a:rPr lang="de-DE" sz="900" b="1" dirty="0" smtClean="0">
                          <a:solidFill>
                            <a:schemeClr val="accent1"/>
                          </a:solidFill>
                        </a:rPr>
                        <a:t>09:00 bis 09:45</a:t>
                      </a:r>
                      <a:r>
                        <a:rPr lang="de-DE" sz="900" b="1" baseline="0" dirty="0" smtClean="0">
                          <a:solidFill>
                            <a:schemeClr val="accent1"/>
                          </a:solidFill>
                        </a:rPr>
                        <a:t> Uhr, Raum Prag</a:t>
                      </a:r>
                      <a:endParaRPr lang="de-DE" sz="900" b="1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  <a:tr h="41641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900" b="1" dirty="0" smtClean="0"/>
                        <a:t>Minimale Latenz – Bedarfsgerechte Bereitstellung von Daten im DWH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900" b="1" dirty="0" smtClean="0">
                          <a:solidFill>
                            <a:schemeClr val="accent1"/>
                          </a:solidFill>
                        </a:rPr>
                        <a:t>10:00 bis 10:45 Uhr, Raum Kopenhagen</a:t>
                      </a:r>
                      <a:endParaRPr lang="de-DE" sz="900" b="1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 b="1" dirty="0" smtClean="0"/>
                        <a:t>RAC ONE </a:t>
                      </a:r>
                      <a:r>
                        <a:rPr lang="de-DE" sz="900" b="1" dirty="0" err="1" smtClean="0"/>
                        <a:t>Node</a:t>
                      </a:r>
                      <a:r>
                        <a:rPr lang="de-DE" sz="900" b="1" dirty="0" smtClean="0"/>
                        <a:t> 11.2.0.2.</a:t>
                      </a:r>
                      <a:r>
                        <a:rPr lang="de-DE" sz="900" b="1" baseline="0" dirty="0" smtClean="0"/>
                        <a:t> – Wo ist meine Instanz?</a:t>
                      </a:r>
                    </a:p>
                    <a:p>
                      <a:r>
                        <a:rPr lang="de-DE" sz="900" b="1" baseline="0" dirty="0" smtClean="0">
                          <a:solidFill>
                            <a:schemeClr val="accent1"/>
                          </a:solidFill>
                        </a:rPr>
                        <a:t>13:00 bis 13:45 Uhr, Raum St. Petersburg</a:t>
                      </a:r>
                      <a:endParaRPr lang="de-DE" sz="900" b="1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 b="1" dirty="0" smtClean="0"/>
                        <a:t>Brückentechnologie – Min. Downtime Plattform-Migration / Upgrade von 9 nach 11.2</a:t>
                      </a:r>
                    </a:p>
                    <a:p>
                      <a:r>
                        <a:rPr lang="de-DE" sz="900" b="1" dirty="0" smtClean="0">
                          <a:solidFill>
                            <a:schemeClr val="accent1"/>
                          </a:solidFill>
                        </a:rPr>
                        <a:t>10:00 bis 10:45 Uhr, Raum St. Petersburg</a:t>
                      </a:r>
                      <a:endParaRPr lang="de-DE" sz="900" b="1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900" b="1" dirty="0" smtClean="0"/>
                        <a:t>ESSBASE und die OBIEE 11g – Aufbruch zu „echten“ OLAP-Analysen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900" b="1" dirty="0" smtClean="0">
                          <a:solidFill>
                            <a:schemeClr val="accent1"/>
                          </a:solidFill>
                        </a:rPr>
                        <a:t>12:00 bis 12:45</a:t>
                      </a:r>
                      <a:r>
                        <a:rPr lang="de-DE" sz="900" b="1" baseline="0" dirty="0" smtClean="0">
                          <a:solidFill>
                            <a:schemeClr val="accent1"/>
                          </a:solidFill>
                        </a:rPr>
                        <a:t> Uhr, Raum Helsinki</a:t>
                      </a:r>
                      <a:endParaRPr lang="de-DE" sz="900" b="1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 b="1" dirty="0" smtClean="0"/>
                        <a:t>Oracle BAM – Die unentdeckten Möglichkeiten</a:t>
                      </a:r>
                    </a:p>
                    <a:p>
                      <a:r>
                        <a:rPr lang="de-DE" sz="900" b="1" dirty="0" smtClean="0">
                          <a:solidFill>
                            <a:schemeClr val="accent1"/>
                          </a:solidFill>
                        </a:rPr>
                        <a:t>13:00</a:t>
                      </a:r>
                      <a:r>
                        <a:rPr lang="de-DE" sz="900" b="1" baseline="0" dirty="0" smtClean="0">
                          <a:solidFill>
                            <a:schemeClr val="accent1"/>
                          </a:solidFill>
                        </a:rPr>
                        <a:t> bis 13:45 Uhr, Raum Oslo</a:t>
                      </a:r>
                      <a:endParaRPr lang="de-DE" sz="900" b="1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 b="1" dirty="0" smtClean="0"/>
                        <a:t>Versteckte Schätze in BPM&amp;SOA Suite 11g</a:t>
                      </a:r>
                      <a:br>
                        <a:rPr lang="de-DE" sz="900" b="1" dirty="0" smtClean="0"/>
                      </a:br>
                      <a:r>
                        <a:rPr lang="de-DE" sz="900" b="1" dirty="0" smtClean="0"/>
                        <a:t>– gesammelte</a:t>
                      </a:r>
                      <a:r>
                        <a:rPr lang="de-DE" sz="900" b="1" baseline="0" dirty="0" smtClean="0"/>
                        <a:t> Projekterfahrungen</a:t>
                      </a:r>
                    </a:p>
                    <a:p>
                      <a:r>
                        <a:rPr lang="de-DE" sz="900" b="1" baseline="0" dirty="0" smtClean="0">
                          <a:solidFill>
                            <a:schemeClr val="accent1"/>
                          </a:solidFill>
                        </a:rPr>
                        <a:t>10:00 bis 10:45 Uhr, Raum Oslo</a:t>
                      </a:r>
                      <a:endParaRPr lang="de-DE" sz="900" b="1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900" b="1" dirty="0" smtClean="0"/>
                        <a:t>SOA </a:t>
                      </a:r>
                      <a:r>
                        <a:rPr lang="de-DE" sz="900" b="1" dirty="0" err="1" smtClean="0"/>
                        <a:t>Continuous</a:t>
                      </a:r>
                      <a:r>
                        <a:rPr lang="de-DE" sz="900" b="1" dirty="0" smtClean="0"/>
                        <a:t> Integration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900" b="1" dirty="0" smtClean="0">
                          <a:solidFill>
                            <a:schemeClr val="accent1"/>
                          </a:solidFill>
                        </a:rPr>
                        <a:t>12:00 bis 12:45 Uhr, Raum Riga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 b="1" dirty="0" smtClean="0"/>
                        <a:t>Neues zur Oracle</a:t>
                      </a:r>
                      <a:r>
                        <a:rPr lang="de-DE" sz="900" b="1" baseline="0" dirty="0" smtClean="0"/>
                        <a:t> Lizenzierung</a:t>
                      </a:r>
                    </a:p>
                    <a:p>
                      <a:r>
                        <a:rPr lang="de-DE" sz="900" b="1" baseline="0" dirty="0" smtClean="0">
                          <a:solidFill>
                            <a:schemeClr val="accent1"/>
                          </a:solidFill>
                        </a:rPr>
                        <a:t>15:00 bis 15:45 Uhr, Raum Kopenhagen</a:t>
                      </a:r>
                      <a:endParaRPr lang="de-DE" sz="900" b="1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 b="1" dirty="0" smtClean="0"/>
                        <a:t>Unterbrechungsfreies Reporting: Hochverfügbarkeit von OWB bis</a:t>
                      </a:r>
                      <a:r>
                        <a:rPr lang="de-DE" sz="900" b="1" baseline="0" dirty="0" smtClean="0"/>
                        <a:t> BIEE 11g</a:t>
                      </a:r>
                    </a:p>
                    <a:p>
                      <a:r>
                        <a:rPr lang="de-DE" sz="900" b="1" baseline="0" dirty="0" smtClean="0">
                          <a:solidFill>
                            <a:schemeClr val="accent1"/>
                          </a:solidFill>
                        </a:rPr>
                        <a:t>12:00 bis 12:45 Uhr, Raum Stockholm</a:t>
                      </a:r>
                      <a:endParaRPr lang="de-DE" sz="900" b="1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900" b="1" dirty="0" smtClean="0"/>
                        <a:t>Agile BI mit OBIEE 11g</a:t>
                      </a:r>
                      <a:br>
                        <a:rPr lang="de-DE" sz="900" b="1" dirty="0" smtClean="0"/>
                      </a:br>
                      <a:r>
                        <a:rPr lang="de-DE" sz="900" b="1" dirty="0" smtClean="0">
                          <a:solidFill>
                            <a:schemeClr val="accent1"/>
                          </a:solidFill>
                        </a:rPr>
                        <a:t>14:00 bis 14:45 Uhr, Raum Helsinki</a:t>
                      </a:r>
                      <a:endParaRPr lang="de-DE" sz="900" b="1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 b="1" dirty="0" smtClean="0"/>
                        <a:t>Oracle </a:t>
                      </a:r>
                      <a:r>
                        <a:rPr lang="de-DE" sz="900" b="1" dirty="0" err="1" smtClean="0"/>
                        <a:t>Resource</a:t>
                      </a:r>
                      <a:r>
                        <a:rPr lang="de-DE" sz="900" b="1" dirty="0" smtClean="0"/>
                        <a:t> Management</a:t>
                      </a:r>
                    </a:p>
                    <a:p>
                      <a:r>
                        <a:rPr lang="de-DE" sz="900" b="1" dirty="0" smtClean="0"/>
                        <a:t>13:00 bis 13:45 Uhr, Raum St. Petersburg</a:t>
                      </a:r>
                      <a:endParaRPr lang="de-DE" sz="9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900" b="1" dirty="0" smtClean="0"/>
                        <a:t>Die Crux mit dem Delta – vom </a:t>
                      </a:r>
                      <a:r>
                        <a:rPr lang="de-DE" sz="900" b="1" dirty="0" err="1" smtClean="0"/>
                        <a:t>Fullload</a:t>
                      </a:r>
                      <a:r>
                        <a:rPr lang="de-DE" sz="900" b="1" dirty="0" smtClean="0"/>
                        <a:t> zum </a:t>
                      </a:r>
                      <a:r>
                        <a:rPr lang="de-DE" sz="900" b="1" dirty="0" err="1" smtClean="0"/>
                        <a:t>Incremental</a:t>
                      </a:r>
                      <a:r>
                        <a:rPr lang="de-DE" sz="900" b="1" dirty="0" smtClean="0"/>
                        <a:t> </a:t>
                      </a:r>
                      <a:r>
                        <a:rPr lang="de-DE" sz="900" b="1" dirty="0" err="1" smtClean="0"/>
                        <a:t>Load</a:t>
                      </a:r>
                      <a:endParaRPr lang="de-DE" sz="900" b="1" dirty="0" smtClean="0"/>
                    </a:p>
                    <a:p>
                      <a:r>
                        <a:rPr lang="de-DE" sz="900" b="1" dirty="0" smtClean="0">
                          <a:solidFill>
                            <a:schemeClr val="accent1"/>
                          </a:solidFill>
                        </a:rPr>
                        <a:t>16:00 bis 16:45 Uhr, Raum Kopenhagen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 b="1" dirty="0" smtClean="0"/>
                        <a:t>Forms</a:t>
                      </a:r>
                      <a:r>
                        <a:rPr lang="de-DE" sz="900" b="1" baseline="0" dirty="0" smtClean="0"/>
                        <a:t> Legacy – ein ADF Panorama</a:t>
                      </a:r>
                    </a:p>
                    <a:p>
                      <a:r>
                        <a:rPr lang="de-DE" sz="900" b="1" baseline="0" dirty="0" smtClean="0">
                          <a:solidFill>
                            <a:schemeClr val="accent1"/>
                          </a:solidFill>
                        </a:rPr>
                        <a:t>14:00 bis 14:45 Uhr, Konferenzraum EG</a:t>
                      </a:r>
                      <a:endParaRPr lang="de-DE" sz="900" b="1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900" b="1" dirty="0" smtClean="0"/>
                        <a:t>Automatisiertes Konfigurationsmanagement</a:t>
                      </a:r>
                      <a:r>
                        <a:rPr lang="de-DE" sz="900" b="1" baseline="0" dirty="0" smtClean="0"/>
                        <a:t> mit Puppet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900" b="1" baseline="0" dirty="0" smtClean="0">
                          <a:solidFill>
                            <a:schemeClr val="accent1"/>
                          </a:solidFill>
                        </a:rPr>
                        <a:t>16:00 bis 16:45 Uhr, </a:t>
                      </a:r>
                      <a:r>
                        <a:rPr lang="de-DE" sz="900" b="1" baseline="0" dirty="0" err="1" smtClean="0">
                          <a:solidFill>
                            <a:schemeClr val="accent1"/>
                          </a:solidFill>
                        </a:rPr>
                        <a:t>Koferenzraum</a:t>
                      </a:r>
                      <a:r>
                        <a:rPr lang="de-DE" sz="900" b="1" baseline="0" dirty="0" smtClean="0">
                          <a:solidFill>
                            <a:schemeClr val="accent1"/>
                          </a:solidFill>
                        </a:rPr>
                        <a:t> EG</a:t>
                      </a:r>
                      <a:endParaRPr lang="de-DE" sz="900" b="1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 b="1" dirty="0" err="1" smtClean="0"/>
                        <a:t>Deseaster</a:t>
                      </a:r>
                      <a:r>
                        <a:rPr lang="de-DE" sz="900" b="1" dirty="0" smtClean="0"/>
                        <a:t> </a:t>
                      </a:r>
                      <a:r>
                        <a:rPr lang="de-DE" sz="900" b="1" dirty="0" err="1" smtClean="0"/>
                        <a:t>Recovery</a:t>
                      </a:r>
                      <a:r>
                        <a:rPr lang="de-DE" sz="900" b="1" dirty="0" smtClean="0"/>
                        <a:t> bei </a:t>
                      </a:r>
                      <a:r>
                        <a:rPr lang="de-DE" sz="900" b="1" dirty="0" err="1" smtClean="0"/>
                        <a:t>Grid</a:t>
                      </a:r>
                      <a:r>
                        <a:rPr lang="de-DE" sz="900" b="1" dirty="0" smtClean="0"/>
                        <a:t> Infrastructure</a:t>
                      </a:r>
                      <a:r>
                        <a:rPr lang="de-DE" sz="900" b="1" baseline="0" dirty="0" smtClean="0"/>
                        <a:t> 11.2 mit zwei Rechenzentren</a:t>
                      </a:r>
                    </a:p>
                    <a:p>
                      <a:r>
                        <a:rPr lang="de-DE" sz="900" b="1" baseline="0" dirty="0" smtClean="0">
                          <a:solidFill>
                            <a:schemeClr val="accent1"/>
                          </a:solidFill>
                        </a:rPr>
                        <a:t>15:00 bis 15:00 Uhr, Raum Hongkong</a:t>
                      </a:r>
                      <a:endParaRPr lang="de-DE" sz="900" b="1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9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 b="1" dirty="0" smtClean="0"/>
                        <a:t>Effizientere ETL mit Table </a:t>
                      </a:r>
                      <a:r>
                        <a:rPr lang="de-DE" sz="900" b="1" dirty="0" err="1" smtClean="0"/>
                        <a:t>Function</a:t>
                      </a:r>
                      <a:endParaRPr lang="de-DE" sz="900" b="1" dirty="0" smtClean="0"/>
                    </a:p>
                    <a:p>
                      <a:r>
                        <a:rPr lang="de-DE" sz="900" b="1" dirty="0" smtClean="0">
                          <a:solidFill>
                            <a:schemeClr val="accent1"/>
                          </a:solidFill>
                        </a:rPr>
                        <a:t>16:00 bis 16:45 Uhr, Raum Stockholm</a:t>
                      </a:r>
                      <a:endParaRPr lang="de-DE" sz="900" b="1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feld 7"/>
          <p:cNvSpPr txBox="1"/>
          <p:nvPr/>
        </p:nvSpPr>
        <p:spPr>
          <a:xfrm>
            <a:off x="868958" y="6062663"/>
            <a:ext cx="8023521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100" b="1" dirty="0" smtClean="0"/>
              <a:t>youtube.com/</a:t>
            </a:r>
            <a:r>
              <a:rPr lang="de-DE" sz="1100" b="1" dirty="0" err="1" smtClean="0"/>
              <a:t>opitzconsulting</a:t>
            </a:r>
            <a:r>
              <a:rPr lang="de-DE" sz="1100" b="1" dirty="0" smtClean="0"/>
              <a:t>  	    slideshare.net/</a:t>
            </a:r>
            <a:r>
              <a:rPr lang="de-DE" sz="1100" b="1" dirty="0" err="1" smtClean="0"/>
              <a:t>opitzconsulting</a:t>
            </a:r>
            <a:r>
              <a:rPr lang="de-DE" sz="1100" b="1" dirty="0"/>
              <a:t>	</a:t>
            </a:r>
            <a:r>
              <a:rPr lang="de-DE" sz="1100" b="1" dirty="0" smtClean="0"/>
              <a:t>    xing.com/group-51062.460375</a:t>
            </a:r>
            <a:endParaRPr lang="de-DE" sz="1100" b="1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3216" y="5949280"/>
            <a:ext cx="504056" cy="497594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9817" y="5952926"/>
            <a:ext cx="501046" cy="496800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057" y="5949280"/>
            <a:ext cx="499623" cy="49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768242"/>
      </p:ext>
    </p:extLst>
  </p:cSld>
  <p:clrMapOvr>
    <a:masterClrMapping/>
  </p:clrMapOvr>
  <p:transition spd="slow" advTm="1500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Was ist Groovy?</a:t>
            </a:r>
          </a:p>
          <a:p>
            <a:r>
              <a:rPr lang="de-DE" dirty="0" smtClean="0"/>
              <a:t>Was ist </a:t>
            </a:r>
            <a:r>
              <a:rPr lang="de-DE" dirty="0" err="1" smtClean="0"/>
              <a:t>Grails</a:t>
            </a:r>
            <a:r>
              <a:rPr lang="de-DE" dirty="0" smtClean="0"/>
              <a:t>?</a:t>
            </a:r>
          </a:p>
          <a:p>
            <a:r>
              <a:rPr lang="de-DE" dirty="0" smtClean="0"/>
              <a:t>Live </a:t>
            </a:r>
            <a:r>
              <a:rPr lang="de-DE" dirty="0" err="1" smtClean="0"/>
              <a:t>Coding</a:t>
            </a:r>
            <a:endParaRPr lang="de-DE" dirty="0"/>
          </a:p>
        </p:txBody>
      </p:sp>
    </p:spTree>
  </p:cSld>
  <p:clrMapOvr>
    <a:masterClrMapping/>
  </p:clrMapOvr>
  <p:transition spd="slow" advTm="1000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1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Was ist Groovy?</a:t>
            </a:r>
          </a:p>
        </p:txBody>
      </p:sp>
    </p:spTree>
  </p:cSld>
  <p:clrMapOvr>
    <a:masterClrMapping/>
  </p:clrMapOvr>
  <p:transition spd="slow" advTm="1000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Was ist Groovy?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Dynamische Sprache für die Java Virtual </a:t>
            </a:r>
            <a:r>
              <a:rPr lang="de-DE" dirty="0" err="1" smtClean="0"/>
              <a:t>Machine</a:t>
            </a:r>
            <a:r>
              <a:rPr lang="de-DE" dirty="0" smtClean="0"/>
              <a:t> (JVM)</a:t>
            </a:r>
          </a:p>
          <a:p>
            <a:r>
              <a:rPr lang="de-DE" dirty="0" smtClean="0"/>
              <a:t>Nahtlose Integration existierender Java Klassen und Bibliotheken</a:t>
            </a:r>
          </a:p>
          <a:p>
            <a:r>
              <a:rPr lang="de-DE" dirty="0" smtClean="0"/>
              <a:t>Vereinfachtes Testen dank Power </a:t>
            </a:r>
            <a:r>
              <a:rPr lang="de-DE" dirty="0" err="1" smtClean="0"/>
              <a:t>Asserts</a:t>
            </a:r>
            <a:r>
              <a:rPr lang="de-DE" dirty="0" smtClean="0"/>
              <a:t> und </a:t>
            </a:r>
            <a:r>
              <a:rPr lang="de-DE" dirty="0" err="1" smtClean="0"/>
              <a:t>Mocking</a:t>
            </a:r>
            <a:endParaRPr lang="de-DE" dirty="0" smtClean="0"/>
          </a:p>
          <a:p>
            <a:r>
              <a:rPr lang="de-DE" dirty="0" smtClean="0"/>
              <a:t>Ausdrucksstarker Code durch kompaktere Syntax, Support für domänenspezifische Sprachen (DSLs), </a:t>
            </a:r>
            <a:r>
              <a:rPr lang="de-DE" dirty="0" err="1" smtClean="0"/>
              <a:t>Closures</a:t>
            </a:r>
            <a:endParaRPr lang="de-DE" dirty="0" smtClean="0"/>
          </a:p>
          <a:p>
            <a:endParaRPr lang="de-DE" dirty="0"/>
          </a:p>
        </p:txBody>
      </p:sp>
      <p:pic>
        <p:nvPicPr>
          <p:cNvPr id="41988" name="Picture 4" descr="http://groovy.codehaus.org/images/groovy-logo-mediu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984" y="4221088"/>
            <a:ext cx="4052392" cy="2022144"/>
          </a:xfrm>
          <a:prstGeom prst="rect">
            <a:avLst/>
          </a:prstGeom>
          <a:noFill/>
        </p:spPr>
      </p:pic>
    </p:spTree>
  </p:cSld>
  <p:clrMapOvr>
    <a:masterClrMapping/>
  </p:clrMapOvr>
  <p:transition spd="slow" advTm="10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Hello</a:t>
            </a:r>
            <a:r>
              <a:rPr lang="de-DE" dirty="0" smtClean="0"/>
              <a:t> World mit Groovy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683569" y="2191504"/>
            <a:ext cx="77768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err="1" smtClean="0">
                <a:latin typeface="Consolas" pitchFamily="49" charset="0"/>
                <a:cs typeface="Consolas" pitchFamily="49" charset="0"/>
              </a:rPr>
              <a:t>class</a:t>
            </a:r>
            <a:r>
              <a:rPr lang="de-DE" sz="2400" dirty="0" smtClean="0">
                <a:latin typeface="Consolas" pitchFamily="49" charset="0"/>
                <a:cs typeface="Consolas" pitchFamily="49" charset="0"/>
              </a:rPr>
              <a:t> </a:t>
            </a:r>
            <a:r>
              <a:rPr lang="de-DE" sz="2400" dirty="0" err="1" smtClean="0">
                <a:latin typeface="Consolas" pitchFamily="49" charset="0"/>
                <a:cs typeface="Consolas" pitchFamily="49" charset="0"/>
              </a:rPr>
              <a:t>Greeter</a:t>
            </a:r>
            <a:r>
              <a:rPr lang="de-DE" sz="2400" dirty="0" smtClean="0">
                <a:latin typeface="Consolas" pitchFamily="49" charset="0"/>
                <a:cs typeface="Consolas" pitchFamily="49" charset="0"/>
              </a:rPr>
              <a:t> {</a:t>
            </a:r>
          </a:p>
          <a:p>
            <a:r>
              <a:rPr lang="de-DE" sz="24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def name</a:t>
            </a:r>
            <a:endParaRPr lang="de-DE" sz="2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  def greet() { "Hello $name!" }</a:t>
            </a:r>
            <a:br>
              <a:rPr lang="en-US" sz="2400" dirty="0" smtClean="0">
                <a:latin typeface="Consolas" pitchFamily="49" charset="0"/>
                <a:cs typeface="Consolas" pitchFamily="49" charset="0"/>
              </a:rPr>
            </a:b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}</a:t>
            </a:r>
            <a:br>
              <a:rPr lang="en-US" sz="2400" dirty="0" smtClean="0">
                <a:latin typeface="Consolas" pitchFamily="49" charset="0"/>
                <a:cs typeface="Consolas" pitchFamily="49" charset="0"/>
              </a:rPr>
            </a:br>
            <a:r>
              <a:rPr lang="en-US" sz="24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en-US" sz="2400" dirty="0" smtClean="0">
                <a:latin typeface="Consolas" pitchFamily="49" charset="0"/>
                <a:cs typeface="Consolas" pitchFamily="49" charset="0"/>
              </a:rPr>
            </a:b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helloGroovy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 = new Greeter(name: 'Groovy')</a:t>
            </a:r>
            <a:br>
              <a:rPr lang="en-US" sz="2400" dirty="0" smtClean="0">
                <a:latin typeface="Consolas" pitchFamily="49" charset="0"/>
                <a:cs typeface="Consolas" pitchFamily="49" charset="0"/>
              </a:rPr>
            </a:b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println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 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helloGroovy.greet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()</a:t>
            </a:r>
            <a:endParaRPr lang="de-DE" sz="24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 spd="slow" advTm="10000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Groovy im Web ausprobieren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5148064" y="5949280"/>
            <a:ext cx="3698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hlinkClick r:id="rId2"/>
              </a:rPr>
              <a:t>http://groovyconsole.appspot.com/</a:t>
            </a:r>
            <a:endParaRPr lang="de-DE" dirty="0"/>
          </a:p>
        </p:txBody>
      </p:sp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41203" y="1439616"/>
            <a:ext cx="5861594" cy="443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 advTm="10000"/>
</p:sld>
</file>

<file path=ppt/theme/theme1.xml><?xml version="1.0" encoding="utf-8"?>
<a:theme xmlns:a="http://schemas.openxmlformats.org/drawingml/2006/main" name="2 - OC Vorlage lokal">
  <a:themeElements>
    <a:clrScheme name="OC 2009">
      <a:dk1>
        <a:srgbClr val="1E2959"/>
      </a:dk1>
      <a:lt1>
        <a:srgbClr val="FFFFFF"/>
      </a:lt1>
      <a:dk2>
        <a:srgbClr val="000000"/>
      </a:dk2>
      <a:lt2>
        <a:srgbClr val="B0B3B2"/>
      </a:lt2>
      <a:accent1>
        <a:srgbClr val="4F5151"/>
      </a:accent1>
      <a:accent2>
        <a:srgbClr val="979A99"/>
      </a:accent2>
      <a:accent3>
        <a:srgbClr val="B0B3B2"/>
      </a:accent3>
      <a:accent4>
        <a:srgbClr val="F2CC23"/>
      </a:accent4>
      <a:accent5>
        <a:srgbClr val="C73E3A"/>
      </a:accent5>
      <a:accent6>
        <a:srgbClr val="377BBA"/>
      </a:accent6>
      <a:hlink>
        <a:srgbClr val="377BBA"/>
      </a:hlink>
      <a:folHlink>
        <a:srgbClr val="1E2959"/>
      </a:folHlink>
    </a:clrScheme>
    <a:fontScheme name="OC 2009">
      <a:majorFont>
        <a:latin typeface="Arial"/>
        <a:ea typeface="ヒラギノ角ゴ Pro W3"/>
        <a:cs typeface=""/>
      </a:majorFont>
      <a:minorFont>
        <a:latin typeface="Arial"/>
        <a:ea typeface="ヒラギノ角ゴ Pro W3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>
  <documentManagement>
    <_dlc_DocId xmlns="8cc9f148-63af-4ae4-b4c0-3a33ca8129b3">DOCID-7-65</_dlc_DocId>
    <_dlc_DocIdUrl xmlns="8cc9f148-63af-4ae4-b4c0-3a33ca8129b3">
      <Url>https://portal.opitz-consulting.de/_layouts/DocIdRedir.aspx?ID=DOCID-7-65</Url>
      <Description>DOCID-7-65</Description>
    </_dlc_DocIdUrl>
  </documentManagement>
</p:properties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F0B52A70371B6E438CF9C392B7191A29" ma:contentTypeVersion="11" ma:contentTypeDescription="Ein neues Dokument erstellen." ma:contentTypeScope="" ma:versionID="3e0049091e97ddc6c5a9b1c13a68b96a">
  <xsd:schema xmlns:xsd="http://www.w3.org/2001/XMLSchema" xmlns:xs="http://www.w3.org/2001/XMLSchema" xmlns:p="http://schemas.microsoft.com/office/2006/metadata/properties" xmlns:ns2="8cc9f148-63af-4ae4-b4c0-3a33ca8129b3" targetNamespace="http://schemas.microsoft.com/office/2006/metadata/properties" ma:root="true" ma:fieldsID="387f7d665b09c33f4d21a96ec7b2b776" ns2:_="">
    <xsd:import namespace="8cc9f148-63af-4ae4-b4c0-3a33ca8129b3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cc9f148-63af-4ae4-b4c0-3a33ca8129b3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Wert der Dokument-ID" ma:description="Der Wert der diesem Element zugewiesenen Dokument-ID." ma:internalName="_dlc_DocId" ma:readOnly="true">
      <xsd:simpleType>
        <xsd:restriction base="dms:Text"/>
      </xsd:simpleType>
    </xsd:element>
    <xsd:element name="_dlc_DocIdUrl" ma:index="9" nillable="true" ma:displayName="Dokument-ID" ma:description="Permanenter Hyperlink zu diesem Dok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F7E4967-43BC-4F71-AEEC-BDE09349FE60}">
  <ds:schemaRefs>
    <ds:schemaRef ds:uri="http://schemas.microsoft.com/office/2006/metadata/properties"/>
    <ds:schemaRef ds:uri="8cc9f148-63af-4ae4-b4c0-3a33ca8129b3"/>
  </ds:schemaRefs>
</ds:datastoreItem>
</file>

<file path=customXml/itemProps2.xml><?xml version="1.0" encoding="utf-8"?>
<ds:datastoreItem xmlns:ds="http://schemas.openxmlformats.org/officeDocument/2006/customXml" ds:itemID="{3D36A60C-181D-47DA-909E-3F329EE9755B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7E7A0F45-7BDE-4AA7-A1BB-E146938E8111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C7C1A758-3BEA-47D2-B285-59AD51FEA79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cc9f148-63af-4ae4-b4c0-3a33ca8129b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2 - OC Vorlage lokal</Template>
  <TotalTime>0</TotalTime>
  <Words>1325</Words>
  <Application>Microsoft Office PowerPoint</Application>
  <PresentationFormat>Bildschirmpräsentation (4:3)</PresentationFormat>
  <Paragraphs>356</Paragraphs>
  <Slides>35</Slides>
  <Notes>5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35</vt:i4>
      </vt:variant>
    </vt:vector>
  </HeadingPairs>
  <TitlesOfParts>
    <vt:vector size="36" baseType="lpstr">
      <vt:lpstr>2 - OC Vorlage lokal</vt:lpstr>
      <vt:lpstr>Grails - Die Suche ist vorbei</vt:lpstr>
      <vt:lpstr>Wer sind wir?</vt:lpstr>
      <vt:lpstr>PowerPoint-Präsentation</vt:lpstr>
      <vt:lpstr>Besuchen Sie auch die anderen Vorträge von OPITZ CONSULTING und unseren Stand (Nr. 236)!</vt:lpstr>
      <vt:lpstr>Agenda</vt:lpstr>
      <vt:lpstr>Was ist Groovy?</vt:lpstr>
      <vt:lpstr>Was ist Groovy?</vt:lpstr>
      <vt:lpstr>Hello World mit Groovy</vt:lpstr>
      <vt:lpstr>Groovy im Web ausprobieren</vt:lpstr>
      <vt:lpstr>Objekte erstellen mit Groovy</vt:lpstr>
      <vt:lpstr>AST-Transformationen mit Groovy</vt:lpstr>
      <vt:lpstr>Operationen auf Collections mit Groovy</vt:lpstr>
      <vt:lpstr>Vereinfachtes File-Handling mit Groovy</vt:lpstr>
      <vt:lpstr>Was ist Grails?</vt:lpstr>
      <vt:lpstr>Was ist Grails?</vt:lpstr>
      <vt:lpstr>SpringSource über Grails…</vt:lpstr>
      <vt:lpstr>Ein solides Fundament</vt:lpstr>
      <vt:lpstr>Konventionen in der Verzeichnisstruktur </vt:lpstr>
      <vt:lpstr>Konventionen bei der Konfiguration</vt:lpstr>
      <vt:lpstr>PowerPoint-Präsentation</vt:lpstr>
      <vt:lpstr>PowerPoint-Präsentation</vt:lpstr>
      <vt:lpstr>GORM = Grails Objekt Relational Mapping</vt:lpstr>
      <vt:lpstr>Dynamische Finder-Methoden</vt:lpstr>
      <vt:lpstr>Plug-In Beispiel: Datei-Upload</vt:lpstr>
      <vt:lpstr>Plug-In Beispiel: Grails File Uploader Plugin</vt:lpstr>
      <vt:lpstr>Plug-In-Mechanismus</vt:lpstr>
      <vt:lpstr>MVC mit Grails</vt:lpstr>
      <vt:lpstr>Content Negotiation</vt:lpstr>
      <vt:lpstr>Groovy Tag Libraries</vt:lpstr>
      <vt:lpstr>Live Coding</vt:lpstr>
      <vt:lpstr>Live Coding</vt:lpstr>
      <vt:lpstr>Fazit</vt:lpstr>
      <vt:lpstr>Im Netz...</vt:lpstr>
      <vt:lpstr>Fragen und Antworten</vt:lpstr>
      <vt:lpstr>Ihre Ansprechpartner</vt:lpstr>
    </vt:vector>
  </TitlesOfParts>
  <Company>OPITZ CONSULTING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Statische Code-Analyse für Groovy &amp; Grails mit CodeNarc</dc:title>
  <dc:subject/>
  <dc:creator>Stefan Glase</dc:creator>
  <cp:keywords>CodeNarc, Groovy, Grails, Java, Statische Codeanalyse</cp:keywords>
  <dc:description>Dieser Vortrag stellt CodeNarc - ein Werkzeug für die statische Code-Analyse für Groovy &amp; Grails - vor. Mit CodeNarc kann Groovy-Code auf Defekte, schlechte Praktiken, Inkonsistenzen und Formatfehler überprüft werden. CodeNarc stellt außerdem ein flexibles Framework für Regeln und Regelwerke bereit. Über Plugins kann CodeNarc in das Build-Management über Ant, Maven, Gradle, Grails, Griffon, Sonar und Hudson eingebunden werden. Eine Live-Demo demonstriert den Einsatz von CodeNarc.</dc:description>
  <cp:lastModifiedBy>Stähler, Michael</cp:lastModifiedBy>
  <cp:revision>172</cp:revision>
  <dcterms:created xsi:type="dcterms:W3CDTF">2011-06-06T07:05:48Z</dcterms:created>
  <dcterms:modified xsi:type="dcterms:W3CDTF">2011-11-04T14:09:46Z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0x010100F0B52A70371B6E438CF9C392B7191A29</vt:lpwstr>
  </property>
  <property fmtid="{D5CDD505-2E9C-101B-9397-08002B2CF9AE}" pid="3" name="_dlc_DocIdItemGuid">
    <vt:lpwstr>9e5dab3a-7ee8-4d92-9ab1-fba94f59fc4a</vt:lpwstr>
  </property>
</Properties>
</file>