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</p:sldMasterIdLst>
  <p:notesMasterIdLst>
    <p:notesMasterId r:id="rId34"/>
  </p:notesMasterIdLst>
  <p:handoutMasterIdLst>
    <p:handoutMasterId r:id="rId35"/>
  </p:handoutMasterIdLst>
  <p:sldIdLst>
    <p:sldId id="256" r:id="rId6"/>
    <p:sldId id="257" r:id="rId7"/>
    <p:sldId id="314" r:id="rId8"/>
    <p:sldId id="315" r:id="rId9"/>
    <p:sldId id="259" r:id="rId10"/>
    <p:sldId id="274" r:id="rId11"/>
    <p:sldId id="307" r:id="rId12"/>
    <p:sldId id="308" r:id="rId13"/>
    <p:sldId id="312" r:id="rId14"/>
    <p:sldId id="306" r:id="rId15"/>
    <p:sldId id="295" r:id="rId16"/>
    <p:sldId id="297" r:id="rId17"/>
    <p:sldId id="298" r:id="rId18"/>
    <p:sldId id="301" r:id="rId19"/>
    <p:sldId id="302" r:id="rId20"/>
    <p:sldId id="299" r:id="rId21"/>
    <p:sldId id="300" r:id="rId22"/>
    <p:sldId id="310" r:id="rId23"/>
    <p:sldId id="304" r:id="rId24"/>
    <p:sldId id="305" r:id="rId25"/>
    <p:sldId id="303" r:id="rId26"/>
    <p:sldId id="311" r:id="rId27"/>
    <p:sldId id="309" r:id="rId28"/>
    <p:sldId id="313" r:id="rId29"/>
    <p:sldId id="266" r:id="rId30"/>
    <p:sldId id="265" r:id="rId31"/>
    <p:sldId id="262" r:id="rId32"/>
    <p:sldId id="316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70994" autoAdjust="0"/>
  </p:normalViewPr>
  <p:slideViewPr>
    <p:cSldViewPr>
      <p:cViewPr varScale="1">
        <p:scale>
          <a:sx n="80" d="100"/>
          <a:sy n="80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44078-6723-471E-9EE8-E500D68F584B}" type="doc">
      <dgm:prSet loTypeId="urn:microsoft.com/office/officeart/2005/8/layout/matrix1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322F7167-D7E5-435C-A8CC-52B42FC6266D}">
      <dgm:prSet phldrT="[Text]"/>
      <dgm:spPr>
        <a:solidFill>
          <a:schemeClr val="bg1"/>
        </a:solidFill>
      </dgm:spPr>
      <dgm:t>
        <a:bodyPr/>
        <a:lstStyle/>
        <a:p>
          <a:r>
            <a:rPr lang="de-DE" b="1" dirty="0" err="1" smtClean="0">
              <a:solidFill>
                <a:srgbClr val="002060"/>
              </a:solidFill>
            </a:rPr>
            <a:t>Grails</a:t>
          </a:r>
          <a:endParaRPr lang="de-DE" b="1" dirty="0">
            <a:solidFill>
              <a:srgbClr val="002060"/>
            </a:solidFill>
          </a:endParaRPr>
        </a:p>
      </dgm:t>
    </dgm:pt>
    <dgm:pt modelId="{4F1DB36A-DA11-4FC6-B205-425407F144A3}" type="parTrans" cxnId="{50E8153B-4E47-44FC-B6BE-4CD8520B6BC2}">
      <dgm:prSet/>
      <dgm:spPr/>
      <dgm:t>
        <a:bodyPr/>
        <a:lstStyle/>
        <a:p>
          <a:endParaRPr lang="de-DE"/>
        </a:p>
      </dgm:t>
    </dgm:pt>
    <dgm:pt modelId="{106FF330-C0D9-40BC-91A0-3C43A17B8498}" type="sibTrans" cxnId="{50E8153B-4E47-44FC-B6BE-4CD8520B6BC2}">
      <dgm:prSet/>
      <dgm:spPr/>
      <dgm:t>
        <a:bodyPr/>
        <a:lstStyle/>
        <a:p>
          <a:endParaRPr lang="de-DE"/>
        </a:p>
      </dgm:t>
    </dgm:pt>
    <dgm:pt modelId="{50C3BD8F-FA35-49F1-A571-92963C2C793A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dirty="0" smtClean="0">
              <a:solidFill>
                <a:srgbClr val="002060"/>
              </a:solidFill>
            </a:rPr>
            <a:t>Spring</a:t>
          </a:r>
          <a:endParaRPr lang="de-DE" dirty="0">
            <a:solidFill>
              <a:srgbClr val="002060"/>
            </a:solidFill>
          </a:endParaRPr>
        </a:p>
      </dgm:t>
    </dgm:pt>
    <dgm:pt modelId="{9BB94167-7A35-4231-AA02-49CB216E6D62}" type="parTrans" cxnId="{A4303F15-0D9A-4086-AE14-98BBB28075D6}">
      <dgm:prSet/>
      <dgm:spPr/>
      <dgm:t>
        <a:bodyPr/>
        <a:lstStyle/>
        <a:p>
          <a:endParaRPr lang="de-DE"/>
        </a:p>
      </dgm:t>
    </dgm:pt>
    <dgm:pt modelId="{C472C849-4A5C-43BB-903D-5ED6B655CEEC}" type="sibTrans" cxnId="{A4303F15-0D9A-4086-AE14-98BBB28075D6}">
      <dgm:prSet/>
      <dgm:spPr/>
      <dgm:t>
        <a:bodyPr/>
        <a:lstStyle/>
        <a:p>
          <a:endParaRPr lang="de-DE"/>
        </a:p>
      </dgm:t>
    </dgm:pt>
    <dgm:pt modelId="{3EA38FB7-077E-4699-860B-B7481A9FF50F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dirty="0" smtClean="0">
              <a:solidFill>
                <a:srgbClr val="002060"/>
              </a:solidFill>
            </a:rPr>
            <a:t>Groovy</a:t>
          </a:r>
          <a:endParaRPr lang="de-DE" dirty="0">
            <a:solidFill>
              <a:srgbClr val="002060"/>
            </a:solidFill>
          </a:endParaRPr>
        </a:p>
      </dgm:t>
    </dgm:pt>
    <dgm:pt modelId="{4DD7F543-659B-4F40-8415-BF27977ED8CD}" type="parTrans" cxnId="{BD74DB50-200D-4700-A3BD-7C0511274F22}">
      <dgm:prSet/>
      <dgm:spPr/>
      <dgm:t>
        <a:bodyPr/>
        <a:lstStyle/>
        <a:p>
          <a:endParaRPr lang="de-DE"/>
        </a:p>
      </dgm:t>
    </dgm:pt>
    <dgm:pt modelId="{68EF7038-8C23-4620-9AB0-30A383CCC59B}" type="sibTrans" cxnId="{BD74DB50-200D-4700-A3BD-7C0511274F22}">
      <dgm:prSet/>
      <dgm:spPr/>
      <dgm:t>
        <a:bodyPr/>
        <a:lstStyle/>
        <a:p>
          <a:endParaRPr lang="de-DE"/>
        </a:p>
      </dgm:t>
    </dgm:pt>
    <dgm:pt modelId="{F7671500-8297-4F3E-BDCE-879BE72411E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dirty="0" smtClean="0">
              <a:solidFill>
                <a:srgbClr val="002060"/>
              </a:solidFill>
            </a:rPr>
            <a:t>Hibernate</a:t>
          </a:r>
          <a:endParaRPr lang="de-DE" dirty="0">
            <a:solidFill>
              <a:srgbClr val="002060"/>
            </a:solidFill>
          </a:endParaRPr>
        </a:p>
      </dgm:t>
    </dgm:pt>
    <dgm:pt modelId="{6A162757-755C-4BE7-A32E-0D79424AAB30}" type="parTrans" cxnId="{796A0834-7EE0-4FCF-8BCA-2A3F4B0F8FBB}">
      <dgm:prSet/>
      <dgm:spPr/>
      <dgm:t>
        <a:bodyPr/>
        <a:lstStyle/>
        <a:p>
          <a:endParaRPr lang="de-DE"/>
        </a:p>
      </dgm:t>
    </dgm:pt>
    <dgm:pt modelId="{E5521926-4E6E-4688-9BFB-89AD5F90115B}" type="sibTrans" cxnId="{796A0834-7EE0-4FCF-8BCA-2A3F4B0F8FBB}">
      <dgm:prSet/>
      <dgm:spPr/>
      <dgm:t>
        <a:bodyPr/>
        <a:lstStyle/>
        <a:p>
          <a:endParaRPr lang="de-DE"/>
        </a:p>
      </dgm:t>
    </dgm:pt>
    <dgm:pt modelId="{7D353D93-D951-4728-A871-2B312A5FAE0D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de-DE" dirty="0" err="1" smtClean="0">
              <a:solidFill>
                <a:srgbClr val="002060"/>
              </a:solidFill>
            </a:rPr>
            <a:t>SiteMesh</a:t>
          </a:r>
          <a:endParaRPr lang="de-DE" dirty="0">
            <a:solidFill>
              <a:srgbClr val="002060"/>
            </a:solidFill>
          </a:endParaRPr>
        </a:p>
      </dgm:t>
    </dgm:pt>
    <dgm:pt modelId="{E6C0A325-08B0-4A14-B39C-CBE8CF28F93A}" type="parTrans" cxnId="{2F7114BA-DE38-44AF-B2B1-36241EBDACDE}">
      <dgm:prSet/>
      <dgm:spPr/>
      <dgm:t>
        <a:bodyPr/>
        <a:lstStyle/>
        <a:p>
          <a:endParaRPr lang="de-DE"/>
        </a:p>
      </dgm:t>
    </dgm:pt>
    <dgm:pt modelId="{701BD626-1384-439B-863C-EAB96A370847}" type="sibTrans" cxnId="{2F7114BA-DE38-44AF-B2B1-36241EBDACDE}">
      <dgm:prSet/>
      <dgm:spPr/>
      <dgm:t>
        <a:bodyPr/>
        <a:lstStyle/>
        <a:p>
          <a:endParaRPr lang="de-DE"/>
        </a:p>
      </dgm:t>
    </dgm:pt>
    <dgm:pt modelId="{00F9D2A5-285E-4263-BDA4-C5ECC3BB5457}" type="pres">
      <dgm:prSet presAssocID="{2CA44078-6723-471E-9EE8-E500D68F584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66C5C42-6939-480F-9798-40DDC3EDD9FB}" type="pres">
      <dgm:prSet presAssocID="{2CA44078-6723-471E-9EE8-E500D68F584B}" presName="matrix" presStyleCnt="0"/>
      <dgm:spPr/>
    </dgm:pt>
    <dgm:pt modelId="{2C465FEE-CF80-4909-804E-3204153E6FF1}" type="pres">
      <dgm:prSet presAssocID="{2CA44078-6723-471E-9EE8-E500D68F584B}" presName="tile1" presStyleLbl="node1" presStyleIdx="0" presStyleCnt="4"/>
      <dgm:spPr/>
      <dgm:t>
        <a:bodyPr/>
        <a:lstStyle/>
        <a:p>
          <a:endParaRPr lang="de-DE"/>
        </a:p>
      </dgm:t>
    </dgm:pt>
    <dgm:pt modelId="{D057D4C4-7C7C-437F-9AA7-E77B3A3EC01F}" type="pres">
      <dgm:prSet presAssocID="{2CA44078-6723-471E-9EE8-E500D68F584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3AB4E9-A066-4C32-9B94-64C1161EA86D}" type="pres">
      <dgm:prSet presAssocID="{2CA44078-6723-471E-9EE8-E500D68F584B}" presName="tile2" presStyleLbl="node1" presStyleIdx="1" presStyleCnt="4"/>
      <dgm:spPr/>
      <dgm:t>
        <a:bodyPr/>
        <a:lstStyle/>
        <a:p>
          <a:endParaRPr lang="de-DE"/>
        </a:p>
      </dgm:t>
    </dgm:pt>
    <dgm:pt modelId="{707396D3-4F4C-4E1B-AE8E-A842EB5E2755}" type="pres">
      <dgm:prSet presAssocID="{2CA44078-6723-471E-9EE8-E500D68F584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CBC29C-5067-4C24-BDB5-16718A53AE6A}" type="pres">
      <dgm:prSet presAssocID="{2CA44078-6723-471E-9EE8-E500D68F584B}" presName="tile3" presStyleLbl="node1" presStyleIdx="2" presStyleCnt="4"/>
      <dgm:spPr/>
      <dgm:t>
        <a:bodyPr/>
        <a:lstStyle/>
        <a:p>
          <a:endParaRPr lang="de-DE"/>
        </a:p>
      </dgm:t>
    </dgm:pt>
    <dgm:pt modelId="{94717272-4243-488C-95AF-FD69DB98ADDE}" type="pres">
      <dgm:prSet presAssocID="{2CA44078-6723-471E-9EE8-E500D68F584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98BBB4-A080-4839-A4BC-B30620E40F49}" type="pres">
      <dgm:prSet presAssocID="{2CA44078-6723-471E-9EE8-E500D68F584B}" presName="tile4" presStyleLbl="node1" presStyleIdx="3" presStyleCnt="4"/>
      <dgm:spPr/>
      <dgm:t>
        <a:bodyPr/>
        <a:lstStyle/>
        <a:p>
          <a:endParaRPr lang="de-DE"/>
        </a:p>
      </dgm:t>
    </dgm:pt>
    <dgm:pt modelId="{D19FF58C-E800-439B-B9A6-81525D5A3885}" type="pres">
      <dgm:prSet presAssocID="{2CA44078-6723-471E-9EE8-E500D68F584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EA20F8-272A-400E-B692-FE1C3CF6C51C}" type="pres">
      <dgm:prSet presAssocID="{2CA44078-6723-471E-9EE8-E500D68F584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FA87375C-D0A7-4452-B481-67F727AAA2AA}" type="presOf" srcId="{F7671500-8297-4F3E-BDCE-879BE72411ED}" destId="{2BCBC29C-5067-4C24-BDB5-16718A53AE6A}" srcOrd="0" destOrd="0" presId="urn:microsoft.com/office/officeart/2005/8/layout/matrix1"/>
    <dgm:cxn modelId="{1E87FFFD-6E68-4A9F-82A9-205D3F5EF0EF}" type="presOf" srcId="{50C3BD8F-FA35-49F1-A571-92963C2C793A}" destId="{2C465FEE-CF80-4909-804E-3204153E6FF1}" srcOrd="0" destOrd="0" presId="urn:microsoft.com/office/officeart/2005/8/layout/matrix1"/>
    <dgm:cxn modelId="{3BC4F52A-0D84-4006-A828-69AD9FE7BBD7}" type="presOf" srcId="{7D353D93-D951-4728-A871-2B312A5FAE0D}" destId="{D19FF58C-E800-439B-B9A6-81525D5A3885}" srcOrd="1" destOrd="0" presId="urn:microsoft.com/office/officeart/2005/8/layout/matrix1"/>
    <dgm:cxn modelId="{EF2ED0C1-7510-4117-A3B4-E1722361DB55}" type="presOf" srcId="{2CA44078-6723-471E-9EE8-E500D68F584B}" destId="{00F9D2A5-285E-4263-BDA4-C5ECC3BB5457}" srcOrd="0" destOrd="0" presId="urn:microsoft.com/office/officeart/2005/8/layout/matrix1"/>
    <dgm:cxn modelId="{A4303F15-0D9A-4086-AE14-98BBB28075D6}" srcId="{322F7167-D7E5-435C-A8CC-52B42FC6266D}" destId="{50C3BD8F-FA35-49F1-A571-92963C2C793A}" srcOrd="0" destOrd="0" parTransId="{9BB94167-7A35-4231-AA02-49CB216E6D62}" sibTransId="{C472C849-4A5C-43BB-903D-5ED6B655CEEC}"/>
    <dgm:cxn modelId="{796A0834-7EE0-4FCF-8BCA-2A3F4B0F8FBB}" srcId="{322F7167-D7E5-435C-A8CC-52B42FC6266D}" destId="{F7671500-8297-4F3E-BDCE-879BE72411ED}" srcOrd="2" destOrd="0" parTransId="{6A162757-755C-4BE7-A32E-0D79424AAB30}" sibTransId="{E5521926-4E6E-4688-9BFB-89AD5F90115B}"/>
    <dgm:cxn modelId="{2F7114BA-DE38-44AF-B2B1-36241EBDACDE}" srcId="{322F7167-D7E5-435C-A8CC-52B42FC6266D}" destId="{7D353D93-D951-4728-A871-2B312A5FAE0D}" srcOrd="3" destOrd="0" parTransId="{E6C0A325-08B0-4A14-B39C-CBE8CF28F93A}" sibTransId="{701BD626-1384-439B-863C-EAB96A370847}"/>
    <dgm:cxn modelId="{F4103C12-A425-44D8-866D-553E2C235872}" type="presOf" srcId="{F7671500-8297-4F3E-BDCE-879BE72411ED}" destId="{94717272-4243-488C-95AF-FD69DB98ADDE}" srcOrd="1" destOrd="0" presId="urn:microsoft.com/office/officeart/2005/8/layout/matrix1"/>
    <dgm:cxn modelId="{6E08934A-26D5-4A10-9C2A-702221EB1C66}" type="presOf" srcId="{7D353D93-D951-4728-A871-2B312A5FAE0D}" destId="{F498BBB4-A080-4839-A4BC-B30620E40F49}" srcOrd="0" destOrd="0" presId="urn:microsoft.com/office/officeart/2005/8/layout/matrix1"/>
    <dgm:cxn modelId="{797A5495-0C2E-4990-B05E-B75AD751CE1E}" type="presOf" srcId="{50C3BD8F-FA35-49F1-A571-92963C2C793A}" destId="{D057D4C4-7C7C-437F-9AA7-E77B3A3EC01F}" srcOrd="1" destOrd="0" presId="urn:microsoft.com/office/officeart/2005/8/layout/matrix1"/>
    <dgm:cxn modelId="{50E8153B-4E47-44FC-B6BE-4CD8520B6BC2}" srcId="{2CA44078-6723-471E-9EE8-E500D68F584B}" destId="{322F7167-D7E5-435C-A8CC-52B42FC6266D}" srcOrd="0" destOrd="0" parTransId="{4F1DB36A-DA11-4FC6-B205-425407F144A3}" sibTransId="{106FF330-C0D9-40BC-91A0-3C43A17B8498}"/>
    <dgm:cxn modelId="{BB320B12-6487-4989-9CA8-ECD92005A8C1}" type="presOf" srcId="{3EA38FB7-077E-4699-860B-B7481A9FF50F}" destId="{707396D3-4F4C-4E1B-AE8E-A842EB5E2755}" srcOrd="1" destOrd="0" presId="urn:microsoft.com/office/officeart/2005/8/layout/matrix1"/>
    <dgm:cxn modelId="{E7A28185-E3B0-45A7-85E0-A10425BC2D41}" type="presOf" srcId="{3EA38FB7-077E-4699-860B-B7481A9FF50F}" destId="{C83AB4E9-A066-4C32-9B94-64C1161EA86D}" srcOrd="0" destOrd="0" presId="urn:microsoft.com/office/officeart/2005/8/layout/matrix1"/>
    <dgm:cxn modelId="{BDB2C959-37C7-4C56-8F10-702F4A7DD51B}" type="presOf" srcId="{322F7167-D7E5-435C-A8CC-52B42FC6266D}" destId="{D5EA20F8-272A-400E-B692-FE1C3CF6C51C}" srcOrd="0" destOrd="0" presId="urn:microsoft.com/office/officeart/2005/8/layout/matrix1"/>
    <dgm:cxn modelId="{BD74DB50-200D-4700-A3BD-7C0511274F22}" srcId="{322F7167-D7E5-435C-A8CC-52B42FC6266D}" destId="{3EA38FB7-077E-4699-860B-B7481A9FF50F}" srcOrd="1" destOrd="0" parTransId="{4DD7F543-659B-4F40-8415-BF27977ED8CD}" sibTransId="{68EF7038-8C23-4620-9AB0-30A383CCC59B}"/>
    <dgm:cxn modelId="{1767F454-5B5F-474C-BF93-C3BB5ECEBF28}" type="presParOf" srcId="{00F9D2A5-285E-4263-BDA4-C5ECC3BB5457}" destId="{B66C5C42-6939-480F-9798-40DDC3EDD9FB}" srcOrd="0" destOrd="0" presId="urn:microsoft.com/office/officeart/2005/8/layout/matrix1"/>
    <dgm:cxn modelId="{76204FB3-8E05-4F4F-B365-5B87C0DE2A86}" type="presParOf" srcId="{B66C5C42-6939-480F-9798-40DDC3EDD9FB}" destId="{2C465FEE-CF80-4909-804E-3204153E6FF1}" srcOrd="0" destOrd="0" presId="urn:microsoft.com/office/officeart/2005/8/layout/matrix1"/>
    <dgm:cxn modelId="{C1EDFD6D-B385-4009-A8E5-EC6C93564758}" type="presParOf" srcId="{B66C5C42-6939-480F-9798-40DDC3EDD9FB}" destId="{D057D4C4-7C7C-437F-9AA7-E77B3A3EC01F}" srcOrd="1" destOrd="0" presId="urn:microsoft.com/office/officeart/2005/8/layout/matrix1"/>
    <dgm:cxn modelId="{8108B6A2-826C-4FC1-A455-FD49DD2395EB}" type="presParOf" srcId="{B66C5C42-6939-480F-9798-40DDC3EDD9FB}" destId="{C83AB4E9-A066-4C32-9B94-64C1161EA86D}" srcOrd="2" destOrd="0" presId="urn:microsoft.com/office/officeart/2005/8/layout/matrix1"/>
    <dgm:cxn modelId="{873D8340-229C-4192-91F8-DFD8DB37E6BA}" type="presParOf" srcId="{B66C5C42-6939-480F-9798-40DDC3EDD9FB}" destId="{707396D3-4F4C-4E1B-AE8E-A842EB5E2755}" srcOrd="3" destOrd="0" presId="urn:microsoft.com/office/officeart/2005/8/layout/matrix1"/>
    <dgm:cxn modelId="{FEA720F6-1E1F-4B5B-A5F5-BBB07FCD547C}" type="presParOf" srcId="{B66C5C42-6939-480F-9798-40DDC3EDD9FB}" destId="{2BCBC29C-5067-4C24-BDB5-16718A53AE6A}" srcOrd="4" destOrd="0" presId="urn:microsoft.com/office/officeart/2005/8/layout/matrix1"/>
    <dgm:cxn modelId="{6FE32A3A-524F-4F4F-936F-C60ED5464C48}" type="presParOf" srcId="{B66C5C42-6939-480F-9798-40DDC3EDD9FB}" destId="{94717272-4243-488C-95AF-FD69DB98ADDE}" srcOrd="5" destOrd="0" presId="urn:microsoft.com/office/officeart/2005/8/layout/matrix1"/>
    <dgm:cxn modelId="{6908A325-AE22-470E-AA97-CCA57D133E7F}" type="presParOf" srcId="{B66C5C42-6939-480F-9798-40DDC3EDD9FB}" destId="{F498BBB4-A080-4839-A4BC-B30620E40F49}" srcOrd="6" destOrd="0" presId="urn:microsoft.com/office/officeart/2005/8/layout/matrix1"/>
    <dgm:cxn modelId="{A371FC35-7563-43E4-A854-1574026F0EA9}" type="presParOf" srcId="{B66C5C42-6939-480F-9798-40DDC3EDD9FB}" destId="{D19FF58C-E800-439B-B9A6-81525D5A3885}" srcOrd="7" destOrd="0" presId="urn:microsoft.com/office/officeart/2005/8/layout/matrix1"/>
    <dgm:cxn modelId="{FD6A170C-53B9-445D-81F1-81CFEC506CAC}" type="presParOf" srcId="{00F9D2A5-285E-4263-BDA4-C5ECC3BB5457}" destId="{D5EA20F8-272A-400E-B692-FE1C3CF6C51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65FEE-CF80-4909-804E-3204153E6FF1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>
              <a:solidFill>
                <a:srgbClr val="002060"/>
              </a:solidFill>
            </a:rPr>
            <a:t>Spring</a:t>
          </a:r>
          <a:endParaRPr lang="de-DE" sz="3900" kern="1200" dirty="0">
            <a:solidFill>
              <a:srgbClr val="002060"/>
            </a:solidFill>
          </a:endParaRPr>
        </a:p>
      </dsp:txBody>
      <dsp:txXfrm rot="5400000">
        <a:off x="0" y="0"/>
        <a:ext cx="3048000" cy="1524000"/>
      </dsp:txXfrm>
    </dsp:sp>
    <dsp:sp modelId="{C83AB4E9-A066-4C32-9B94-64C1161EA86D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>
              <a:solidFill>
                <a:srgbClr val="002060"/>
              </a:solidFill>
            </a:rPr>
            <a:t>Groovy</a:t>
          </a:r>
          <a:endParaRPr lang="de-DE" sz="3900" kern="1200" dirty="0">
            <a:solidFill>
              <a:srgbClr val="002060"/>
            </a:solidFill>
          </a:endParaRPr>
        </a:p>
      </dsp:txBody>
      <dsp:txXfrm>
        <a:off x="3048000" y="0"/>
        <a:ext cx="3048000" cy="1524000"/>
      </dsp:txXfrm>
    </dsp:sp>
    <dsp:sp modelId="{2BCBC29C-5067-4C24-BDB5-16718A53AE6A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>
              <a:solidFill>
                <a:srgbClr val="002060"/>
              </a:solidFill>
            </a:rPr>
            <a:t>Hibernate</a:t>
          </a:r>
          <a:endParaRPr lang="de-DE" sz="3900" kern="1200" dirty="0">
            <a:solidFill>
              <a:srgbClr val="002060"/>
            </a:solidFill>
          </a:endParaRPr>
        </a:p>
      </dsp:txBody>
      <dsp:txXfrm rot="10800000">
        <a:off x="0" y="2539999"/>
        <a:ext cx="3048000" cy="1524000"/>
      </dsp:txXfrm>
    </dsp:sp>
    <dsp:sp modelId="{F498BBB4-A080-4839-A4BC-B30620E40F49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err="1" smtClean="0">
              <a:solidFill>
                <a:srgbClr val="002060"/>
              </a:solidFill>
            </a:rPr>
            <a:t>SiteMesh</a:t>
          </a:r>
          <a:endParaRPr lang="de-DE" sz="3900" kern="1200" dirty="0">
            <a:solidFill>
              <a:srgbClr val="002060"/>
            </a:solidFill>
          </a:endParaRPr>
        </a:p>
      </dsp:txBody>
      <dsp:txXfrm rot="-5400000">
        <a:off x="3048000" y="2539999"/>
        <a:ext cx="3048000" cy="1524000"/>
      </dsp:txXfrm>
    </dsp:sp>
    <dsp:sp modelId="{D5EA20F8-272A-400E-B692-FE1C3CF6C51C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b="1" kern="1200" dirty="0" err="1" smtClean="0">
              <a:solidFill>
                <a:srgbClr val="002060"/>
              </a:solidFill>
            </a:rPr>
            <a:t>Grails</a:t>
          </a:r>
          <a:endParaRPr lang="de-DE" sz="3900" b="1" kern="1200" dirty="0">
            <a:solidFill>
              <a:srgbClr val="002060"/>
            </a:solidFill>
          </a:endParaRPr>
        </a:p>
      </dsp:txBody>
      <dsp:txXfrm>
        <a:off x="2183197" y="1573596"/>
        <a:ext cx="1729606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75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04.11.2011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2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76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 Java-Entwickler fallen hier sofort diverse Unterschiede zu altbekanntem Java-Code auf: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Mit dem Schlüsselwort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werden dynamische Typen deklariert.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Die Sichtbarkeit von Methoden ist standardmäßig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Felder sind automatisch mittels Setter und Getter zugreifbar.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Semikolons am Zeilenende eines Ausdrucks sind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Variablen innerhalb von Groovy Strings werden aufgelöst.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Schlüsselwort ist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Es gibt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Map-Konstruktoren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für die Felder einer Groovy Bean.</a:t>
            </a:r>
          </a:p>
          <a:p>
            <a:pPr lvl="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Für bestimmte Java-Ausdrücke wie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gibt es Kurzformen.</a:t>
            </a:r>
          </a:p>
          <a:p>
            <a:pPr lvl="0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7.jpeg"/><Relationship Id="rId7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11" Type="http://schemas.openxmlformats.org/officeDocument/2006/relationships/image" Target="../media/image20.png"/><Relationship Id="rId5" Type="http://schemas.openxmlformats.org/officeDocument/2006/relationships/image" Target="../media/image2.jpeg"/><Relationship Id="rId10" Type="http://schemas.openxmlformats.org/officeDocument/2006/relationships/image" Target="../media/image19.gif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23249" y="2420888"/>
            <a:ext cx="6732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1295257" y="4643844"/>
            <a:ext cx="67687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spd="slow" advTm="1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76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5322" y="6309320"/>
            <a:ext cx="6973056" cy="2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slow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Folie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err="1" smtClean="0">
                <a:solidFill>
                  <a:srgbClr val="4F5150"/>
                </a:solidFill>
              </a:rPr>
              <a:t>Grails</a:t>
            </a:r>
            <a:r>
              <a:rPr lang="de-DE" sz="800" b="1" dirty="0" smtClean="0">
                <a:solidFill>
                  <a:srgbClr val="4F5150"/>
                </a:solidFill>
              </a:rPr>
              <a:t> – Die Suche ist vorbei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23" r:id="rId24"/>
  </p:sldLayoutIdLst>
  <p:transition spd="slow" advTm="10000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source.com/developer/grail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glassfish.java.net/javaee5/persistence/persistence-example.html" TargetMode="Externa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stefangla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hyperlink" Target="http://github.com/codescap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.codehaus.org/" TargetMode="External"/><Relationship Id="rId2" Type="http://schemas.openxmlformats.org/officeDocument/2006/relationships/hyperlink" Target="http://grails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witter.com/stefanglase" TargetMode="External"/><Relationship Id="rId4" Type="http://schemas.openxmlformats.org/officeDocument/2006/relationships/hyperlink" Target="https://github.com/codescape/presentation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hyperlink" Target="mailto:stefan.glase@opitz-consulting.com" TargetMode="External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jpeg"/><Relationship Id="rId5" Type="http://schemas.openxmlformats.org/officeDocument/2006/relationships/image" Target="../media/image31.jpeg"/><Relationship Id="rId4" Type="http://schemas.openxmlformats.org/officeDocument/2006/relationships/hyperlink" Target="mailto:michael.steaehler@opitz-consulting.com" TargetMode="External"/><Relationship Id="rId9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6.png"/><Relationship Id="rId7" Type="http://schemas.openxmlformats.org/officeDocument/2006/relationships/image" Target="../media/image29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gif"/><Relationship Id="rId5" Type="http://schemas.openxmlformats.org/officeDocument/2006/relationships/image" Target="../media/image27.gif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groovyconsole.appspot.com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727659"/>
            <a:ext cx="6696000" cy="1402683"/>
          </a:xfrm>
        </p:spPr>
        <p:txBody>
          <a:bodyPr anchor="ctr"/>
          <a:lstStyle/>
          <a:p>
            <a:r>
              <a:rPr lang="de-DE" sz="3200" dirty="0" err="1" smtClean="0"/>
              <a:t>Grails</a:t>
            </a:r>
            <a:r>
              <a:rPr lang="de-DE" sz="3200" dirty="0" smtClean="0"/>
              <a:t> - Die Suche ist vorbei</a:t>
            </a:r>
            <a:endParaRPr lang="de-DE" sz="3200" dirty="0"/>
          </a:p>
        </p:txBody>
      </p:sp>
      <p:sp>
        <p:nvSpPr>
          <p:cNvPr id="3" name="Textfeld 2"/>
          <p:cNvSpPr txBox="1"/>
          <p:nvPr/>
        </p:nvSpPr>
        <p:spPr>
          <a:xfrm>
            <a:off x="1187624" y="4357553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DOAG Konferenz 2011</a:t>
            </a:r>
          </a:p>
          <a:p>
            <a:pPr algn="ctr"/>
            <a:r>
              <a:rPr lang="de-DE" sz="2000" b="1" dirty="0" smtClean="0"/>
              <a:t>Stefan Glase &amp; Michael Stähler</a:t>
            </a:r>
          </a:p>
          <a:p>
            <a:pPr algn="ctr"/>
            <a:r>
              <a:rPr lang="de-DE" sz="2000" b="1" dirty="0" smtClean="0"/>
              <a:t>am 17.11.2011</a:t>
            </a:r>
            <a:endParaRPr lang="de-DE" sz="2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de/5/56/Grails_logo_2009_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916832"/>
            <a:ext cx="4367214" cy="12166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warum.jp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1640" y="1368425"/>
            <a:ext cx="3213207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1521" y="2074490"/>
            <a:ext cx="86926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         “</a:t>
            </a:r>
            <a:endParaRPr lang="de-DE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SpringSource</a:t>
            </a:r>
            <a:r>
              <a:rPr lang="de-DE" dirty="0" smtClean="0"/>
              <a:t> über </a:t>
            </a:r>
            <a:r>
              <a:rPr lang="de-DE" dirty="0" err="1" smtClean="0"/>
              <a:t>Grails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187624" y="1367999"/>
            <a:ext cx="6768752" cy="4824000"/>
          </a:xfrm>
        </p:spPr>
        <p:txBody>
          <a:bodyPr/>
          <a:lstStyle/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Grails is an advanced and innovative </a:t>
            </a:r>
            <a:r>
              <a:rPr lang="en-US" sz="1800" dirty="0" smtClean="0">
                <a:solidFill>
                  <a:schemeClr val="accent6"/>
                </a:solidFill>
              </a:rPr>
              <a:t>open source web application platform</a:t>
            </a:r>
            <a:r>
              <a:rPr lang="en-US" sz="1800" dirty="0" smtClean="0">
                <a:solidFill>
                  <a:schemeClr val="tx1"/>
                </a:solidFill>
              </a:rPr>
              <a:t> that delivers new levels of developer productivity by applying principles like </a:t>
            </a:r>
            <a:r>
              <a:rPr lang="en-US" sz="1800" dirty="0" smtClean="0">
                <a:solidFill>
                  <a:schemeClr val="accent6"/>
                </a:solidFill>
              </a:rPr>
              <a:t>Convention over Configuration</a:t>
            </a:r>
            <a:r>
              <a:rPr lang="en-US" sz="1800" dirty="0" smtClean="0">
                <a:solidFill>
                  <a:schemeClr val="tx1"/>
                </a:solidFill>
              </a:rPr>
              <a:t>. Grails helps development teams</a:t>
            </a:r>
            <a:r>
              <a:rPr lang="en-US" sz="1800" dirty="0" smtClean="0">
                <a:solidFill>
                  <a:schemeClr val="accent6"/>
                </a:solidFill>
              </a:rPr>
              <a:t> embrace agile methodologies</a:t>
            </a:r>
            <a:r>
              <a:rPr lang="en-US" sz="1800" dirty="0" smtClean="0">
                <a:solidFill>
                  <a:schemeClr val="tx1"/>
                </a:solidFill>
              </a:rPr>
              <a:t>, deliver quality applications in reduced amounts of time, and focus on what really matters: creating high quality, easy to use applications that delight users. Grails naturally complements Java application development since it </a:t>
            </a:r>
            <a:r>
              <a:rPr lang="en-US" sz="1800" dirty="0" smtClean="0">
                <a:solidFill>
                  <a:schemeClr val="accent6"/>
                </a:solidFill>
              </a:rPr>
              <a:t>is built on Spring </a:t>
            </a:r>
            <a:r>
              <a:rPr lang="en-US" sz="1800" dirty="0" smtClean="0">
                <a:solidFill>
                  <a:schemeClr val="tx1"/>
                </a:solidFill>
              </a:rPr>
              <a:t>and </a:t>
            </a:r>
            <a:r>
              <a:rPr lang="en-US" sz="1800" dirty="0" smtClean="0">
                <a:solidFill>
                  <a:schemeClr val="accent6"/>
                </a:solidFill>
              </a:rPr>
              <a:t>based on Groovy</a:t>
            </a:r>
            <a:r>
              <a:rPr lang="en-US" sz="1800" dirty="0" smtClean="0">
                <a:solidFill>
                  <a:schemeClr val="tx1"/>
                </a:solidFill>
              </a:rPr>
              <a:t>, the leading dynamic language for the Java platform.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849429" y="5795972"/>
            <a:ext cx="482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http://www.springsource.com/developer/grails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solides Fundament</a:t>
            </a:r>
            <a:endParaRPr lang="de-DE" dirty="0"/>
          </a:p>
        </p:txBody>
      </p:sp>
      <p:graphicFrame>
        <p:nvGraphicFramePr>
          <p:cNvPr id="5" name="Diagramm 4"/>
          <p:cNvGraphicFramePr/>
          <p:nvPr/>
        </p:nvGraphicFramePr>
        <p:xfrm>
          <a:off x="1524000" y="17412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 advTm="1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in der Verzeichnisstruktur 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203848" y="1397421"/>
            <a:ext cx="2736304" cy="48398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grails-app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conf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controllers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domain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i18n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services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taglib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utils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views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scripts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src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groovy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java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test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integration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unit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web-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bei der Konfiguration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 l="23451" t="17854" r="14255" b="55542"/>
          <a:stretch>
            <a:fillRect/>
          </a:stretch>
        </p:blipFill>
        <p:spPr bwMode="auto">
          <a:xfrm>
            <a:off x="539552" y="2767593"/>
            <a:ext cx="8064896" cy="238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&quot;Nein&quot;-Symbol 3"/>
          <p:cNvSpPr/>
          <p:nvPr/>
        </p:nvSpPr>
        <p:spPr>
          <a:xfrm>
            <a:off x="2051720" y="1268760"/>
            <a:ext cx="4824536" cy="4968552"/>
          </a:xfrm>
          <a:prstGeom prst="noSmoking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1520" y="1196751"/>
            <a:ext cx="8640960" cy="47525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Entity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Customer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private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private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private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this.id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this.name =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OneToMany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cascade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=ALL,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mappedBy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customer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")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newValue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    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this.orders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newValue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228623" y="6073551"/>
            <a:ext cx="5735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hlinkClick r:id="rId2"/>
              </a:rPr>
              <a:t>http://glassfish.java.net/javaee5/persistence/persistence-example.html</a:t>
            </a:r>
            <a:endParaRPr lang="de-DE" sz="1400" b="1" dirty="0" smtClean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JPA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547664" y="1412776"/>
            <a:ext cx="6048672" cy="46991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Customer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 String email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hasMany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[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Order]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constraints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(blank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        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email(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unique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email: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"$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($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email)"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Grails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GORM = </a:t>
            </a:r>
            <a:r>
              <a:rPr lang="de-DE" dirty="0" err="1" smtClean="0"/>
              <a:t>Grails</a:t>
            </a:r>
            <a:r>
              <a:rPr lang="de-DE" dirty="0" smtClean="0"/>
              <a:t> Objekt Relational 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Objektrelationales Mapping als DSL</a:t>
            </a:r>
          </a:p>
          <a:p>
            <a:r>
              <a:rPr lang="de-DE" dirty="0" smtClean="0"/>
              <a:t>Dynamische Finder-Methoden</a:t>
            </a:r>
          </a:p>
          <a:p>
            <a:r>
              <a:rPr lang="de-DE" dirty="0" smtClean="0"/>
              <a:t>Dynamische Persistenz-Methoden</a:t>
            </a:r>
          </a:p>
          <a:p>
            <a:r>
              <a:rPr lang="de-DE" dirty="0" smtClean="0"/>
              <a:t>Hibernate </a:t>
            </a:r>
            <a:r>
              <a:rPr lang="de-DE" dirty="0" err="1" smtClean="0"/>
              <a:t>Criteria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als DSL</a:t>
            </a:r>
          </a:p>
          <a:p>
            <a:r>
              <a:rPr lang="de-DE" dirty="0" smtClean="0"/>
              <a:t>Basierend auf Hibernate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472192" y="4077072"/>
            <a:ext cx="322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</a:t>
            </a:r>
            <a:r>
              <a:rPr lang="de-DE" sz="2800" b="1" dirty="0" err="1" smtClean="0">
                <a:solidFill>
                  <a:schemeClr val="accent6"/>
                </a:solidFill>
              </a:rPr>
              <a:t>Faces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16021" y="2996952"/>
            <a:ext cx="3264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Pages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543559" y="2204864"/>
            <a:ext cx="2484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Java </a:t>
            </a:r>
            <a:r>
              <a:rPr lang="de-DE" sz="2800" b="1" dirty="0" err="1" smtClean="0">
                <a:solidFill>
                  <a:schemeClr val="accent6"/>
                </a:solidFill>
              </a:rPr>
              <a:t>Servlets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716016" y="4869160"/>
            <a:ext cx="307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Spring Web MVC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771800" y="5589240"/>
            <a:ext cx="1202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Grails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40188" y="1556792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Struts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062762" y="1412776"/>
            <a:ext cx="868325" cy="4958316"/>
          </a:xfrm>
          <a:custGeom>
            <a:avLst/>
            <a:gdLst>
              <a:gd name="connsiteX0" fmla="*/ 666306 w 868325"/>
              <a:gd name="connsiteY0" fmla="*/ 0 h 4958316"/>
              <a:gd name="connsiteX1" fmla="*/ 17720 w 868325"/>
              <a:gd name="connsiteY1" fmla="*/ 765544 h 4958316"/>
              <a:gd name="connsiteX2" fmla="*/ 698204 w 868325"/>
              <a:gd name="connsiteY2" fmla="*/ 2860158 h 4958316"/>
              <a:gd name="connsiteX3" fmla="*/ 28353 w 868325"/>
              <a:gd name="connsiteY3" fmla="*/ 4635795 h 4958316"/>
              <a:gd name="connsiteX4" fmla="*/ 868325 w 868325"/>
              <a:gd name="connsiteY4" fmla="*/ 4795283 h 495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25" h="4958316">
                <a:moveTo>
                  <a:pt x="666306" y="0"/>
                </a:moveTo>
                <a:cubicBezTo>
                  <a:pt x="339355" y="144425"/>
                  <a:pt x="12404" y="288851"/>
                  <a:pt x="17720" y="765544"/>
                </a:cubicBezTo>
                <a:cubicBezTo>
                  <a:pt x="23036" y="1242237"/>
                  <a:pt x="696432" y="2215116"/>
                  <a:pt x="698204" y="2860158"/>
                </a:cubicBezTo>
                <a:cubicBezTo>
                  <a:pt x="699976" y="3505200"/>
                  <a:pt x="0" y="4313274"/>
                  <a:pt x="28353" y="4635795"/>
                </a:cubicBezTo>
                <a:cubicBezTo>
                  <a:pt x="56707" y="4958316"/>
                  <a:pt x="698204" y="4781106"/>
                  <a:pt x="868325" y="479528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076056" y="5949280"/>
            <a:ext cx="404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 Beispiel: Datei-Upload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sind wir?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92081" y="3501008"/>
            <a:ext cx="29370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 smtClean="0"/>
              <a:t>Softwareentwickler</a:t>
            </a:r>
            <a:br>
              <a:rPr lang="de-DE" sz="2200" b="1" dirty="0" smtClean="0"/>
            </a:br>
            <a:r>
              <a:rPr lang="de-DE" sz="1600" b="1" dirty="0" smtClean="0">
                <a:solidFill>
                  <a:schemeClr val="accent6"/>
                </a:solidFill>
              </a:rPr>
              <a:t>Java, Spring, </a:t>
            </a:r>
            <a:r>
              <a:rPr lang="de-DE" sz="1600" b="1" dirty="0" err="1" smtClean="0">
                <a:solidFill>
                  <a:schemeClr val="accent6"/>
                </a:solidFill>
              </a:rPr>
              <a:t>Grails</a:t>
            </a:r>
            <a:r>
              <a:rPr lang="de-DE" sz="1600" b="1" dirty="0" smtClean="0">
                <a:solidFill>
                  <a:schemeClr val="accent6"/>
                </a:solidFill>
              </a:rPr>
              <a:t>, Groovy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Trainer und Coach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Sprecher und Autor</a:t>
            </a:r>
            <a:endParaRPr lang="de-DE" sz="22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5652120" y="5589240"/>
            <a:ext cx="2273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>
                <a:hlinkClick r:id="rId3"/>
              </a:rPr>
              <a:t>twitter.com/</a:t>
            </a:r>
            <a:r>
              <a:rPr lang="de-DE" sz="1600" dirty="0" err="1" smtClean="0">
                <a:hlinkClick r:id="rId3"/>
              </a:rPr>
              <a:t>stefanglase</a:t>
            </a:r>
            <a:endParaRPr lang="de-DE" sz="1600" dirty="0" smtClean="0"/>
          </a:p>
          <a:p>
            <a:pPr algn="ctr"/>
            <a:r>
              <a:rPr lang="de-DE" sz="1600" dirty="0" smtClean="0">
                <a:hlinkClick r:id="rId4"/>
              </a:rPr>
              <a:t>github.com/</a:t>
            </a:r>
            <a:r>
              <a:rPr lang="de-DE" sz="1600" dirty="0" err="1" smtClean="0">
                <a:hlinkClick r:id="rId4"/>
              </a:rPr>
              <a:t>codescape</a:t>
            </a:r>
            <a:endParaRPr lang="de-DE" sz="1600" dirty="0" smtClean="0"/>
          </a:p>
        </p:txBody>
      </p:sp>
      <p:pic>
        <p:nvPicPr>
          <p:cNvPr id="17" name="Bildplatzhalter 11" descr="opitz_glase-2754.jpg"/>
          <p:cNvPicPr>
            <a:picLocks noChangeAspect="1"/>
          </p:cNvPicPr>
          <p:nvPr/>
        </p:nvPicPr>
        <p:blipFill>
          <a:blip r:embed="rId5" cstate="print"/>
          <a:srcRect l="8129" r="6522"/>
          <a:stretch>
            <a:fillRect/>
          </a:stretch>
        </p:blipFill>
        <p:spPr>
          <a:xfrm>
            <a:off x="6012160" y="1412776"/>
            <a:ext cx="1512168" cy="1941366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971600" y="3501008"/>
            <a:ext cx="29370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 smtClean="0"/>
              <a:t>Softwareentwickler</a:t>
            </a:r>
            <a:br>
              <a:rPr lang="de-DE" sz="2200" b="1" dirty="0" smtClean="0"/>
            </a:br>
            <a:r>
              <a:rPr lang="de-DE" sz="1600" b="1" dirty="0" smtClean="0">
                <a:solidFill>
                  <a:schemeClr val="accent6"/>
                </a:solidFill>
              </a:rPr>
              <a:t>Java, Spring, </a:t>
            </a:r>
            <a:r>
              <a:rPr lang="de-DE" sz="1600" b="1" dirty="0" err="1" smtClean="0">
                <a:solidFill>
                  <a:schemeClr val="accent6"/>
                </a:solidFill>
              </a:rPr>
              <a:t>Grails</a:t>
            </a:r>
            <a:r>
              <a:rPr lang="de-DE" sz="1600" b="1" dirty="0" smtClean="0">
                <a:solidFill>
                  <a:schemeClr val="accent6"/>
                </a:solidFill>
              </a:rPr>
              <a:t>, Groovy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Trainer und Coach</a:t>
            </a:r>
          </a:p>
          <a:p>
            <a:pPr algn="ctr">
              <a:lnSpc>
                <a:spcPct val="200000"/>
              </a:lnSpc>
            </a:pPr>
            <a:r>
              <a:rPr lang="de-DE" sz="2200" b="1" dirty="0" smtClean="0"/>
              <a:t>Sprecher und Autor</a:t>
            </a:r>
            <a:endParaRPr lang="de-DE" sz="2200" b="1" dirty="0"/>
          </a:p>
        </p:txBody>
      </p:sp>
      <p:sp>
        <p:nvSpPr>
          <p:cNvPr id="21" name="Textfeld 20"/>
          <p:cNvSpPr txBox="1"/>
          <p:nvPr/>
        </p:nvSpPr>
        <p:spPr>
          <a:xfrm rot="16200000">
            <a:off x="7072221" y="222492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5"/>
                </a:solidFill>
              </a:rPr>
              <a:t>Stefan Glase</a:t>
            </a:r>
            <a:endParaRPr lang="de-DE" sz="2000" b="1" dirty="0">
              <a:solidFill>
                <a:schemeClr val="accent5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2476156" y="2224924"/>
            <a:ext cx="2063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5"/>
                </a:solidFill>
              </a:rPr>
              <a:t>Michael Stähler</a:t>
            </a:r>
            <a:endParaRPr lang="de-DE" sz="2000" b="1" dirty="0">
              <a:solidFill>
                <a:schemeClr val="accent5"/>
              </a:solidFill>
            </a:endParaRPr>
          </a:p>
        </p:txBody>
      </p:sp>
      <p:pic>
        <p:nvPicPr>
          <p:cNvPr id="14338" name="Picture 2" descr="Benutzeravat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0485" y="1412776"/>
            <a:ext cx="1977379" cy="1977381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424871" y="1834852"/>
            <a:ext cx="6294258" cy="4186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2060"/>
                </a:solidFill>
              </a:rPr>
              <a:t>Plug-In Beispiel: </a:t>
            </a:r>
            <a:r>
              <a:rPr lang="de-DE" dirty="0" err="1" smtClean="0">
                <a:solidFill>
                  <a:srgbClr val="002060"/>
                </a:solidFill>
              </a:rPr>
              <a:t>Grails</a:t>
            </a:r>
            <a:r>
              <a:rPr lang="de-DE" dirty="0" smtClean="0">
                <a:solidFill>
                  <a:srgbClr val="002060"/>
                </a:solidFill>
              </a:rPr>
              <a:t> File </a:t>
            </a:r>
            <a:r>
              <a:rPr lang="de-DE" dirty="0" err="1" smtClean="0">
                <a:solidFill>
                  <a:srgbClr val="002060"/>
                </a:solidFill>
              </a:rPr>
              <a:t>Uploader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Plugin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 l="38877" t="21331" r="17857" b="22053"/>
          <a:stretch>
            <a:fillRect/>
          </a:stretch>
        </p:blipFill>
        <p:spPr bwMode="auto">
          <a:xfrm>
            <a:off x="1907704" y="1268760"/>
            <a:ext cx="532859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Plug-In-Mechanismus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 mit </a:t>
            </a:r>
            <a:r>
              <a:rPr lang="de-DE" dirty="0" err="1" smtClean="0"/>
              <a:t>Grails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Command-Objekte</a:t>
            </a:r>
          </a:p>
          <a:p>
            <a:r>
              <a:rPr lang="de-DE" dirty="0" smtClean="0"/>
              <a:t>URL-</a:t>
            </a:r>
            <a:r>
              <a:rPr lang="de-DE" dirty="0" err="1" smtClean="0"/>
              <a:t>Mappings</a:t>
            </a:r>
            <a:r>
              <a:rPr lang="de-DE" dirty="0" smtClean="0"/>
              <a:t> mittels DSL</a:t>
            </a:r>
          </a:p>
          <a:p>
            <a:r>
              <a:rPr lang="de-DE" dirty="0" smtClean="0"/>
              <a:t>Groovy Server Pages (GSPs)</a:t>
            </a:r>
          </a:p>
          <a:p>
            <a:r>
              <a:rPr lang="de-DE" dirty="0" smtClean="0"/>
              <a:t>Groovy Tag-Libraries</a:t>
            </a:r>
          </a:p>
          <a:p>
            <a:r>
              <a:rPr lang="de-DE" dirty="0" err="1" smtClean="0"/>
              <a:t>Scaffolding</a:t>
            </a:r>
            <a:r>
              <a:rPr lang="de-DE" dirty="0" smtClean="0"/>
              <a:t> von CRUD-Anwendungen</a:t>
            </a:r>
          </a:p>
          <a:p>
            <a:r>
              <a:rPr lang="de-DE" dirty="0" smtClean="0"/>
              <a:t>Internationalisierung (i18n)</a:t>
            </a:r>
          </a:p>
          <a:p>
            <a:r>
              <a:rPr lang="de-DE" dirty="0" smtClean="0"/>
              <a:t>Content </a:t>
            </a:r>
            <a:r>
              <a:rPr lang="de-DE" dirty="0" err="1" smtClean="0"/>
              <a:t>Negotiation</a:t>
            </a:r>
            <a:endParaRPr lang="de-DE" dirty="0" smtClean="0"/>
          </a:p>
          <a:p>
            <a:r>
              <a:rPr lang="de-DE" dirty="0" smtClean="0"/>
              <a:t>Basierend auf Spring MVC</a:t>
            </a:r>
          </a:p>
        </p:txBody>
      </p:sp>
    </p:spTree>
  </p:cSld>
  <p:clrMapOvr>
    <a:masterClrMapping/>
  </p:clrMapOvr>
  <p:transition spd="slow" advTm="10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pic>
        <p:nvPicPr>
          <p:cNvPr id="54274" name="Picture 2" descr="D:\Dropbox\My Dropbox\Bilder\Stockphotos\8301_23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10" y="1547500"/>
            <a:ext cx="5040580" cy="3780178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3165205" y="557994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Bitte Daumen drücken!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452436" y="6104329"/>
            <a:ext cx="3512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http://www.sxc.hu/browse.phtml?f=view&amp;id=8301</a:t>
            </a:r>
            <a:endParaRPr lang="de-DE" sz="1200" dirty="0"/>
          </a:p>
        </p:txBody>
      </p:sp>
    </p:spTree>
  </p:cSld>
  <p:clrMapOvr>
    <a:masterClrMapping/>
  </p:clrMapOvr>
  <p:transition spd="slow" advTm="10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66041" y="1268700"/>
            <a:ext cx="8011918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smtClean="0"/>
              <a:t>Groovy &amp; </a:t>
            </a:r>
            <a:r>
              <a:rPr lang="de-DE" sz="2400" b="1" dirty="0" err="1" smtClean="0"/>
              <a:t>Grails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http://grails.org/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http://groovy.codehaus.org/</a:t>
            </a:r>
            <a:endParaRPr lang="de-DE" sz="2400" dirty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https://github.com/codescape/presentations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@</a:t>
            </a:r>
            <a:r>
              <a:rPr lang="de-DE" sz="2400" dirty="0" err="1" smtClean="0">
                <a:hlinkClick r:id="rId5"/>
              </a:rPr>
              <a:t>stefanglase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489189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8172440" cy="864000"/>
          </a:xfrm>
        </p:spPr>
        <p:txBody>
          <a:bodyPr/>
          <a:lstStyle/>
          <a:p>
            <a:r>
              <a:rPr lang="de-DE" dirty="0" smtClean="0"/>
              <a:t>Ihre Ansprechpartner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Stefan Glase, Senior Consultant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57188" y="1628800"/>
            <a:ext cx="6715142" cy="1143000"/>
          </a:xfrm>
        </p:spPr>
        <p:txBody>
          <a:bodyPr>
            <a:normAutofit/>
          </a:bodyPr>
          <a:lstStyle/>
          <a:p>
            <a:r>
              <a:rPr sz="1600" dirty="0" smtClean="0"/>
              <a:t>OPITZ CONSULTING </a:t>
            </a:r>
            <a:r>
              <a:rPr sz="1600" dirty="0" err="1" smtClean="0"/>
              <a:t>Gummersbach</a:t>
            </a:r>
            <a:r>
              <a:rPr sz="1600" dirty="0" smtClean="0"/>
              <a:t> GmbH</a:t>
            </a:r>
            <a:br>
              <a:rPr sz="1600" dirty="0" smtClean="0"/>
            </a:br>
            <a:r>
              <a:rPr sz="1600" dirty="0" smtClean="0">
                <a:solidFill>
                  <a:schemeClr val="accent6"/>
                </a:solidFill>
                <a:hlinkClick r:id="rId3"/>
              </a:rPr>
              <a:t>stefan.glase@opitz-consulting.com</a:t>
            </a:r>
            <a:r>
              <a:rPr sz="1600" dirty="0" smtClean="0">
                <a:solidFill>
                  <a:schemeClr val="accent6"/>
                </a:solidFill>
              </a:rPr>
              <a:t/>
            </a:r>
            <a:br>
              <a:rPr sz="1600" dirty="0" smtClean="0">
                <a:solidFill>
                  <a:schemeClr val="accent6"/>
                </a:solidFill>
              </a:rPr>
            </a:br>
            <a:r>
              <a:rPr sz="1600" dirty="0" err="1" smtClean="0"/>
              <a:t>Telefon</a:t>
            </a:r>
            <a:r>
              <a:rPr sz="1600" dirty="0" smtClean="0"/>
              <a:t>	+49 2261 60 01</a:t>
            </a:r>
            <a:r>
              <a:rPr lang="de-DE" sz="1600" dirty="0" smtClean="0"/>
              <a:t>-</a:t>
            </a:r>
            <a:r>
              <a:rPr sz="1600" dirty="0" smtClean="0"/>
              <a:t>1093</a:t>
            </a:r>
            <a:br>
              <a:rPr sz="1600" dirty="0" smtClean="0"/>
            </a:br>
            <a:r>
              <a:rPr sz="1600" dirty="0" smtClean="0"/>
              <a:t>Mobil	+49 173 7276096</a:t>
            </a:r>
            <a:endParaRPr lang="de-DE" sz="16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357158" y="3068960"/>
            <a:ext cx="6715172" cy="428628"/>
          </a:xfrm>
        </p:spPr>
        <p:txBody>
          <a:bodyPr/>
          <a:lstStyle/>
          <a:p>
            <a:r>
              <a:rPr dirty="0" smtClean="0"/>
              <a:t>Michael Stähler, Senior Consultant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357188" y="3284414"/>
            <a:ext cx="6715142" cy="1143008"/>
          </a:xfrm>
        </p:spPr>
        <p:txBody>
          <a:bodyPr>
            <a:normAutofit/>
          </a:bodyPr>
          <a:lstStyle/>
          <a:p>
            <a:r>
              <a:rPr sz="1600" dirty="0" smtClean="0"/>
              <a:t>OPITZ CONSULTING </a:t>
            </a:r>
            <a:r>
              <a:rPr sz="1600" dirty="0" err="1" smtClean="0"/>
              <a:t>Gummersbach</a:t>
            </a:r>
            <a:r>
              <a:rPr sz="1600" dirty="0" smtClean="0"/>
              <a:t> GmbH</a:t>
            </a:r>
            <a:br>
              <a:rPr sz="1600" dirty="0" smtClean="0"/>
            </a:br>
            <a:r>
              <a:rPr sz="1600" dirty="0" smtClean="0">
                <a:hlinkClick r:id="rId4"/>
              </a:rPr>
              <a:t>michael.steaehler@opitz-consulting.com</a:t>
            </a:r>
            <a:r>
              <a:rPr sz="1600" dirty="0" smtClean="0"/>
              <a:t> </a:t>
            </a:r>
            <a:br>
              <a:rPr sz="1600" dirty="0" smtClean="0"/>
            </a:br>
            <a:r>
              <a:rPr sz="1600" dirty="0" err="1" smtClean="0"/>
              <a:t>Telefon</a:t>
            </a:r>
            <a:r>
              <a:rPr sz="1600" dirty="0" smtClean="0"/>
              <a:t>	</a:t>
            </a:r>
            <a:r>
              <a:rPr lang="de-DE" sz="1600" dirty="0" smtClean="0"/>
              <a:t>+49 2261 60 01-1180 </a:t>
            </a:r>
            <a:r>
              <a:rPr sz="1600" dirty="0" smtClean="0"/>
              <a:t/>
            </a:r>
            <a:br>
              <a:rPr sz="1600" dirty="0" smtClean="0"/>
            </a:br>
            <a:r>
              <a:rPr sz="1600" dirty="0" smtClean="0"/>
              <a:t>Mobil	</a:t>
            </a:r>
            <a:r>
              <a:rPr lang="de-DE" sz="1600" dirty="0" smtClean="0"/>
              <a:t>+49 </a:t>
            </a:r>
            <a:r>
              <a:rPr lang="de-DE" dirty="0" smtClean="0"/>
              <a:t>173 9793370</a:t>
            </a:r>
            <a:endParaRPr sz="1600" dirty="0" smtClean="0"/>
          </a:p>
        </p:txBody>
      </p:sp>
      <p:grpSp>
        <p:nvGrpSpPr>
          <p:cNvPr id="2" name="Gruppieren 14"/>
          <p:cNvGrpSpPr/>
          <p:nvPr/>
        </p:nvGrpSpPr>
        <p:grpSpPr>
          <a:xfrm>
            <a:off x="-3071866" y="3500438"/>
            <a:ext cx="2714644" cy="2714644"/>
            <a:chOff x="-3071866" y="3500438"/>
            <a:chExt cx="2714644" cy="2714644"/>
          </a:xfrm>
        </p:grpSpPr>
        <p:sp>
          <p:nvSpPr>
            <p:cNvPr id="16" name="Rechteck 4"/>
            <p:cNvSpPr/>
            <p:nvPr/>
          </p:nvSpPr>
          <p:spPr>
            <a:xfrm>
              <a:off x="-3071866" y="3500438"/>
              <a:ext cx="2714644" cy="2714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smtClean="0"/>
                <a:t>Design: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Das </a:t>
              </a:r>
              <a:r>
                <a:rPr lang="de-DE" sz="1400" b="1" dirty="0" smtClean="0"/>
                <a:t>Farbschema</a:t>
              </a:r>
              <a:r>
                <a:rPr lang="de-DE" sz="1400" dirty="0" smtClean="0"/>
                <a:t> ist im Design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Ebenso sind die </a:t>
              </a:r>
              <a:r>
                <a:rPr lang="de-DE" sz="1400" b="1" dirty="0" smtClean="0"/>
                <a:t>Schriftarten</a:t>
              </a:r>
              <a:r>
                <a:rPr lang="de-DE" sz="1400" dirty="0" smtClean="0"/>
                <a:t>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Die  Standardfarben sind:</a:t>
              </a:r>
            </a:p>
            <a:p>
              <a:r>
                <a:rPr lang="de-DE" sz="1400" dirty="0" smtClean="0"/>
                <a:t> </a:t>
              </a:r>
              <a:endParaRPr lang="de-DE" sz="1400" dirty="0"/>
            </a:p>
          </p:txBody>
        </p:sp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-1928858" y="5691206"/>
              <a:ext cx="382587" cy="381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8" name="Rectangle 72"/>
            <p:cNvSpPr>
              <a:spLocks noChangeArrowheads="1"/>
            </p:cNvSpPr>
            <p:nvPr/>
          </p:nvSpPr>
          <p:spPr bwMode="auto">
            <a:xfrm>
              <a:off x="-1428792" y="5691206"/>
              <a:ext cx="381000" cy="381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-2928990" y="5691206"/>
              <a:ext cx="381000" cy="381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-2428924" y="5191140"/>
              <a:ext cx="381000" cy="381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1" name="Rectangle 75"/>
            <p:cNvSpPr>
              <a:spLocks noChangeArrowheads="1"/>
            </p:cNvSpPr>
            <p:nvPr/>
          </p:nvSpPr>
          <p:spPr bwMode="auto">
            <a:xfrm>
              <a:off x="-1928858" y="519114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-2928990" y="519114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3" name="Rectangle 78"/>
            <p:cNvSpPr>
              <a:spLocks noChangeArrowheads="1"/>
            </p:cNvSpPr>
            <p:nvPr/>
          </p:nvSpPr>
          <p:spPr bwMode="auto">
            <a:xfrm>
              <a:off x="-2428924" y="5691206"/>
              <a:ext cx="3810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-1428792" y="5191140"/>
              <a:ext cx="3810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5" name="Rectangle 80"/>
            <p:cNvSpPr>
              <a:spLocks noChangeArrowheads="1"/>
            </p:cNvSpPr>
            <p:nvPr/>
          </p:nvSpPr>
          <p:spPr bwMode="auto">
            <a:xfrm>
              <a:off x="-928726" y="519114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</p:grpSp>
      <p:grpSp>
        <p:nvGrpSpPr>
          <p:cNvPr id="3" name="Gruppieren 41"/>
          <p:cNvGrpSpPr/>
          <p:nvPr/>
        </p:nvGrpSpPr>
        <p:grpSpPr>
          <a:xfrm>
            <a:off x="6365397" y="4939732"/>
            <a:ext cx="2527083" cy="1225572"/>
            <a:chOff x="368057" y="4365104"/>
            <a:chExt cx="2934748" cy="1225572"/>
          </a:xfrm>
        </p:grpSpPr>
        <p:sp>
          <p:nvSpPr>
            <p:cNvPr id="43" name="Textfeld 42"/>
            <p:cNvSpPr txBox="1"/>
            <p:nvPr/>
          </p:nvSpPr>
          <p:spPr>
            <a:xfrm>
              <a:off x="751891" y="4403204"/>
              <a:ext cx="2550914" cy="11387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100" b="1" dirty="0" smtClean="0"/>
                <a:t>youtube.com/</a:t>
              </a:r>
              <a:r>
                <a:rPr lang="de-DE" sz="1100" b="1" dirty="0" err="1" smtClean="0"/>
                <a:t>opitzconsulting</a:t>
              </a:r>
              <a:endParaRPr lang="de-DE" sz="1100" b="1" dirty="0" smtClean="0"/>
            </a:p>
            <a:p>
              <a:endParaRPr lang="de-DE" sz="650" b="1" dirty="0" smtClean="0"/>
            </a:p>
            <a:p>
              <a:endParaRPr lang="de-DE" sz="1100" b="1" dirty="0" smtClean="0"/>
            </a:p>
            <a:p>
              <a:r>
                <a:rPr lang="de-DE" sz="1100" b="1" dirty="0" smtClean="0"/>
                <a:t>slideshare.net/</a:t>
              </a:r>
              <a:r>
                <a:rPr lang="de-DE" sz="1100" b="1" dirty="0" err="1" smtClean="0"/>
                <a:t>opitzconsulting</a:t>
              </a:r>
              <a:endParaRPr lang="de-DE" sz="1100" b="1" dirty="0" smtClean="0"/>
            </a:p>
            <a:p>
              <a:endParaRPr lang="de-DE" sz="650" b="1" dirty="0"/>
            </a:p>
            <a:p>
              <a:endParaRPr lang="de-DE" sz="1100" b="1" dirty="0" smtClean="0"/>
            </a:p>
            <a:p>
              <a:r>
                <a:rPr lang="de-DE" sz="1100" b="1" dirty="0" smtClean="0"/>
                <a:t>xing.com/group-51062.460375</a:t>
              </a:r>
              <a:endParaRPr lang="de-DE" sz="1100" b="1" dirty="0"/>
            </a:p>
          </p:txBody>
        </p:sp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7" y="4801807"/>
              <a:ext cx="360000" cy="355385"/>
            </a:xfrm>
            <a:prstGeom prst="rect">
              <a:avLst/>
            </a:prstGeom>
          </p:spPr>
        </p:pic>
        <p:pic>
          <p:nvPicPr>
            <p:cNvPr id="45" name="Grafik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7" y="5233727"/>
              <a:ext cx="360000" cy="356949"/>
            </a:xfrm>
            <a:prstGeom prst="rect">
              <a:avLst/>
            </a:prstGeom>
          </p:spPr>
        </p:pic>
        <p:pic>
          <p:nvPicPr>
            <p:cNvPr id="46" name="Grafik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7" y="4365104"/>
              <a:ext cx="360000" cy="357966"/>
            </a:xfrm>
            <a:prstGeom prst="rect">
              <a:avLst/>
            </a:prstGeom>
          </p:spPr>
        </p:pic>
      </p:grpSp>
      <p:pic>
        <p:nvPicPr>
          <p:cNvPr id="29" name="Bildplatzhalter 28" descr="opitz_glase-2754-jax.jpg"/>
          <p:cNvPicPr>
            <a:picLocks noGrp="1" noChangeAspect="1"/>
          </p:cNvPicPr>
          <p:nvPr>
            <p:ph type="pic" sz="quarter" idx="12"/>
          </p:nvPr>
        </p:nvPicPr>
        <p:blipFill>
          <a:blip r:embed="rId8" cstate="print"/>
          <a:srcRect t="9375" b="9375"/>
          <a:stretch>
            <a:fillRect/>
          </a:stretch>
        </p:blipFill>
        <p:spPr/>
      </p:pic>
      <p:pic>
        <p:nvPicPr>
          <p:cNvPr id="30" name="Picture 2" descr="Benutzeravatar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15188" y="3068638"/>
            <a:ext cx="1571625" cy="1571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4872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>
            <a:off x="251520" y="5462667"/>
            <a:ext cx="871296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47620" y="2456262"/>
            <a:ext cx="8643998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rapezoid 3"/>
          <p:cNvSpPr>
            <a:spLocks/>
          </p:cNvSpPr>
          <p:nvPr/>
        </p:nvSpPr>
        <p:spPr>
          <a:xfrm rot="5400000">
            <a:off x="2779938" y="2124718"/>
            <a:ext cx="3600400" cy="2608564"/>
          </a:xfrm>
          <a:prstGeom prst="trapezoid">
            <a:avLst>
              <a:gd name="adj" fmla="val 18212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>
          <a:xfrm rot="5400000">
            <a:off x="-180197" y="2132525"/>
            <a:ext cx="3599738" cy="2592287"/>
          </a:xfrm>
          <a:prstGeom prst="trapezoid">
            <a:avLst>
              <a:gd name="adj" fmla="val 17301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40400" y="2053344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SOA/BPM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700" noProof="0" dirty="0" err="1" smtClean="0">
                <a:solidFill>
                  <a:schemeClr val="tx2"/>
                </a:solidFill>
              </a:rPr>
              <a:t>Exadata</a:t>
            </a:r>
            <a:r>
              <a:rPr lang="de-DE" sz="1700" noProof="0" dirty="0" smtClean="0">
                <a:solidFill>
                  <a:schemeClr val="tx2"/>
                </a:solidFill>
              </a:rPr>
              <a:t>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700" noProof="0" dirty="0" err="1" smtClean="0">
                <a:solidFill>
                  <a:schemeClr val="tx2"/>
                </a:solidFill>
              </a:rPr>
              <a:t>Exalogic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378960" y="2011153"/>
            <a:ext cx="2145420" cy="28580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 / Kollegen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Über 600 Kunden</a:t>
            </a: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Branchen-</a:t>
            </a:r>
            <a:br>
              <a:rPr lang="de-DE" sz="1600" dirty="0" smtClean="0">
                <a:solidFill>
                  <a:schemeClr val="tx2"/>
                </a:solidFill>
              </a:rPr>
            </a:br>
            <a:r>
              <a:rPr lang="de-DE" sz="1600" dirty="0" smtClean="0">
                <a:solidFill>
                  <a:schemeClr val="tx2"/>
                </a:solidFill>
              </a:rPr>
              <a:t>   übergreifend</a:t>
            </a: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endParaRPr lang="de-DE" sz="1600" dirty="0" smtClean="0">
              <a:solidFill>
                <a:schemeClr val="tx2"/>
              </a:solidFill>
            </a:endParaRP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Über 450 Kollegen</a:t>
            </a:r>
          </a:p>
          <a:p>
            <a:pPr marL="0" lvl="1"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1600" dirty="0" smtClean="0">
                <a:solidFill>
                  <a:schemeClr val="tx2"/>
                </a:solidFill>
              </a:rPr>
              <a:t>An 8 Standorten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rapezoid 7"/>
          <p:cNvSpPr>
            <a:spLocks/>
          </p:cNvSpPr>
          <p:nvPr/>
        </p:nvSpPr>
        <p:spPr>
          <a:xfrm rot="5400000">
            <a:off x="5715990" y="2124718"/>
            <a:ext cx="3600400" cy="2608564"/>
          </a:xfrm>
          <a:prstGeom prst="trapezoid">
            <a:avLst>
              <a:gd name="adj" fmla="val 17101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315012" y="1988840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Tätigkeits-</a:t>
            </a:r>
            <a:b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felder</a:t>
            </a: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330" y="5497354"/>
            <a:ext cx="1728000" cy="75811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7220" y="5497354"/>
            <a:ext cx="1728000" cy="86611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362916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feld 19"/>
          <p:cNvSpPr txBox="1"/>
          <p:nvPr/>
        </p:nvSpPr>
        <p:spPr>
          <a:xfrm>
            <a:off x="323528" y="1124744"/>
            <a:ext cx="8496944" cy="5040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ctr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Ihr ORACLE Center</a:t>
            </a:r>
            <a:r>
              <a:rPr kumimoji="0" lang="de-DE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Excellence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3" descr="V:\Marketing u Vertriebsmaterial\Logos und Banner\Partner-Logos\Oracle\Oracle RAC Specialized\GIF\O_SpecPlat_OracleRealAppClusters_cl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61043" y="5494919"/>
            <a:ext cx="1728000" cy="864000"/>
          </a:xfrm>
          <a:prstGeom prst="rect">
            <a:avLst/>
          </a:prstGeom>
          <a:noFill/>
        </p:spPr>
      </p:pic>
      <p:pic>
        <p:nvPicPr>
          <p:cNvPr id="3" name="Picture 4" descr="V:\Marketing u Vertriebsmaterial\Logos und Banner\Partner-Logos\Oracle\Oracle DB Specialized\O_SpecPlat_OracleDatabase\GIF\O_SpecPlat_OracleDatabase_clr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9390" y="5484396"/>
            <a:ext cx="1728000" cy="745412"/>
          </a:xfrm>
          <a:prstGeom prst="rect">
            <a:avLst/>
          </a:prstGeom>
          <a:noFill/>
        </p:spPr>
      </p:pic>
      <p:pic>
        <p:nvPicPr>
          <p:cNvPr id="1029" name="Picture 5" descr="V:\Marketing u Vertriebsmaterial\Logos und Banner\Partner-Logos\Oracle\Oracel OEL Specialized\GIF\O_SpecPlat_OracleEntLinux_clr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99915" y="5495580"/>
            <a:ext cx="1728000" cy="745412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816" y="4293096"/>
            <a:ext cx="2088232" cy="5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Gerade Verbindung 29"/>
          <p:cNvCxnSpPr/>
          <p:nvPr/>
        </p:nvCxnSpPr>
        <p:spPr>
          <a:xfrm>
            <a:off x="251520" y="148478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03959" y="5987778"/>
            <a:ext cx="8646240" cy="653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Besuchen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die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Vorträge</a:t>
            </a:r>
            <a:r>
              <a:rPr lang="en-US" dirty="0" smtClean="0"/>
              <a:t> von OPITZ CONSULTING und </a:t>
            </a:r>
            <a:r>
              <a:rPr lang="en-US" dirty="0" err="1" smtClean="0"/>
              <a:t>unseren</a:t>
            </a:r>
            <a:r>
              <a:rPr lang="en-US" dirty="0" smtClean="0"/>
              <a:t> Stand (Nr. 236)!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229493"/>
              </p:ext>
            </p:extLst>
          </p:nvPr>
        </p:nvGraphicFramePr>
        <p:xfrm>
          <a:off x="360363" y="1189736"/>
          <a:ext cx="8423274" cy="452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493"/>
                <a:gridCol w="2700023"/>
                <a:gridCol w="2807758"/>
              </a:tblGrid>
              <a:tr h="260375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Dienstag, 15. November</a:t>
                      </a:r>
                      <a:r>
                        <a:rPr lang="de-DE" sz="900" b="1" baseline="0" dirty="0" smtClean="0"/>
                        <a:t> </a:t>
                      </a:r>
                      <a:r>
                        <a:rPr lang="de-DE" sz="900" b="1" dirty="0" smtClean="0"/>
                        <a:t>2011</a:t>
                      </a:r>
                      <a:endParaRPr lang="de-DE" sz="9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Mittwoch,</a:t>
                      </a:r>
                      <a:r>
                        <a:rPr lang="de-DE" sz="900" b="1" baseline="0" dirty="0" smtClean="0"/>
                        <a:t> 16. November 2011</a:t>
                      </a:r>
                      <a:endParaRPr lang="de-DE" sz="9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Donnerstag, 17. November 2011</a:t>
                      </a:r>
                      <a:endParaRPr lang="de-DE" sz="9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71599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MySQL in an Oracle</a:t>
                      </a:r>
                      <a:r>
                        <a:rPr lang="de-DE" sz="900" b="1" baseline="0" dirty="0" smtClean="0"/>
                        <a:t> </a:t>
                      </a:r>
                      <a:r>
                        <a:rPr lang="de-DE" sz="900" b="1" baseline="0" dirty="0" err="1" smtClean="0"/>
                        <a:t>driven</a:t>
                      </a:r>
                      <a:r>
                        <a:rPr lang="de-DE" sz="900" b="1" baseline="0" dirty="0" smtClean="0"/>
                        <a:t> </a:t>
                      </a:r>
                      <a:r>
                        <a:rPr lang="de-DE" sz="900" b="1" baseline="0" dirty="0" err="1" smtClean="0"/>
                        <a:t>datacenter</a:t>
                      </a:r>
                      <a:r>
                        <a:rPr lang="de-DE" sz="900" b="1" baseline="0" dirty="0" smtClean="0"/>
                        <a:t/>
                      </a:r>
                      <a:br>
                        <a:rPr lang="de-DE" sz="900" b="1" baseline="0" dirty="0" smtClean="0"/>
                      </a:b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10:00 bis 10:45 Uhr, Raum Singapur</a:t>
                      </a:r>
                      <a:endParaRPr lang="de-DE" sz="9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Das ungleiche Paar – Koexistenz von OWB und ODI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09:00 bis 09:45 Uhr, Raum Kopenhagen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Grails</a:t>
                      </a:r>
                      <a:r>
                        <a:rPr lang="de-DE" sz="900" b="1" dirty="0" smtClean="0"/>
                        <a:t> – Die Suche</a:t>
                      </a:r>
                      <a:r>
                        <a:rPr lang="de-DE" sz="900" b="1" baseline="0" dirty="0" smtClean="0"/>
                        <a:t> ist vorbei</a:t>
                      </a:r>
                      <a:br>
                        <a:rPr lang="de-DE" sz="900" b="1" baseline="0" dirty="0" smtClean="0"/>
                      </a:b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09:00 bis 09:45 Uhr, Raum Riga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171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Oracle Forms </a:t>
                      </a:r>
                      <a:r>
                        <a:rPr lang="de-DE" sz="900" b="1" dirty="0" err="1" smtClean="0"/>
                        <a:t>meets</a:t>
                      </a:r>
                      <a:r>
                        <a:rPr lang="de-DE" sz="900" b="1" dirty="0" smtClean="0"/>
                        <a:t> BI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10:00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bis 10:45 Uhr, Raum Kiew</a:t>
                      </a:r>
                      <a:endParaRPr lang="de-DE" sz="9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Praxis Knowhow: Skalierung von SOA Suite 11g Cluster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09:00 bis 09:45 Uhr, Raum Budapest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Enterprise </a:t>
                      </a:r>
                      <a:r>
                        <a:rPr lang="de-DE" sz="900" b="1" dirty="0" err="1" smtClean="0"/>
                        <a:t>Architecture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Deliverables</a:t>
                      </a:r>
                      <a:r>
                        <a:rPr lang="de-DE" sz="900" b="1" dirty="0" smtClean="0"/>
                        <a:t> – </a:t>
                      </a:r>
                      <a:r>
                        <a:rPr lang="de-DE" sz="900" b="1" dirty="0" err="1" smtClean="0"/>
                        <a:t>Let‘s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talk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about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results</a:t>
                      </a:r>
                      <a:r>
                        <a:rPr lang="de-DE" sz="900" b="1" dirty="0" smtClean="0"/>
                        <a:t>!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09:00 bis 09:45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Uhr, Raum Prag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16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Minimale Latenz – Bedarfsgerechte Bereitstellung von Daten im DWH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10:00 bis 10:45 Uhr, Raum Kopenhagen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RAC ONE </a:t>
                      </a:r>
                      <a:r>
                        <a:rPr lang="de-DE" sz="900" b="1" dirty="0" err="1" smtClean="0"/>
                        <a:t>Node</a:t>
                      </a:r>
                      <a:r>
                        <a:rPr lang="de-DE" sz="900" b="1" dirty="0" smtClean="0"/>
                        <a:t> 11.2.0.2.</a:t>
                      </a:r>
                      <a:r>
                        <a:rPr lang="de-DE" sz="900" b="1" baseline="0" dirty="0" smtClean="0"/>
                        <a:t> – Wo ist meine Instanz?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13:00 bis 13:45 Uhr, Raum St. Petersburg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Brückentechnologie – Min. Downtime Plattform-Migration / Upgrade von 9 nach 11.2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10:00 bis 10:45 Uhr, Raum St. Petersburg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ESSBASE und die OBIEE 11g – Aufbruch zu „echten“ OLAP-Analysen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12:00 bis 12:45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Uhr, Raum Helsinki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Oracle BAM – Die unentdeckten Möglichkeiten</a:t>
                      </a:r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13:00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bis 13:45 Uhr, Raum Oslo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Versteckte Schätze in BPM&amp;SOA Suite 11g</a:t>
                      </a:r>
                      <a:br>
                        <a:rPr lang="de-DE" sz="900" b="1" dirty="0" smtClean="0"/>
                      </a:br>
                      <a:r>
                        <a:rPr lang="de-DE" sz="900" b="1" dirty="0" smtClean="0"/>
                        <a:t>– gesammelte</a:t>
                      </a:r>
                      <a:r>
                        <a:rPr lang="de-DE" sz="900" b="1" baseline="0" dirty="0" smtClean="0"/>
                        <a:t> Projekterfahrungen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10:00 bis 10:45 Uhr, Raum Oslo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SOA </a:t>
                      </a:r>
                      <a:r>
                        <a:rPr lang="de-DE" sz="900" b="1" dirty="0" err="1" smtClean="0"/>
                        <a:t>Continuous</a:t>
                      </a:r>
                      <a:r>
                        <a:rPr lang="de-DE" sz="900" b="1" dirty="0" smtClean="0"/>
                        <a:t> Integration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12:00 bis 12:45 Uhr, Raum Riga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Neues zur Oracle</a:t>
                      </a:r>
                      <a:r>
                        <a:rPr lang="de-DE" sz="900" b="1" baseline="0" dirty="0" smtClean="0"/>
                        <a:t> Lizenzierung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15:00 bis 15:45 Uhr, Raum Kopenhagen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Unterbrechungsfreies Reporting: Hochverfügbarkeit von OWB bis</a:t>
                      </a:r>
                      <a:r>
                        <a:rPr lang="de-DE" sz="900" b="1" baseline="0" dirty="0" smtClean="0"/>
                        <a:t> BIEE 11g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12:00 bis 12:45 Uhr, Raum Stockholm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Agile BI mit OBIEE 11g</a:t>
                      </a:r>
                      <a:br>
                        <a:rPr lang="de-DE" sz="900" b="1" dirty="0" smtClean="0"/>
                      </a:br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14:00 bis 14:45 Uhr, Raum Helsinki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Oracle </a:t>
                      </a:r>
                      <a:r>
                        <a:rPr lang="de-DE" sz="900" b="1" dirty="0" err="1" smtClean="0"/>
                        <a:t>Resource</a:t>
                      </a:r>
                      <a:r>
                        <a:rPr lang="de-DE" sz="900" b="1" dirty="0" smtClean="0"/>
                        <a:t> Management</a:t>
                      </a:r>
                    </a:p>
                    <a:p>
                      <a:r>
                        <a:rPr lang="de-DE" sz="900" b="1" dirty="0" smtClean="0"/>
                        <a:t>13:00 bis 13:45 Uhr, Raum St. Petersburg</a:t>
                      </a:r>
                      <a:endParaRPr lang="de-DE" sz="9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Die Crux mit dem Delta – vom </a:t>
                      </a:r>
                      <a:r>
                        <a:rPr lang="de-DE" sz="900" b="1" dirty="0" err="1" smtClean="0"/>
                        <a:t>Fullload</a:t>
                      </a:r>
                      <a:r>
                        <a:rPr lang="de-DE" sz="900" b="1" dirty="0" smtClean="0"/>
                        <a:t> zum </a:t>
                      </a:r>
                      <a:r>
                        <a:rPr lang="de-DE" sz="900" b="1" dirty="0" err="1" smtClean="0"/>
                        <a:t>Incremental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Load</a:t>
                      </a:r>
                      <a:endParaRPr lang="de-DE" sz="900" b="1" dirty="0" smtClean="0"/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16:00 bis 16:45 Uhr, Raum Kopenhagen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Forms</a:t>
                      </a:r>
                      <a:r>
                        <a:rPr lang="de-DE" sz="900" b="1" baseline="0" dirty="0" smtClean="0"/>
                        <a:t> Legacy – ein ADF Panorama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14:00 bis 14:45 Uhr, Konferenzraum EG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Automatisiertes Konfigurationsmanagement</a:t>
                      </a:r>
                      <a:r>
                        <a:rPr lang="de-DE" sz="900" b="1" baseline="0" dirty="0" smtClean="0"/>
                        <a:t> mit Puppet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16:00 bis 16:45 Uhr, </a:t>
                      </a:r>
                      <a:r>
                        <a:rPr lang="de-DE" sz="900" b="1" baseline="0" dirty="0" err="1" smtClean="0">
                          <a:solidFill>
                            <a:schemeClr val="accent1"/>
                          </a:solidFill>
                        </a:rPr>
                        <a:t>Koferenzraum</a:t>
                      </a:r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 EG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err="1" smtClean="0"/>
                        <a:t>Deseaster</a:t>
                      </a:r>
                      <a:r>
                        <a:rPr lang="de-DE" sz="900" b="1" dirty="0" smtClean="0"/>
                        <a:t> </a:t>
                      </a:r>
                      <a:r>
                        <a:rPr lang="de-DE" sz="900" b="1" dirty="0" err="1" smtClean="0"/>
                        <a:t>Recovery</a:t>
                      </a:r>
                      <a:r>
                        <a:rPr lang="de-DE" sz="900" b="1" dirty="0" smtClean="0"/>
                        <a:t> bei </a:t>
                      </a:r>
                      <a:r>
                        <a:rPr lang="de-DE" sz="900" b="1" dirty="0" err="1" smtClean="0"/>
                        <a:t>Grid</a:t>
                      </a:r>
                      <a:r>
                        <a:rPr lang="de-DE" sz="900" b="1" dirty="0" smtClean="0"/>
                        <a:t> Infrastructure</a:t>
                      </a:r>
                      <a:r>
                        <a:rPr lang="de-DE" sz="900" b="1" baseline="0" dirty="0" smtClean="0"/>
                        <a:t> 11.2 mit zwei Rechenzentren</a:t>
                      </a:r>
                    </a:p>
                    <a:p>
                      <a:r>
                        <a:rPr lang="de-DE" sz="900" b="1" baseline="0" dirty="0" smtClean="0">
                          <a:solidFill>
                            <a:schemeClr val="accent1"/>
                          </a:solidFill>
                        </a:rPr>
                        <a:t>15:00 bis 15:00 Uhr, Raum Hongkong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Effizientere ETL mit Table </a:t>
                      </a:r>
                      <a:r>
                        <a:rPr lang="de-DE" sz="900" b="1" dirty="0" err="1" smtClean="0"/>
                        <a:t>Function</a:t>
                      </a:r>
                      <a:endParaRPr lang="de-DE" sz="900" b="1" dirty="0" smtClean="0"/>
                    </a:p>
                    <a:p>
                      <a:r>
                        <a:rPr lang="de-DE" sz="900" b="1" dirty="0" smtClean="0">
                          <a:solidFill>
                            <a:schemeClr val="accent1"/>
                          </a:solidFill>
                        </a:rPr>
                        <a:t>16:00 bis 16:45 Uhr, Raum Stockholm</a:t>
                      </a:r>
                      <a:endParaRPr lang="de-DE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868958" y="6062663"/>
            <a:ext cx="802352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b="1" dirty="0" smtClean="0"/>
              <a:t>youtube.com/</a:t>
            </a:r>
            <a:r>
              <a:rPr lang="de-DE" sz="1100" b="1" dirty="0" err="1" smtClean="0"/>
              <a:t>opitzconsulting</a:t>
            </a:r>
            <a:r>
              <a:rPr lang="de-DE" sz="1100" b="1" dirty="0" smtClean="0"/>
              <a:t>  	    slideshare.net/</a:t>
            </a:r>
            <a:r>
              <a:rPr lang="de-DE" sz="1100" b="1" dirty="0" err="1" smtClean="0"/>
              <a:t>opitzconsulting</a:t>
            </a:r>
            <a:r>
              <a:rPr lang="de-DE" sz="1100" b="1" dirty="0"/>
              <a:t>	</a:t>
            </a:r>
            <a:r>
              <a:rPr lang="de-DE" sz="1100" b="1" dirty="0" smtClean="0"/>
              <a:t>    xing.com/group-51062.460375</a:t>
            </a:r>
            <a:endParaRPr lang="de-DE" sz="1100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16" y="5949280"/>
            <a:ext cx="504056" cy="49759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817" y="5952926"/>
            <a:ext cx="501046" cy="496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7" y="5949280"/>
            <a:ext cx="499623" cy="4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68242"/>
      </p:ext>
    </p:extLst>
  </p:cSld>
  <p:clrMapOvr>
    <a:masterClrMapping/>
  </p:clrMapOvr>
  <p:transition spd="slow"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Dynamische Sprache für die Java Virtual </a:t>
            </a:r>
            <a:r>
              <a:rPr lang="de-DE" dirty="0" err="1" smtClean="0"/>
              <a:t>Machine</a:t>
            </a:r>
            <a:r>
              <a:rPr lang="de-DE" dirty="0" smtClean="0"/>
              <a:t> (JVM)</a:t>
            </a:r>
          </a:p>
          <a:p>
            <a:r>
              <a:rPr lang="de-DE" dirty="0" smtClean="0"/>
              <a:t>Nahtlose Integration existierender Java Klassen und Bibliotheken</a:t>
            </a:r>
          </a:p>
          <a:p>
            <a:r>
              <a:rPr lang="de-DE" dirty="0" smtClean="0"/>
              <a:t>Vereinfachtes Testen dank Power </a:t>
            </a:r>
            <a:r>
              <a:rPr lang="de-DE" dirty="0" err="1" smtClean="0"/>
              <a:t>Asserts</a:t>
            </a:r>
            <a:r>
              <a:rPr lang="de-DE" dirty="0" smtClean="0"/>
              <a:t> und </a:t>
            </a:r>
            <a:r>
              <a:rPr lang="de-DE" dirty="0" err="1" smtClean="0"/>
              <a:t>Mocking</a:t>
            </a:r>
            <a:endParaRPr lang="de-DE" dirty="0" smtClean="0"/>
          </a:p>
          <a:p>
            <a:r>
              <a:rPr lang="de-DE" dirty="0" smtClean="0"/>
              <a:t>Ausdrucksstarker Code durch kompaktere Syntax, Support für domänenspezifische Sprachen (DSLs), </a:t>
            </a:r>
            <a:r>
              <a:rPr lang="de-DE" dirty="0" err="1" smtClean="0"/>
              <a:t>Closures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1988" name="Picture 4" descr="http://groovy.codehaus.org/images/groovy-logo-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4221088"/>
            <a:ext cx="4052392" cy="202214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im Web ausprobieren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148064" y="594928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http://groovyconsole.appspot.com/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203" y="1439616"/>
            <a:ext cx="5861594" cy="443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3569" y="2191504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Greeter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{</a:t>
            </a:r>
          </a:p>
          <a:p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def name</a:t>
            </a:r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def greet() { "Hello $name!" 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= new Greeter(name: 'Groovy')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helloGroovy.greet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 - OC Vorlage lokal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7E4967-43BC-4F71-AEEC-BDE09349FE60}">
  <ds:schemaRefs>
    <ds:schemaRef ds:uri="http://schemas.microsoft.com/office/2006/metadata/properties"/>
    <ds:schemaRef ds:uri="8cc9f148-63af-4ae4-b4c0-3a33ca8129b3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2 - OC Vorlage lokal</Template>
  <TotalTime>0</TotalTime>
  <Words>845</Words>
  <Application>Microsoft Office PowerPoint</Application>
  <PresentationFormat>Bildschirmpräsentation (4:3)</PresentationFormat>
  <Paragraphs>236</Paragraphs>
  <Slides>28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2 - OC Vorlage lokal</vt:lpstr>
      <vt:lpstr>Grails - Die Suche ist vorbei</vt:lpstr>
      <vt:lpstr>Wer sind wir?</vt:lpstr>
      <vt:lpstr>PowerPoint-Präsentation</vt:lpstr>
      <vt:lpstr>Besuchen Sie auch die anderen Vorträge von OPITZ CONSULTING und unseren Stand (Nr. 236)!</vt:lpstr>
      <vt:lpstr>Agenda</vt:lpstr>
      <vt:lpstr>Was ist Groovy?</vt:lpstr>
      <vt:lpstr>Was ist Groovy?</vt:lpstr>
      <vt:lpstr>Groovy im Web ausprobieren</vt:lpstr>
      <vt:lpstr>Hello World mit Groovy</vt:lpstr>
      <vt:lpstr>Was ist Grails?</vt:lpstr>
      <vt:lpstr>Was ist Grails?</vt:lpstr>
      <vt:lpstr>SpringSource über Grails…</vt:lpstr>
      <vt:lpstr>Ein solides Fundament</vt:lpstr>
      <vt:lpstr>Konventionen in der Verzeichnisstruktur </vt:lpstr>
      <vt:lpstr>Konventionen bei der Konfiguration</vt:lpstr>
      <vt:lpstr>PowerPoint-Präsentation</vt:lpstr>
      <vt:lpstr>PowerPoint-Präsentation</vt:lpstr>
      <vt:lpstr>GORM = Grails Objekt Relational Mapping</vt:lpstr>
      <vt:lpstr>Plug-In Beispiel: Datei-Upload</vt:lpstr>
      <vt:lpstr>Plug-In Beispiel: Grails File Uploader Plugin</vt:lpstr>
      <vt:lpstr>Plug-In-Mechanismus</vt:lpstr>
      <vt:lpstr>MVC mit Grails</vt:lpstr>
      <vt:lpstr>Live Coding</vt:lpstr>
      <vt:lpstr>Live Coding</vt:lpstr>
      <vt:lpstr>Fazit</vt:lpstr>
      <vt:lpstr>Im Netz...</vt:lpstr>
      <vt:lpstr>Fragen und Antworten</vt:lpstr>
      <vt:lpstr>Ihre Ansprechpartner</vt:lpstr>
    </vt:vector>
  </TitlesOfParts>
  <Company>OPITZ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Statische Code-Analyse für Groovy &amp; Grails mit CodeNarc</dc:title>
  <dc:subject/>
  <dc:creator>Stefan Glase</dc:creator>
  <cp:keywords>CodeNarc, Groovy, Grails, Java, Statische Codeanalyse</cp:keywords>
  <dc:description>Dieser Vortrag stellt CodeNarc - ein Werkzeug für die statische Code-Analyse für Groovy &amp; Grails - vor. Mit CodeNarc kann Groovy-Code auf Defekte, schlechte Praktiken, Inkonsistenzen und Formatfehler überprüft werden. CodeNarc stellt außerdem ein flexibles Framework für Regeln und Regelwerke bereit. Über Plugins kann CodeNarc in das Build-Management über Ant, Maven, Gradle, Grails, Griffon, Sonar und Hudson eingebunden werden. Eine Live-Demo demonstriert den Einsatz von CodeNarc.</dc:description>
  <cp:lastModifiedBy>Stähler, Michael</cp:lastModifiedBy>
  <cp:revision>160</cp:revision>
  <dcterms:created xsi:type="dcterms:W3CDTF">2011-06-06T07:05:48Z</dcterms:created>
  <dcterms:modified xsi:type="dcterms:W3CDTF">2011-11-04T07:48:27Z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