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3"/>
    <p:sldId id="298" r:id="rId4"/>
    <p:sldId id="299" r:id="rId5"/>
    <p:sldId id="257" r:id="rId6"/>
    <p:sldId id="291" r:id="rId7"/>
    <p:sldId id="267" r:id="rId8"/>
    <p:sldId id="292" r:id="rId9"/>
    <p:sldId id="293" r:id="rId10"/>
    <p:sldId id="294" r:id="rId11"/>
    <p:sldId id="295" r:id="rId12"/>
    <p:sldId id="296" r:id="rId13"/>
    <p:sldId id="301" r:id="rId14"/>
    <p:sldId id="302" r:id="rId15"/>
    <p:sldId id="303" r:id="rId16"/>
    <p:sldId id="304" r:id="rId17"/>
    <p:sldId id="315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4E863A"/>
    <a:srgbClr val="EE8E00"/>
    <a:srgbClr val="DE7400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Team value of warrior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19142507985707"/>
          <c:y val="0.154299415424958"/>
          <c:w val="0.877530183727034"/>
          <c:h val="0.7215527230590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Sheet1!$B$1:$B$5</c:f>
              <c:numCache>
                <c:formatCode>General</c:formatCode>
                <c:ptCount val="5"/>
                <c:pt idx="0">
                  <c:v>1900</c:v>
                </c:pt>
                <c:pt idx="1">
                  <c:v>1300</c:v>
                </c:pt>
                <c:pt idx="2">
                  <c:v>750</c:v>
                </c:pt>
                <c:pt idx="3">
                  <c:v>555</c:v>
                </c:pt>
                <c:pt idx="4">
                  <c:v>450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694784"/>
        <c:axId val="143695176"/>
      </c:barChart>
      <c:catAx>
        <c:axId val="1436947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years</a:t>
                </a:r>
              </a:p>
            </c:rich>
          </c:tx>
          <c:layout>
            <c:manualLayout>
              <c:xMode val="edge"/>
              <c:yMode val="edge"/>
              <c:x val="0.473530974779621"/>
              <c:y val="0.9343375820780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43695176"/>
        <c:crosses val="autoZero"/>
        <c:auto val="1"/>
        <c:lblAlgn val="ctr"/>
        <c:lblOffset val="100"/>
        <c:tickMarkSkip val="1"/>
        <c:noMultiLvlLbl val="0"/>
      </c:catAx>
      <c:valAx>
        <c:axId val="14369517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Million dollar</a:t>
                </a:r>
              </a:p>
            </c:rich>
          </c:tx>
          <c:layout>
            <c:manualLayout>
              <c:xMode val="edge"/>
              <c:yMode val="edge"/>
              <c:x val="0"/>
              <c:y val="0.388325532309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369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Winning</a:t>
            </a:r>
            <a:r>
              <a:rPr lang="en-US" altLang="zh-CN" baseline="0"/>
              <a:t> times</a:t>
            </a:r>
            <a:r>
              <a:rPr lang="en-US" altLang="zh-CN"/>
              <a:t> of warrior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19142607174103"/>
          <c:y val="0.143259945925068"/>
          <c:w val="0.877530183727034"/>
          <c:h val="0.7215527230590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Sheet1!$B$1:$B$5</c:f>
              <c:numCache>
                <c:formatCode>General</c:formatCode>
                <c:ptCount val="5"/>
                <c:pt idx="0">
                  <c:v>73</c:v>
                </c:pt>
                <c:pt idx="1">
                  <c:v>67</c:v>
                </c:pt>
                <c:pt idx="2">
                  <c:v>51</c:v>
                </c:pt>
                <c:pt idx="3">
                  <c:v>47</c:v>
                </c:pt>
                <c:pt idx="4">
                  <c:v>23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696352"/>
        <c:axId val="143695568"/>
      </c:barChart>
      <c:catAx>
        <c:axId val="1436963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years</a:t>
                </a:r>
              </a:p>
            </c:rich>
          </c:tx>
          <c:layout>
            <c:manualLayout>
              <c:xMode val="edge"/>
              <c:yMode val="edge"/>
              <c:x val="0.473530974779621"/>
              <c:y val="0.9343375820780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43695568"/>
        <c:crosses val="autoZero"/>
        <c:auto val="1"/>
        <c:lblAlgn val="ctr"/>
        <c:lblOffset val="100"/>
        <c:tickMarkSkip val="1"/>
        <c:noMultiLvlLbl val="0"/>
      </c:catAx>
      <c:valAx>
        <c:axId val="14369556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Winning</a:t>
                </a:r>
                <a:r>
                  <a:rPr lang="en-US" altLang="zh-CN" baseline="0"/>
                  <a:t> times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"/>
              <c:y val="0.3883255323096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369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0.12833</cdr:x>
      <cdr:y>0.91425</cdr:y>
    </cdr:from>
    <cdr:to>
      <cdr:x>0.22667</cdr:x>
      <cdr:y>0.9606</cdr:y>
    </cdr:to>
    <cdr:sp>
      <cdr:nvSpPr>
        <cdr:cNvPr id="2" name="Rectangle 1"/>
        <cdr:cNvSpPr/>
      </cdr:nvSpPr>
      <cdr:spPr xmlns:a="http://schemas.openxmlformats.org/drawingml/2006/main">
        <a:xfrm xmlns:a="http://schemas.openxmlformats.org/drawingml/2006/main">
          <a:off x="586740" y="3006090"/>
          <a:ext cx="449580" cy="15240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zh-CN" altLang="en-US" sz="1100"/>
        </a:p>
      </cdr:txBody>
    </cdr:sp>
  </cdr:relSizeAnchor>
  <cdr:relSizeAnchor xmlns:cdr="http://schemas.openxmlformats.org/drawingml/2006/chartDrawing">
    <cdr:from>
      <cdr:x>0.13138</cdr:x>
      <cdr:y>0.87486</cdr:y>
    </cdr:from>
    <cdr:to>
      <cdr:x>0.2272</cdr:x>
      <cdr:y>0.96987</cdr:y>
    </cdr:to>
    <cdr:sp>
      <cdr:nvSpPr>
        <cdr:cNvPr id="3" name="Rectangle 2"/>
        <cdr:cNvSpPr/>
      </cdr:nvSpPr>
      <cdr:spPr xmlns:a="http://schemas.openxmlformats.org/drawingml/2006/main">
        <a:xfrm xmlns:a="http://schemas.openxmlformats.org/drawingml/2006/main">
          <a:off x="647700" y="287655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altLang="zh-CN" sz="1100"/>
            <a:t>2016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0.83411</cdr:x>
      <cdr:y>0.87061</cdr:y>
    </cdr:from>
    <cdr:to>
      <cdr:x>0.92993</cdr:x>
      <cdr:y>0.96562</cdr:y>
    </cdr:to>
    <cdr:sp>
      <cdr:nvSpPr>
        <cdr:cNvPr id="4" name="Rectangle 3"/>
        <cdr:cNvSpPr/>
      </cdr:nvSpPr>
      <cdr:spPr xmlns:a="http://schemas.openxmlformats.org/drawingml/2006/main">
        <a:xfrm xmlns:a="http://schemas.openxmlformats.org/drawingml/2006/main">
          <a:off x="4112260" y="286258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2012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0.65482</cdr:x>
      <cdr:y>0.86134</cdr:y>
    </cdr:from>
    <cdr:to>
      <cdr:x>0.75064</cdr:x>
      <cdr:y>0.95635</cdr:y>
    </cdr:to>
    <cdr:sp>
      <cdr:nvSpPr>
        <cdr:cNvPr id="5" name="Rectangle 4"/>
        <cdr:cNvSpPr/>
      </cdr:nvSpPr>
      <cdr:spPr xmlns:a="http://schemas.openxmlformats.org/drawingml/2006/main">
        <a:xfrm xmlns:a="http://schemas.openxmlformats.org/drawingml/2006/main">
          <a:off x="3228340" y="283210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2013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0.4848</cdr:x>
      <cdr:y>0.86597</cdr:y>
    </cdr:from>
    <cdr:to>
      <cdr:x>0.58063</cdr:x>
      <cdr:y>0.96099</cdr:y>
    </cdr:to>
    <cdr:sp>
      <cdr:nvSpPr>
        <cdr:cNvPr id="6" name="Rectangle 5"/>
        <cdr:cNvSpPr/>
      </cdr:nvSpPr>
      <cdr:spPr xmlns:a="http://schemas.openxmlformats.org/drawingml/2006/main">
        <a:xfrm xmlns:a="http://schemas.openxmlformats.org/drawingml/2006/main">
          <a:off x="2390140" y="284734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2014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0.30706</cdr:x>
      <cdr:y>0.87061</cdr:y>
    </cdr:from>
    <cdr:to>
      <cdr:x>0.40289</cdr:x>
      <cdr:y>0.96562</cdr:y>
    </cdr:to>
    <cdr:sp>
      <cdr:nvSpPr>
        <cdr:cNvPr id="7" name="Rectangle 6"/>
        <cdr:cNvSpPr/>
      </cdr:nvSpPr>
      <cdr:spPr xmlns:a="http://schemas.openxmlformats.org/drawingml/2006/main">
        <a:xfrm xmlns:a="http://schemas.openxmlformats.org/drawingml/2006/main">
          <a:off x="1513840" y="286258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2015</a:t>
          </a:r>
          <a:endParaRPr lang="zh-CN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0.12833</cdr:x>
      <cdr:y>0.91425</cdr:y>
    </cdr:from>
    <cdr:to>
      <cdr:x>0.22667</cdr:x>
      <cdr:y>0.9606</cdr:y>
    </cdr:to>
    <cdr:sp>
      <cdr:nvSpPr>
        <cdr:cNvPr id="2" name="Rectangle 1"/>
        <cdr:cNvSpPr/>
      </cdr:nvSpPr>
      <cdr:spPr xmlns:a="http://schemas.openxmlformats.org/drawingml/2006/main">
        <a:xfrm xmlns:a="http://schemas.openxmlformats.org/drawingml/2006/main">
          <a:off x="586740" y="3006090"/>
          <a:ext cx="449580" cy="15240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zh-CN" altLang="en-US" sz="1100"/>
        </a:p>
      </cdr:txBody>
    </cdr:sp>
  </cdr:relSizeAnchor>
  <cdr:relSizeAnchor xmlns:cdr="http://schemas.openxmlformats.org/drawingml/2006/chartDrawing">
    <cdr:from>
      <cdr:x>0.13138</cdr:x>
      <cdr:y>0.87486</cdr:y>
    </cdr:from>
    <cdr:to>
      <cdr:x>0.2272</cdr:x>
      <cdr:y>0.96987</cdr:y>
    </cdr:to>
    <cdr:sp>
      <cdr:nvSpPr>
        <cdr:cNvPr id="3" name="Rectangle 2"/>
        <cdr:cNvSpPr/>
      </cdr:nvSpPr>
      <cdr:spPr xmlns:a="http://schemas.openxmlformats.org/drawingml/2006/main">
        <a:xfrm xmlns:a="http://schemas.openxmlformats.org/drawingml/2006/main">
          <a:off x="647700" y="287655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altLang="zh-CN" sz="1100"/>
            <a:t>2016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0.83411</cdr:x>
      <cdr:y>0.87061</cdr:y>
    </cdr:from>
    <cdr:to>
      <cdr:x>0.92993</cdr:x>
      <cdr:y>0.96562</cdr:y>
    </cdr:to>
    <cdr:sp>
      <cdr:nvSpPr>
        <cdr:cNvPr id="4" name="Rectangle 3"/>
        <cdr:cNvSpPr/>
      </cdr:nvSpPr>
      <cdr:spPr xmlns:a="http://schemas.openxmlformats.org/drawingml/2006/main">
        <a:xfrm xmlns:a="http://schemas.openxmlformats.org/drawingml/2006/main">
          <a:off x="4112260" y="286258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2012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0.65482</cdr:x>
      <cdr:y>0.87061</cdr:y>
    </cdr:from>
    <cdr:to>
      <cdr:x>0.75064</cdr:x>
      <cdr:y>0.96562</cdr:y>
    </cdr:to>
    <cdr:sp>
      <cdr:nvSpPr>
        <cdr:cNvPr id="5" name="Rectangle 4"/>
        <cdr:cNvSpPr/>
      </cdr:nvSpPr>
      <cdr:spPr xmlns:a="http://schemas.openxmlformats.org/drawingml/2006/main">
        <a:xfrm xmlns:a="http://schemas.openxmlformats.org/drawingml/2006/main">
          <a:off x="3228354" y="2862592"/>
          <a:ext cx="472406" cy="312395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2013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0.48635</cdr:x>
      <cdr:y>0.87987</cdr:y>
    </cdr:from>
    <cdr:to>
      <cdr:x>0.58218</cdr:x>
      <cdr:y>0.97489</cdr:y>
    </cdr:to>
    <cdr:sp>
      <cdr:nvSpPr>
        <cdr:cNvPr id="6" name="Rectangle 5"/>
        <cdr:cNvSpPr/>
      </cdr:nvSpPr>
      <cdr:spPr xmlns:a="http://schemas.openxmlformats.org/drawingml/2006/main">
        <a:xfrm xmlns:a="http://schemas.openxmlformats.org/drawingml/2006/main">
          <a:off x="2397752" y="2893055"/>
          <a:ext cx="472455" cy="312429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2014</a:t>
          </a:r>
          <a:endParaRPr lang="zh-CN" altLang="en-US" sz="1100"/>
        </a:p>
      </cdr:txBody>
    </cdr:sp>
  </cdr:relSizeAnchor>
  <cdr:relSizeAnchor xmlns:cdr="http://schemas.openxmlformats.org/drawingml/2006/chartDrawing">
    <cdr:from>
      <cdr:x>0.30706</cdr:x>
      <cdr:y>0.87061</cdr:y>
    </cdr:from>
    <cdr:to>
      <cdr:x>0.40289</cdr:x>
      <cdr:y>0.96562</cdr:y>
    </cdr:to>
    <cdr:sp>
      <cdr:nvSpPr>
        <cdr:cNvPr id="7" name="Rectangle 6"/>
        <cdr:cNvSpPr/>
      </cdr:nvSpPr>
      <cdr:spPr xmlns:a="http://schemas.openxmlformats.org/drawingml/2006/main">
        <a:xfrm xmlns:a="http://schemas.openxmlformats.org/drawingml/2006/main">
          <a:off x="1513840" y="2862580"/>
          <a:ext cx="472440" cy="31242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squar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en-US" altLang="zh-CN" sz="1100"/>
            <a:t>2015</a:t>
          </a:r>
          <a:endParaRPr lang="zh-CN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://www.free-power-point-template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530" y="2060575"/>
            <a:ext cx="6673215" cy="233172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A Tool for NBA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051" y="4796522"/>
            <a:ext cx="5481210" cy="914400"/>
          </a:xfrm>
        </p:spPr>
        <p:txBody>
          <a:bodyPr>
            <a:normAutofit/>
          </a:bodyPr>
          <a:lstStyle/>
          <a:p>
            <a:endParaRPr lang="en-US" b="1" i="1" dirty="0"/>
          </a:p>
          <a:p>
            <a:endParaRPr lang="en-US" b="1" i="1" dirty="0" smtClean="0"/>
          </a:p>
        </p:txBody>
      </p:sp>
      <p:pic>
        <p:nvPicPr>
          <p:cNvPr id="5" name="Picture 4" descr="E:\websites\free-power-point-templates\2012\logos.pn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419475" y="4509135"/>
            <a:ext cx="47898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Team member: Shaowei Gong, Houjue Wang, Wenjing Li, William Grudzinski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04495"/>
            <a:ext cx="8457565" cy="1047115"/>
          </a:xfrm>
        </p:spPr>
        <p:txBody>
          <a:bodyPr/>
          <a:lstStyle/>
          <a:p>
            <a:r>
              <a:rPr lang="en-US"/>
              <a:t>Shooting Choice Chart of Lebron</a:t>
            </a:r>
          </a:p>
        </p:txBody>
      </p:sp>
      <p:pic>
        <p:nvPicPr>
          <p:cNvPr id="4" name="Content Placeholder 3" descr="jame20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443990"/>
            <a:ext cx="752030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548815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Clustering </a:t>
            </a:r>
            <a:r>
              <a:rPr lang="en-US" dirty="0"/>
              <a:t>of NBA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correlation matrix of </a:t>
            </a:r>
            <a:r>
              <a:rPr lang="en-US" dirty="0" smtClean="0"/>
              <a:t>dataset (329*80)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Truncated SVD </a:t>
            </a:r>
            <a:r>
              <a:rPr lang="en-US" dirty="0"/>
              <a:t>to reduce the </a:t>
            </a:r>
            <a:r>
              <a:rPr lang="en-US" dirty="0" smtClean="0"/>
              <a:t>dimensionality </a:t>
            </a:r>
            <a:r>
              <a:rPr lang="en-US" dirty="0"/>
              <a:t>to 10</a:t>
            </a:r>
            <a:endParaRPr lang="en-US" dirty="0"/>
          </a:p>
          <a:p>
            <a:r>
              <a:rPr lang="en-US" dirty="0"/>
              <a:t>Use t</a:t>
            </a:r>
            <a:r>
              <a:rPr lang="en-US" dirty="0" smtClean="0"/>
              <a:t>-SNE to </a:t>
            </a:r>
            <a:r>
              <a:rPr lang="en-US" dirty="0"/>
              <a:t>reduce the </a:t>
            </a:r>
            <a:r>
              <a:rPr lang="en-US" dirty="0" smtClean="0"/>
              <a:t>dimensionality </a:t>
            </a:r>
            <a:r>
              <a:rPr lang="en-US" dirty="0"/>
              <a:t>to 2</a:t>
            </a:r>
            <a:endParaRPr lang="en-US" dirty="0"/>
          </a:p>
          <a:p>
            <a:r>
              <a:rPr lang="en-US" dirty="0"/>
              <a:t>Use K-means to cluster data (K </a:t>
            </a:r>
            <a:r>
              <a:rPr lang="en-US" dirty="0" smtClean="0"/>
              <a:t>iterates </a:t>
            </a:r>
            <a:r>
              <a:rPr lang="en-US" dirty="0"/>
              <a:t>from 1 to 15)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>optimized K (=7) and </a:t>
            </a:r>
            <a:r>
              <a:rPr lang="en-US" dirty="0"/>
              <a:t>visualize </a:t>
            </a:r>
            <a:r>
              <a:rPr lang="en-US" dirty="0" smtClean="0"/>
              <a:t>the result 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Methodology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Truncated SVD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26899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sklearn.decomposition.TruncatedSVD</a:t>
            </a:r>
            <a:r>
              <a:rPr lang="en-US" altLang="zh-CN" dirty="0"/>
              <a:t> in </a:t>
            </a:r>
            <a:r>
              <a:rPr lang="en-US" altLang="zh-CN" dirty="0" smtClean="0"/>
              <a:t>Python 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SVD (Singular Value Decomposition):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Truncated SVD: </a:t>
            </a:r>
            <a:r>
              <a:rPr lang="en-US" altLang="zh-CN" dirty="0" smtClean="0"/>
              <a:t>set </a:t>
            </a:r>
            <a:r>
              <a:rPr lang="en-US" altLang="zh-CN" dirty="0"/>
              <a:t>all but the first k largest singular values equal to zero and </a:t>
            </a:r>
            <a:r>
              <a:rPr lang="en-US" altLang="zh-CN" dirty="0" smtClean="0"/>
              <a:t>use </a:t>
            </a:r>
            <a:r>
              <a:rPr lang="en-US" altLang="zh-CN" dirty="0"/>
              <a:t>only the first k columns of U and </a:t>
            </a:r>
            <a:r>
              <a:rPr lang="en-US" altLang="zh-CN" dirty="0" smtClean="0"/>
              <a:t>V.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endParaRPr kumimoji="1" lang="zh-CN" altLang="en-US" dirty="0"/>
          </a:p>
        </p:txBody>
      </p:sp>
      <p:pic>
        <p:nvPicPr>
          <p:cNvPr id="6" name="图片 5" descr="Screen Shot 2016-04-27 at 10.20.25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5760640" cy="318591"/>
          </a:xfrm>
          <a:prstGeom prst="rect">
            <a:avLst/>
          </a:prstGeom>
        </p:spPr>
      </p:pic>
      <p:pic>
        <p:nvPicPr>
          <p:cNvPr id="7" name="图片 6" descr="Screen Shot 2016-04-27 at 10.2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7164288" cy="3501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Methodology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Truncated </a:t>
            </a:r>
            <a:r>
              <a:rPr kumimoji="1" lang="en-US" altLang="zh-CN" dirty="0"/>
              <a:t>SVD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Similar to PCA: linear dimensionality reduction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More flexible than PCA 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r>
              <a:rPr kumimoji="1" lang="en-US" altLang="zh-CN" dirty="0" smtClean="0"/>
              <a:t>Truncated SVD: operate on any matrix including data matrix 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r>
              <a:rPr kumimoji="1" lang="en-US" altLang="zh-CN" dirty="0" smtClean="0"/>
              <a:t>PCA: operate on a covariance matrix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Methodology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    t-SNE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t-Distributed </a:t>
            </a:r>
            <a:r>
              <a:rPr lang="en-US" altLang="zh-CN" dirty="0"/>
              <a:t>Stochastic </a:t>
            </a:r>
            <a:r>
              <a:rPr lang="en-US" altLang="zh-CN" dirty="0" smtClean="0"/>
              <a:t>Neighbor Embedding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sklearn.manifold.TSNE</a:t>
            </a:r>
            <a:r>
              <a:rPr lang="en-US" altLang="zh-CN" dirty="0"/>
              <a:t> </a:t>
            </a:r>
            <a:r>
              <a:rPr lang="en-US" altLang="zh-CN" dirty="0" smtClean="0"/>
              <a:t>in Python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t-SNE: visualize high-dimensional data in a 2 or 3 dimensional space 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Methodology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    </a:t>
            </a:r>
            <a:r>
              <a:rPr kumimoji="1" lang="en-US" altLang="zh-CN" dirty="0"/>
              <a:t>t-SNE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Advantages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r>
              <a:rPr kumimoji="1" lang="en-US" altLang="zh-CN" dirty="0" smtClean="0"/>
              <a:t>Capture much of the local structure of the high-dimensional data very well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r>
              <a:rPr kumimoji="1" lang="en-US" altLang="zh-CN" dirty="0" smtClean="0"/>
              <a:t>Reveal global structure (e.g. the presence of clusters at several scales)</a:t>
            </a:r>
            <a:endParaRPr kumimoji="1" lang="en-US" altLang="zh-CN" dirty="0" smtClean="0"/>
          </a:p>
          <a:p>
            <a:pPr>
              <a:buFont typeface="Wingdings" charset="2"/>
              <a:buChar char="²"/>
            </a:pPr>
            <a:r>
              <a:rPr kumimoji="1" lang="en-US" altLang="zh-CN" dirty="0" smtClean="0"/>
              <a:t>Reduce the tendency to crowd points together in the center of the map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437" y="692696"/>
            <a:ext cx="5904656" cy="1143000"/>
          </a:xfrm>
        </p:spPr>
        <p:txBody>
          <a:bodyPr/>
          <a:lstStyle/>
          <a:p>
            <a:r>
              <a:rPr lang="en-US" dirty="0" err="1" smtClean="0"/>
              <a:t>Visualizaiton</a:t>
            </a:r>
            <a:r>
              <a:rPr lang="en-US" dirty="0" smtClean="0"/>
              <a:t> of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632" y="1790248"/>
            <a:ext cx="6768752" cy="43750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95" y="1124585"/>
            <a:ext cx="8236585" cy="2600960"/>
          </a:xfrm>
        </p:spPr>
        <p:txBody>
          <a:bodyPr>
            <a:noAutofit/>
          </a:bodyPr>
          <a:lstStyle/>
          <a:p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ngsuh" charset="0"/>
                <a:ea typeface="Gungsuh" charset="0"/>
              </a:rPr>
              <a:t>Our product worth 1 million dollar!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195" y="2773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                 Motivation</a:t>
            </a:r>
            <a:endParaRPr lang="zh-CN" alt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552" y="2060848"/>
          <a:ext cx="7922989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879" y="872819"/>
            <a:ext cx="7408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2012, David Stern said that the NBA predicts the revenue of the league to be $5 billion in the 2011-2012 season, which would be a 20 percent increase from the last season. Now the league is worth $37.5 billion dollars and is growing rapidly</a:t>
            </a:r>
            <a:r>
              <a:rPr lang="en-US" altLang="zh-CN" baseline="30000" dirty="0">
                <a:solidFill>
                  <a:schemeClr val="accent2">
                    <a:lumMod val="50000"/>
                  </a:schemeClr>
                </a:solidFill>
              </a:rPr>
              <a:t>[1]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2668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[1]Mass </a:t>
            </a:r>
            <a:r>
              <a:rPr lang="en-US" altLang="zh-CN" dirty="0" err="1"/>
              <a:t>Comm</a:t>
            </a:r>
            <a:r>
              <a:rPr lang="en-US" altLang="zh-CN" dirty="0"/>
              <a:t>, the commercialization of sports, THE ARCHWAY,2016 Feb 25.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Motivation</a:t>
            </a:r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970396" y="1700808"/>
          <a:ext cx="7203207" cy="383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0396" y="967964"/>
            <a:ext cx="750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Better performance</a:t>
            </a:r>
            <a:r>
              <a:rPr lang="en-US" altLang="zh-CN" dirty="0" smtClean="0"/>
              <a:t>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Higher  Team  Value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131840" y="1331377"/>
            <a:ext cx="1051560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42145" y="5508623"/>
            <a:ext cx="3675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     How to get better   performance in field</a:t>
            </a:r>
            <a:r>
              <a:rPr lang="en-US" altLang="zh-CN" sz="3200" dirty="0" smtClean="0"/>
              <a:t>? </a:t>
            </a:r>
            <a:endParaRPr lang="zh-CN" alt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293207"/>
            <a:ext cx="3304032" cy="157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930" y="404495"/>
            <a:ext cx="5745480" cy="1216660"/>
          </a:xfrm>
        </p:spPr>
        <p:txBody>
          <a:bodyPr/>
          <a:lstStyle/>
          <a:p>
            <a:pPr algn="l"/>
            <a:r>
              <a:rPr lang="en-US" sz="5400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05" y="1683385"/>
            <a:ext cx="9157970" cy="52177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971550" y="1556385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Shooting detail data from stats.nba.com API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71550" y="2204720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pull up Shooting data  of all players from sportuv API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71550" y="2636520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drives data  of all players from sportuv API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71550" y="3068955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denfense data of all players from sportuv API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71550" y="3500755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passing data  of all players from sportuv API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71550" y="3932555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touches data  of all players from sportuv API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71550" y="4364990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speed data  of all players from sportuv API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971550" y="4796790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rebounding data  of all players from sportuv API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971550" y="5229225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catchshoot data  of all players from sportuv API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971550" y="5732780"/>
            <a:ext cx="712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Collect shooting data  of all players from sportuv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62007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Shooting Detail Data Retrieved from Stat.nba API </a:t>
            </a:r>
          </a:p>
        </p:txBody>
      </p:sp>
      <p:pic>
        <p:nvPicPr>
          <p:cNvPr id="4" name="Content Placeholder 3" descr="C:\Users\Shaowei\Desktop\shootingname.JPGshootingname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11730" y="2132965"/>
            <a:ext cx="1945005" cy="292925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5600" y="2204720"/>
            <a:ext cx="104775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20395"/>
            <a:ext cx="8261350" cy="880745"/>
          </a:xfrm>
        </p:spPr>
        <p:txBody>
          <a:bodyPr/>
          <a:lstStyle/>
          <a:p>
            <a:r>
              <a:rPr lang="en-US" dirty="0"/>
              <a:t> Pull-Up Shooting Data Retrieved from Sportuv 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Content Placeholder 4" descr="dataset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895" y="2060575"/>
            <a:ext cx="8024495" cy="17005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1505" y="3932555"/>
            <a:ext cx="578231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Set PLAYER_ID TEAM_ARREVIATION as index</a:t>
            </a:r>
          </a:p>
        </p:txBody>
      </p:sp>
      <p:pic>
        <p:nvPicPr>
          <p:cNvPr id="10" name="Content Placeholder 4" descr="C:\Users\Shaowei\Desktop\indexdataset.JPGindexdatase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260" y="4807903"/>
            <a:ext cx="8024495" cy="1621155"/>
          </a:xfrm>
          <a:prstGeom prst="rect">
            <a:avLst/>
          </a:prstGeom>
        </p:spPr>
      </p:pic>
      <p:pic>
        <p:nvPicPr>
          <p:cNvPr id="11" name="Content Placeholder 4" descr="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060575"/>
            <a:ext cx="8024495" cy="178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1052830"/>
            <a:ext cx="847598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Repeat privous step to get other dataset </a:t>
            </a:r>
            <a:r>
              <a:rPr lang="en-US"/>
              <a:t> 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3260" y="3068955"/>
            <a:ext cx="7599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pPr algn="just"/>
            <a:r>
              <a:rPr lang="en-US" sz="3200"/>
              <a:t> Merge all the dataset retrieved from Sportuv into one dataset by PLAYERID</a:t>
            </a:r>
          </a:p>
        </p:txBody>
      </p:sp>
      <p:sp>
        <p:nvSpPr>
          <p:cNvPr id="15" name="Oval 14"/>
          <p:cNvSpPr/>
          <p:nvPr/>
        </p:nvSpPr>
        <p:spPr>
          <a:xfrm>
            <a:off x="680085" y="119634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5650" y="32848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692960"/>
            <a:ext cx="8229600" cy="1143000"/>
          </a:xfrm>
        </p:spPr>
        <p:txBody>
          <a:bodyPr/>
          <a:lstStyle/>
          <a:p>
            <a:r>
              <a:rPr lang="en-US" sz="4000"/>
              <a:t> Shooting choice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70" y="1844520"/>
            <a:ext cx="8229600" cy="4525963"/>
          </a:xfrm>
        </p:spPr>
        <p:txBody>
          <a:bodyPr/>
          <a:lstStyle/>
          <a:p>
            <a:r>
              <a:rPr lang="en-US"/>
              <a:t>Divide the half court into 30*30 section</a:t>
            </a:r>
            <a:endParaRPr lang="en-US"/>
          </a:p>
          <a:p>
            <a:r>
              <a:rPr lang="en-US"/>
              <a:t>Count the amount of shooting of every section</a:t>
            </a:r>
            <a:endParaRPr lang="en-US"/>
          </a:p>
          <a:p>
            <a:r>
              <a:rPr lang="en-US"/>
              <a:t>Calculate the average field-goal percentage of every section</a:t>
            </a:r>
            <a:endParaRPr lang="en-US"/>
          </a:p>
          <a:p>
            <a:r>
              <a:rPr lang="en-US"/>
              <a:t>Use size of circle to represent the amount the shooting in every section.</a:t>
            </a:r>
            <a:endParaRPr lang="en-US"/>
          </a:p>
          <a:p>
            <a:r>
              <a:rPr lang="en-US"/>
              <a:t>Use tone of color to represent the </a:t>
            </a:r>
            <a:r>
              <a:rPr lang="en-US">
                <a:sym typeface="+mn-ea"/>
              </a:rPr>
              <a:t>average field-goal percentage of every section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260525"/>
            <a:ext cx="8229600" cy="1143000"/>
          </a:xfrm>
        </p:spPr>
        <p:txBody>
          <a:bodyPr/>
          <a:lstStyle/>
          <a:p>
            <a:r>
              <a:rPr lang="en-US"/>
              <a:t>Shooting Chices Chart of Steven</a:t>
            </a:r>
          </a:p>
        </p:txBody>
      </p:sp>
      <p:pic>
        <p:nvPicPr>
          <p:cNvPr id="4" name="Content Placeholder 3" descr="curry20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340485"/>
            <a:ext cx="749554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0</TotalTime>
  <Words>2987</Words>
  <Application>WPS Presentation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20058-cubes</vt:lpstr>
      <vt:lpstr>A Tool for NBA Data Analysis </vt:lpstr>
      <vt:lpstr>                 Motivation</vt:lpstr>
      <vt:lpstr>                    Motivation</vt:lpstr>
      <vt:lpstr>Data Collection</vt:lpstr>
      <vt:lpstr>Shooting Detail Data Retrieved from Stat.nba API </vt:lpstr>
      <vt:lpstr> Pull-Up Shooting Data Retrieved from Sportuv API</vt:lpstr>
      <vt:lpstr>Repeat privous step to get other dataset  </vt:lpstr>
      <vt:lpstr> Shooting choice chart</vt:lpstr>
      <vt:lpstr>Shooting Chices Chart of Steven</vt:lpstr>
      <vt:lpstr>Shooting Choice Chart of Lebron</vt:lpstr>
      <vt:lpstr>      Clustering of NBA Players</vt:lpstr>
      <vt:lpstr>  Methodology     Truncated SVD</vt:lpstr>
      <vt:lpstr>  Methodology     Truncated SVD</vt:lpstr>
      <vt:lpstr>  Methodology         t-SNE</vt:lpstr>
      <vt:lpstr>  Methodology         t-SNE</vt:lpstr>
      <vt:lpstr>Visualizaiton of Clustering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 deeper with BIG data</dc:title>
  <dc:creator>gong</dc:creator>
  <cp:lastModifiedBy>Shaowei</cp:lastModifiedBy>
  <cp:revision>55</cp:revision>
  <dcterms:created xsi:type="dcterms:W3CDTF">2016-02-09T16:01:00Z</dcterms:created>
  <dcterms:modified xsi:type="dcterms:W3CDTF">2016-04-27T16:15:21Z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