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1" r:id="rId6"/>
    <p:sldId id="262" r:id="rId7"/>
    <p:sldId id="263" r:id="rId8"/>
    <p:sldId id="264" r:id="rId9"/>
    <p:sldId id="267" r:id="rId10"/>
    <p:sldId id="269" r:id="rId11"/>
    <p:sldId id="270" r:id="rId12"/>
    <p:sldId id="271" r:id="rId13"/>
    <p:sldId id="273"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CE84-BD17-41EC-B014-329F2CFA2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4003D75-6189-4DE6-AC41-1FB912453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480C7-6652-4F24-B345-BA1CB1C08EBD}"/>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5" name="Footer Placeholder 4">
            <a:extLst>
              <a:ext uri="{FF2B5EF4-FFF2-40B4-BE49-F238E27FC236}">
                <a16:creationId xmlns:a16="http://schemas.microsoft.com/office/drawing/2014/main" id="{1C6A3E5E-40EC-4483-8D7A-6D56E69EBF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B3B520-2526-4BF1-8734-08ECEEB7B570}"/>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242560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AEEF-2376-4697-9871-327C6B9CB0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06EF7B-1E3D-4F8C-94CC-CA253F7DE5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A3EA14-D724-41F1-B528-DB1596F92188}"/>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5" name="Footer Placeholder 4">
            <a:extLst>
              <a:ext uri="{FF2B5EF4-FFF2-40B4-BE49-F238E27FC236}">
                <a16:creationId xmlns:a16="http://schemas.microsoft.com/office/drawing/2014/main" id="{58FF8427-33AC-4876-94B2-95C85E159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976BA6-6DA2-49AB-8AE9-11050A084276}"/>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342375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962C9-1D87-4EC2-BF04-1C3B7BB331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9FBD0-6734-4162-A195-8DDE66141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8119BC-04EC-4EDB-8B09-9712366AA85C}"/>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5" name="Footer Placeholder 4">
            <a:extLst>
              <a:ext uri="{FF2B5EF4-FFF2-40B4-BE49-F238E27FC236}">
                <a16:creationId xmlns:a16="http://schemas.microsoft.com/office/drawing/2014/main" id="{DD583690-1826-4670-9DF0-9DCA2BBECF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71D959-A93D-4014-A880-B9937BA1C23A}"/>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148983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99EF-F6FE-441E-960A-F576CD7A4B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740FE7-C5EE-4957-A056-DB57213B05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49C0CC-F92F-4048-B769-2381E7997BF6}"/>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5" name="Footer Placeholder 4">
            <a:extLst>
              <a:ext uri="{FF2B5EF4-FFF2-40B4-BE49-F238E27FC236}">
                <a16:creationId xmlns:a16="http://schemas.microsoft.com/office/drawing/2014/main" id="{87A1E33C-FE1D-4E7E-9566-6F70E910A5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F9C983-C454-41FD-A998-7A783A045F02}"/>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114043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F3FA-7CA0-412D-901F-005D0BE8B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722979-B57D-4F6E-9251-36CEEF805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AFCE1-68B7-4EDB-99BE-AA0BE963A5C7}"/>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5" name="Footer Placeholder 4">
            <a:extLst>
              <a:ext uri="{FF2B5EF4-FFF2-40B4-BE49-F238E27FC236}">
                <a16:creationId xmlns:a16="http://schemas.microsoft.com/office/drawing/2014/main" id="{04B24822-2E91-44FF-AB20-BCDCBFEF9F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565326-5C06-4483-98D0-BE292E085F6E}"/>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344713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12E7-33F7-459D-A4EE-2A3B913FFA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9BB688-2524-4392-9367-B370E788D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20ECA1-61C6-4227-A0B2-1F1B527B2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9E4EEF-14E0-4C03-BD4A-B6779E1EF320}"/>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6" name="Footer Placeholder 5">
            <a:extLst>
              <a:ext uri="{FF2B5EF4-FFF2-40B4-BE49-F238E27FC236}">
                <a16:creationId xmlns:a16="http://schemas.microsoft.com/office/drawing/2014/main" id="{169D3FD8-E6E4-4194-BB5F-B2FA6C1E2C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FBE6C2-26C6-435D-A3D0-1032319EDC70}"/>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254014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8841-F09D-46EB-8C78-8CA4D6CEE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1EF670-A6BD-4A1E-B693-3C66A4D38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649263-5EEB-4FA9-ABC3-AC98AC40E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15046C-62B4-4273-9CB5-FE65028C0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64258-8C89-4511-9911-837F1BDA9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9F2BD5A-0A97-4066-A595-4FA3E8FCD516}"/>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8" name="Footer Placeholder 7">
            <a:extLst>
              <a:ext uri="{FF2B5EF4-FFF2-40B4-BE49-F238E27FC236}">
                <a16:creationId xmlns:a16="http://schemas.microsoft.com/office/drawing/2014/main" id="{8A023721-C43A-4F0E-870B-C55E39167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FEBDDC-AE73-4AFC-B092-1CDB96287796}"/>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32306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0197-1D85-4092-8165-86DEFC29C8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CCB15D-A489-42C3-93BA-9656C031E0D1}"/>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4" name="Footer Placeholder 3">
            <a:extLst>
              <a:ext uri="{FF2B5EF4-FFF2-40B4-BE49-F238E27FC236}">
                <a16:creationId xmlns:a16="http://schemas.microsoft.com/office/drawing/2014/main" id="{C378B18A-264A-45CA-AEB6-BC0DCEB05F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F8DFD9-ECCF-4B6E-9973-F086F5CB4ED2}"/>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399414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F7E7F-438A-4F71-9858-3E6AE6445945}"/>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3" name="Footer Placeholder 2">
            <a:extLst>
              <a:ext uri="{FF2B5EF4-FFF2-40B4-BE49-F238E27FC236}">
                <a16:creationId xmlns:a16="http://schemas.microsoft.com/office/drawing/2014/main" id="{498C2D22-BDD1-4078-921F-D8152D3B03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6FA8AA-311D-4009-AA52-02EEB9D12747}"/>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362373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324C-E5CE-4594-8D4E-7D520C3F0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2B769D-1B78-423D-9E40-BA8E2AA35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685DAC-423E-4C3A-ACB9-5EBF584BB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E8065-E9CD-487E-865E-CBF496B20574}"/>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6" name="Footer Placeholder 5">
            <a:extLst>
              <a:ext uri="{FF2B5EF4-FFF2-40B4-BE49-F238E27FC236}">
                <a16:creationId xmlns:a16="http://schemas.microsoft.com/office/drawing/2014/main" id="{41A8B6A8-B4AC-463E-AE9C-93FF765707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F22E15-0D70-4239-9B87-665A6BF4C056}"/>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145192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7F2C-0255-4994-91BA-834F1C28E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64DB04-60CD-4347-9583-DF47F06AF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2D870D-2F9D-4884-BF38-DE0B9544C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E106C-AFF5-46B2-B049-D44C06DAF2C4}"/>
              </a:ext>
            </a:extLst>
          </p:cNvPr>
          <p:cNvSpPr>
            <a:spLocks noGrp="1"/>
          </p:cNvSpPr>
          <p:nvPr>
            <p:ph type="dt" sz="half" idx="10"/>
          </p:nvPr>
        </p:nvSpPr>
        <p:spPr/>
        <p:txBody>
          <a:bodyPr/>
          <a:lstStyle/>
          <a:p>
            <a:fld id="{696D26F5-8D8E-4421-A2D8-E63EC42B7582}" type="datetimeFigureOut">
              <a:rPr lang="en-GB" smtClean="0"/>
              <a:t>21/08/2019</a:t>
            </a:fld>
            <a:endParaRPr lang="en-GB"/>
          </a:p>
        </p:txBody>
      </p:sp>
      <p:sp>
        <p:nvSpPr>
          <p:cNvPr id="6" name="Footer Placeholder 5">
            <a:extLst>
              <a:ext uri="{FF2B5EF4-FFF2-40B4-BE49-F238E27FC236}">
                <a16:creationId xmlns:a16="http://schemas.microsoft.com/office/drawing/2014/main" id="{D1D32976-6835-4840-AE7B-530CB26730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6F0FD3-FE8A-4D5B-A35F-F7011B19468B}"/>
              </a:ext>
            </a:extLst>
          </p:cNvPr>
          <p:cNvSpPr>
            <a:spLocks noGrp="1"/>
          </p:cNvSpPr>
          <p:nvPr>
            <p:ph type="sldNum" sz="quarter" idx="12"/>
          </p:nvPr>
        </p:nvSpPr>
        <p:spPr/>
        <p:txBody>
          <a:bodyPr/>
          <a:lstStyle/>
          <a:p>
            <a:fld id="{B5E0FEA8-C8CB-4763-AC20-DFC5790C77E9}" type="slidenum">
              <a:rPr lang="en-GB" smtClean="0"/>
              <a:t>‹#›</a:t>
            </a:fld>
            <a:endParaRPr lang="en-GB"/>
          </a:p>
        </p:txBody>
      </p:sp>
    </p:spTree>
    <p:extLst>
      <p:ext uri="{BB962C8B-B14F-4D97-AF65-F5344CB8AC3E}">
        <p14:creationId xmlns:p14="http://schemas.microsoft.com/office/powerpoint/2010/main" val="405933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CA68D-70C9-4B80-A0A8-F6DE3010F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3BEDC4-A58F-465F-8B89-35B10F4A8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63EA23-EA82-46D3-A40D-50F0FE27F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D26F5-8D8E-4421-A2D8-E63EC42B7582}" type="datetimeFigureOut">
              <a:rPr lang="en-GB" smtClean="0"/>
              <a:t>21/08/2019</a:t>
            </a:fld>
            <a:endParaRPr lang="en-GB"/>
          </a:p>
        </p:txBody>
      </p:sp>
      <p:sp>
        <p:nvSpPr>
          <p:cNvPr id="5" name="Footer Placeholder 4">
            <a:extLst>
              <a:ext uri="{FF2B5EF4-FFF2-40B4-BE49-F238E27FC236}">
                <a16:creationId xmlns:a16="http://schemas.microsoft.com/office/drawing/2014/main" id="{56977597-A52C-42C4-91A8-D28690B4E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547E810-FF1A-4D51-AA09-F801866EA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0FEA8-C8CB-4763-AC20-DFC5790C77E9}" type="slidenum">
              <a:rPr lang="en-GB" smtClean="0"/>
              <a:t>‹#›</a:t>
            </a:fld>
            <a:endParaRPr lang="en-GB"/>
          </a:p>
        </p:txBody>
      </p:sp>
    </p:spTree>
    <p:extLst>
      <p:ext uri="{BB962C8B-B14F-4D97-AF65-F5344CB8AC3E}">
        <p14:creationId xmlns:p14="http://schemas.microsoft.com/office/powerpoint/2010/main" val="371961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1.bin"/><Relationship Id="rId7" Type="http://schemas.openxmlformats.org/officeDocument/2006/relationships/image" Target="../media/image41.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43.PNG"/><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hyperlink" Target="https://www.oracle.com/technetwork/java/javase/downloads/jdk8-downloads-2133151.html" TargetMode="External"/><Relationship Id="rId5" Type="http://schemas.openxmlformats.org/officeDocument/2006/relationships/image" Target="../media/image3.PNG"/><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wmf"/><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hyperlink" Target="https://developer.android.com/studio" TargetMode="External"/><Relationship Id="rId5" Type="http://schemas.openxmlformats.org/officeDocument/2006/relationships/image" Target="../media/image9.PNG"/><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1.wmf"/><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bin"/><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wmf"/><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067" r:id="rId3" imgW="7505065" imgH="6285865" progId="Paint.Picture">
                  <p:embed/>
                </p:oleObj>
              </mc:Choice>
              <mc:Fallback>
                <p:oleObj r:id="rId3" imgW="7505065" imgH="6285865" progId="Paint.Picture">
                  <p:embed/>
                  <p:pic>
                    <p:nvPicPr>
                      <p:cNvPr id="3" name="Object 2"/>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0">
            <a:extLst>
              <a:ext uri="{FF2B5EF4-FFF2-40B4-BE49-F238E27FC236}">
                <a16:creationId xmlns:a16="http://schemas.microsoft.com/office/drawing/2014/main" id="{B0C91E2F-FDEF-4B56-96CA-1CF8A8B41383}"/>
              </a:ext>
            </a:extLst>
          </p:cNvPr>
          <p:cNvSpPr txBox="1"/>
          <p:nvPr/>
        </p:nvSpPr>
        <p:spPr>
          <a:xfrm>
            <a:off x="2343705" y="1305017"/>
            <a:ext cx="8140823" cy="923330"/>
          </a:xfrm>
          <a:prstGeom prst="rect">
            <a:avLst/>
          </a:prstGeom>
          <a:noFill/>
        </p:spPr>
        <p:txBody>
          <a:bodyPr wrap="square" rtlCol="0">
            <a:spAutoFit/>
          </a:bodyPr>
          <a:lstStyle/>
          <a:p>
            <a:r>
              <a:rPr lang="en-GB" sz="5400" dirty="0">
                <a:solidFill>
                  <a:schemeClr val="accent6">
                    <a:lumMod val="75000"/>
                  </a:schemeClr>
                </a:solidFill>
              </a:rPr>
              <a:t>ANDROID STUDIO SETUP</a:t>
            </a:r>
          </a:p>
        </p:txBody>
      </p:sp>
      <p:pic>
        <p:nvPicPr>
          <p:cNvPr id="13" name="Picture 12" descr="A picture containing vector graphics&#10;&#10;Description automatically generated">
            <a:extLst>
              <a:ext uri="{FF2B5EF4-FFF2-40B4-BE49-F238E27FC236}">
                <a16:creationId xmlns:a16="http://schemas.microsoft.com/office/drawing/2014/main" id="{5DD0C3EB-AFC1-4B3B-8A2A-F29D3E1083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7402" y="2228347"/>
            <a:ext cx="3429000" cy="3429000"/>
          </a:xfrm>
          <a:prstGeom prst="rect">
            <a:avLst/>
          </a:prstGeom>
        </p:spPr>
      </p:pic>
    </p:spTree>
    <p:extLst>
      <p:ext uri="{BB962C8B-B14F-4D97-AF65-F5344CB8AC3E}">
        <p14:creationId xmlns:p14="http://schemas.microsoft.com/office/powerpoint/2010/main" val="404410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4362"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Picture 11" descr="A screenshot of a social media post&#10;&#10;Description automatically generated">
            <a:extLst>
              <a:ext uri="{FF2B5EF4-FFF2-40B4-BE49-F238E27FC236}">
                <a16:creationId xmlns:a16="http://schemas.microsoft.com/office/drawing/2014/main" id="{CAE66EC0-F132-4B96-A2C3-E3B3111F9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463" y="751934"/>
            <a:ext cx="5733882" cy="4052422"/>
          </a:xfrm>
          <a:prstGeom prst="rect">
            <a:avLst/>
          </a:prstGeom>
        </p:spPr>
      </p:pic>
      <p:sp>
        <p:nvSpPr>
          <p:cNvPr id="3" name="TextBox 2">
            <a:extLst>
              <a:ext uri="{FF2B5EF4-FFF2-40B4-BE49-F238E27FC236}">
                <a16:creationId xmlns:a16="http://schemas.microsoft.com/office/drawing/2014/main" id="{3577985D-0CB1-4CBC-BE59-8BA291E37F72}"/>
              </a:ext>
            </a:extLst>
          </p:cNvPr>
          <p:cNvSpPr txBox="1"/>
          <p:nvPr/>
        </p:nvSpPr>
        <p:spPr>
          <a:xfrm>
            <a:off x="2873692" y="2794754"/>
            <a:ext cx="381000" cy="369332"/>
          </a:xfrm>
          <a:prstGeom prst="rect">
            <a:avLst/>
          </a:prstGeom>
          <a:noFill/>
        </p:spPr>
        <p:txBody>
          <a:bodyPr wrap="square" rtlCol="0">
            <a:spAutoFit/>
          </a:bodyPr>
          <a:lstStyle/>
          <a:p>
            <a:r>
              <a:rPr lang="en-GB" dirty="0">
                <a:solidFill>
                  <a:srgbClr val="FF0000"/>
                </a:solidFill>
              </a:rPr>
              <a:t>4</a:t>
            </a:r>
          </a:p>
        </p:txBody>
      </p:sp>
      <p:sp>
        <p:nvSpPr>
          <p:cNvPr id="23" name="TextBox 22">
            <a:extLst>
              <a:ext uri="{FF2B5EF4-FFF2-40B4-BE49-F238E27FC236}">
                <a16:creationId xmlns:a16="http://schemas.microsoft.com/office/drawing/2014/main" id="{9C4110FC-4F7C-4620-AC45-968E8F45E1B1}"/>
              </a:ext>
            </a:extLst>
          </p:cNvPr>
          <p:cNvSpPr txBox="1"/>
          <p:nvPr/>
        </p:nvSpPr>
        <p:spPr>
          <a:xfrm>
            <a:off x="159385" y="4800522"/>
            <a:ext cx="1068458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Once you click finish, you will enter into android project with activity chosen by you, it has main activity and xml file where you can create user interface either by writing code or you can just drag whatever attributes you need.</a:t>
            </a:r>
          </a:p>
          <a:p>
            <a:pPr marL="285750" indent="-285750">
              <a:buFont typeface="Arial" panose="020B0604020202020204" pitchFamily="34" charset="0"/>
              <a:buChar char="•"/>
            </a:pPr>
            <a:r>
              <a:rPr lang="en-GB" dirty="0"/>
              <a:t>In above pictures a button was dragged into project, it was highlighted in picture 6.</a:t>
            </a:r>
          </a:p>
          <a:p>
            <a:pPr marL="285750" indent="-285750">
              <a:buFont typeface="Arial" panose="020B0604020202020204" pitchFamily="34" charset="0"/>
              <a:buChar char="•"/>
            </a:pPr>
            <a:r>
              <a:rPr lang="en-GB" dirty="0"/>
              <a:t>After successfully writing code you can check your application in emulator, to setup this emulator you need to give virtual device configuration given in next slide.</a:t>
            </a:r>
          </a:p>
        </p:txBody>
      </p:sp>
      <p:pic>
        <p:nvPicPr>
          <p:cNvPr id="11" name="Picture 10" descr="A screenshot of a computer&#10;&#10;Description automatically generated">
            <a:extLst>
              <a:ext uri="{FF2B5EF4-FFF2-40B4-BE49-F238E27FC236}">
                <a16:creationId xmlns:a16="http://schemas.microsoft.com/office/drawing/2014/main" id="{4260AF5B-5260-4F29-8470-3384265FC6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2355" y="751935"/>
            <a:ext cx="5733882" cy="4052422"/>
          </a:xfrm>
          <a:prstGeom prst="rect">
            <a:avLst/>
          </a:prstGeom>
        </p:spPr>
      </p:pic>
      <p:sp>
        <p:nvSpPr>
          <p:cNvPr id="18" name="TextBox 17">
            <a:extLst>
              <a:ext uri="{FF2B5EF4-FFF2-40B4-BE49-F238E27FC236}">
                <a16:creationId xmlns:a16="http://schemas.microsoft.com/office/drawing/2014/main" id="{4CE3C430-F9BC-4F8B-8AB3-EDD5CF31A7F5}"/>
              </a:ext>
            </a:extLst>
          </p:cNvPr>
          <p:cNvSpPr txBox="1"/>
          <p:nvPr/>
        </p:nvSpPr>
        <p:spPr>
          <a:xfrm>
            <a:off x="6361959" y="2794754"/>
            <a:ext cx="381000" cy="369332"/>
          </a:xfrm>
          <a:prstGeom prst="rect">
            <a:avLst/>
          </a:prstGeom>
          <a:noFill/>
        </p:spPr>
        <p:txBody>
          <a:bodyPr wrap="square" rtlCol="0">
            <a:spAutoFit/>
          </a:bodyPr>
          <a:lstStyle/>
          <a:p>
            <a:r>
              <a:rPr lang="en-GB" dirty="0">
                <a:solidFill>
                  <a:srgbClr val="FF0000"/>
                </a:solidFill>
              </a:rPr>
              <a:t>5</a:t>
            </a:r>
          </a:p>
        </p:txBody>
      </p:sp>
    </p:spTree>
    <p:extLst>
      <p:ext uri="{BB962C8B-B14F-4D97-AF65-F5344CB8AC3E}">
        <p14:creationId xmlns:p14="http://schemas.microsoft.com/office/powerpoint/2010/main" val="352931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5385"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4" name="Picture 13" descr="A screenshot of a computer&#10;&#10;Description automatically generated">
            <a:extLst>
              <a:ext uri="{FF2B5EF4-FFF2-40B4-BE49-F238E27FC236}">
                <a16:creationId xmlns:a16="http://schemas.microsoft.com/office/drawing/2014/main" id="{FA0B18FD-419B-4FB1-8F18-1B41D465E6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385" y="1332393"/>
            <a:ext cx="3399155" cy="2798532"/>
          </a:xfrm>
          <a:prstGeom prst="rect">
            <a:avLst/>
          </a:prstGeom>
        </p:spPr>
      </p:pic>
      <p:pic>
        <p:nvPicPr>
          <p:cNvPr id="18" name="Picture 17" descr="A screenshot of a social media post&#10;&#10;Description automatically generated">
            <a:extLst>
              <a:ext uri="{FF2B5EF4-FFF2-40B4-BE49-F238E27FC236}">
                <a16:creationId xmlns:a16="http://schemas.microsoft.com/office/drawing/2014/main" id="{E85B0C25-3243-4E9E-BC72-7D9A8F2E8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8890" y="1358941"/>
            <a:ext cx="3832860" cy="2798532"/>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39A97E7C-B284-4643-B16D-8900D58BBC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2101" y="1349102"/>
            <a:ext cx="3832860" cy="2808371"/>
          </a:xfrm>
          <a:prstGeom prst="rect">
            <a:avLst/>
          </a:prstGeom>
        </p:spPr>
      </p:pic>
      <p:sp>
        <p:nvSpPr>
          <p:cNvPr id="24" name="TextBox 23">
            <a:extLst>
              <a:ext uri="{FF2B5EF4-FFF2-40B4-BE49-F238E27FC236}">
                <a16:creationId xmlns:a16="http://schemas.microsoft.com/office/drawing/2014/main" id="{DBBC054E-1A38-4DE7-B9AD-E057303BB92D}"/>
              </a:ext>
            </a:extLst>
          </p:cNvPr>
          <p:cNvSpPr txBox="1"/>
          <p:nvPr/>
        </p:nvSpPr>
        <p:spPr>
          <a:xfrm>
            <a:off x="3897629" y="574064"/>
            <a:ext cx="4831503" cy="461665"/>
          </a:xfrm>
          <a:prstGeom prst="rect">
            <a:avLst/>
          </a:prstGeom>
          <a:noFill/>
        </p:spPr>
        <p:txBody>
          <a:bodyPr wrap="square" rtlCol="0">
            <a:spAutoFit/>
          </a:bodyPr>
          <a:lstStyle/>
          <a:p>
            <a:r>
              <a:rPr lang="en-GB" sz="2400" dirty="0">
                <a:solidFill>
                  <a:schemeClr val="accent6">
                    <a:lumMod val="75000"/>
                  </a:schemeClr>
                </a:solidFill>
              </a:rPr>
              <a:t>Virtual Device Configuration</a:t>
            </a:r>
          </a:p>
        </p:txBody>
      </p:sp>
      <p:sp>
        <p:nvSpPr>
          <p:cNvPr id="25" name="TextBox 24">
            <a:extLst>
              <a:ext uri="{FF2B5EF4-FFF2-40B4-BE49-F238E27FC236}">
                <a16:creationId xmlns:a16="http://schemas.microsoft.com/office/drawing/2014/main" id="{6AEB63DB-4870-43A2-B251-A52E9254D3C9}"/>
              </a:ext>
            </a:extLst>
          </p:cNvPr>
          <p:cNvSpPr txBox="1"/>
          <p:nvPr/>
        </p:nvSpPr>
        <p:spPr>
          <a:xfrm>
            <a:off x="242993" y="4436705"/>
            <a:ext cx="10651490" cy="923330"/>
          </a:xfrm>
          <a:prstGeom prst="rect">
            <a:avLst/>
          </a:prstGeom>
          <a:noFill/>
        </p:spPr>
        <p:txBody>
          <a:bodyPr wrap="square" rtlCol="0">
            <a:spAutoFit/>
          </a:bodyPr>
          <a:lstStyle/>
          <a:p>
            <a:pPr marL="285750" indent="-285750">
              <a:buFont typeface="Arial" panose="020B0604020202020204" pitchFamily="34" charset="0"/>
              <a:buChar char="•"/>
            </a:pPr>
            <a:r>
              <a:rPr lang="en-GB" dirty="0"/>
              <a:t>As discussed in last slide you need emulator or virtual device to check working of your app.</a:t>
            </a:r>
          </a:p>
          <a:p>
            <a:pPr marL="285750" indent="-285750">
              <a:buFont typeface="Arial" panose="020B0604020202020204" pitchFamily="34" charset="0"/>
              <a:buChar char="•"/>
            </a:pPr>
            <a:r>
              <a:rPr lang="en-GB" dirty="0"/>
              <a:t>You can choose required android version for your application and you can choose mobile as shown above.</a:t>
            </a:r>
          </a:p>
          <a:p>
            <a:pPr marL="285750" indent="-285750">
              <a:buFont typeface="Arial" panose="020B0604020202020204" pitchFamily="34" charset="0"/>
              <a:buChar char="•"/>
            </a:pPr>
            <a:endParaRPr lang="en-GB" dirty="0"/>
          </a:p>
        </p:txBody>
      </p:sp>
      <p:sp>
        <p:nvSpPr>
          <p:cNvPr id="26" name="TextBox 25">
            <a:extLst>
              <a:ext uri="{FF2B5EF4-FFF2-40B4-BE49-F238E27FC236}">
                <a16:creationId xmlns:a16="http://schemas.microsoft.com/office/drawing/2014/main" id="{C5C60527-ADB6-4331-81B5-CE66080633DB}"/>
              </a:ext>
            </a:extLst>
          </p:cNvPr>
          <p:cNvSpPr txBox="1"/>
          <p:nvPr/>
        </p:nvSpPr>
        <p:spPr>
          <a:xfrm>
            <a:off x="3081653" y="2816443"/>
            <a:ext cx="347134" cy="369332"/>
          </a:xfrm>
          <a:prstGeom prst="rect">
            <a:avLst/>
          </a:prstGeom>
          <a:noFill/>
        </p:spPr>
        <p:txBody>
          <a:bodyPr wrap="square" rtlCol="0">
            <a:spAutoFit/>
          </a:bodyPr>
          <a:lstStyle/>
          <a:p>
            <a:r>
              <a:rPr lang="en-GB" dirty="0">
                <a:solidFill>
                  <a:srgbClr val="FF0000"/>
                </a:solidFill>
              </a:rPr>
              <a:t>1</a:t>
            </a:r>
          </a:p>
        </p:txBody>
      </p:sp>
      <p:sp>
        <p:nvSpPr>
          <p:cNvPr id="27" name="TextBox 26">
            <a:extLst>
              <a:ext uri="{FF2B5EF4-FFF2-40B4-BE49-F238E27FC236}">
                <a16:creationId xmlns:a16="http://schemas.microsoft.com/office/drawing/2014/main" id="{7266DC07-3EB9-4FE8-84C7-83D4A0F7461C}"/>
              </a:ext>
            </a:extLst>
          </p:cNvPr>
          <p:cNvSpPr txBox="1"/>
          <p:nvPr/>
        </p:nvSpPr>
        <p:spPr>
          <a:xfrm>
            <a:off x="5418878" y="2816443"/>
            <a:ext cx="347134" cy="369332"/>
          </a:xfrm>
          <a:prstGeom prst="rect">
            <a:avLst/>
          </a:prstGeom>
          <a:noFill/>
        </p:spPr>
        <p:txBody>
          <a:bodyPr wrap="square" rtlCol="0">
            <a:spAutoFit/>
          </a:bodyPr>
          <a:lstStyle/>
          <a:p>
            <a:r>
              <a:rPr lang="en-GB" dirty="0">
                <a:solidFill>
                  <a:srgbClr val="FF0000"/>
                </a:solidFill>
              </a:rPr>
              <a:t>2</a:t>
            </a:r>
          </a:p>
        </p:txBody>
      </p:sp>
      <p:sp>
        <p:nvSpPr>
          <p:cNvPr id="28" name="TextBox 27">
            <a:extLst>
              <a:ext uri="{FF2B5EF4-FFF2-40B4-BE49-F238E27FC236}">
                <a16:creationId xmlns:a16="http://schemas.microsoft.com/office/drawing/2014/main" id="{9960D630-F4D9-4C5E-B40D-BA4E6CD9D06B}"/>
              </a:ext>
            </a:extLst>
          </p:cNvPr>
          <p:cNvSpPr txBox="1"/>
          <p:nvPr/>
        </p:nvSpPr>
        <p:spPr>
          <a:xfrm>
            <a:off x="9654964" y="2816443"/>
            <a:ext cx="347134" cy="369332"/>
          </a:xfrm>
          <a:prstGeom prst="rect">
            <a:avLst/>
          </a:prstGeom>
          <a:noFill/>
        </p:spPr>
        <p:txBody>
          <a:bodyPr wrap="square" rtlCol="0">
            <a:spAutoFit/>
          </a:bodyPr>
          <a:lstStyle/>
          <a:p>
            <a:r>
              <a:rPr lang="en-GB" dirty="0">
                <a:solidFill>
                  <a:srgbClr val="FF0000"/>
                </a:solidFill>
              </a:rPr>
              <a:t>3</a:t>
            </a:r>
          </a:p>
        </p:txBody>
      </p:sp>
    </p:spTree>
    <p:extLst>
      <p:ext uri="{BB962C8B-B14F-4D97-AF65-F5344CB8AC3E}">
        <p14:creationId xmlns:p14="http://schemas.microsoft.com/office/powerpoint/2010/main" val="253824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6407"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23">
            <a:extLst>
              <a:ext uri="{FF2B5EF4-FFF2-40B4-BE49-F238E27FC236}">
                <a16:creationId xmlns:a16="http://schemas.microsoft.com/office/drawing/2014/main" id="{DBBC054E-1A38-4DE7-B9AD-E057303BB92D}"/>
              </a:ext>
            </a:extLst>
          </p:cNvPr>
          <p:cNvSpPr txBox="1"/>
          <p:nvPr/>
        </p:nvSpPr>
        <p:spPr>
          <a:xfrm>
            <a:off x="4071197" y="654223"/>
            <a:ext cx="4878070" cy="461665"/>
          </a:xfrm>
          <a:prstGeom prst="rect">
            <a:avLst/>
          </a:prstGeom>
          <a:noFill/>
        </p:spPr>
        <p:txBody>
          <a:bodyPr wrap="square" rtlCol="0">
            <a:spAutoFit/>
          </a:bodyPr>
          <a:lstStyle/>
          <a:p>
            <a:r>
              <a:rPr lang="en-GB" sz="2400" dirty="0">
                <a:solidFill>
                  <a:schemeClr val="accent6">
                    <a:lumMod val="75000"/>
                  </a:schemeClr>
                </a:solidFill>
              </a:rPr>
              <a:t>Virtual Device Configuration</a:t>
            </a:r>
          </a:p>
        </p:txBody>
      </p:sp>
      <p:pic>
        <p:nvPicPr>
          <p:cNvPr id="12" name="Picture 11" descr="A screenshot of a social media post&#10;&#10;Description automatically generated">
            <a:extLst>
              <a:ext uri="{FF2B5EF4-FFF2-40B4-BE49-F238E27FC236}">
                <a16:creationId xmlns:a16="http://schemas.microsoft.com/office/drawing/2014/main" id="{2BC0DAED-E87E-48ED-B3B2-A2A31AD052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385" y="1221688"/>
            <a:ext cx="3604895" cy="2802519"/>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id="{7E5C3F76-17F3-4690-8DA5-ABEBDA455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6015" y="1256769"/>
            <a:ext cx="3459480" cy="2802513"/>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51210944-43A7-45A7-8AE2-6984D22C8C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67231" y="1292285"/>
            <a:ext cx="3681869" cy="2802508"/>
          </a:xfrm>
          <a:prstGeom prst="rect">
            <a:avLst/>
          </a:prstGeom>
        </p:spPr>
      </p:pic>
      <p:sp>
        <p:nvSpPr>
          <p:cNvPr id="23" name="TextBox 22">
            <a:extLst>
              <a:ext uri="{FF2B5EF4-FFF2-40B4-BE49-F238E27FC236}">
                <a16:creationId xmlns:a16="http://schemas.microsoft.com/office/drawing/2014/main" id="{FE906775-9105-4D49-9AD5-C20EF07D73E9}"/>
              </a:ext>
            </a:extLst>
          </p:cNvPr>
          <p:cNvSpPr txBox="1"/>
          <p:nvPr/>
        </p:nvSpPr>
        <p:spPr>
          <a:xfrm>
            <a:off x="2526558" y="2898583"/>
            <a:ext cx="347134" cy="369332"/>
          </a:xfrm>
          <a:prstGeom prst="rect">
            <a:avLst/>
          </a:prstGeom>
          <a:noFill/>
        </p:spPr>
        <p:txBody>
          <a:bodyPr wrap="square" rtlCol="0">
            <a:spAutoFit/>
          </a:bodyPr>
          <a:lstStyle/>
          <a:p>
            <a:r>
              <a:rPr lang="en-GB" dirty="0">
                <a:solidFill>
                  <a:srgbClr val="FF0000"/>
                </a:solidFill>
              </a:rPr>
              <a:t>4</a:t>
            </a:r>
          </a:p>
        </p:txBody>
      </p:sp>
      <p:sp>
        <p:nvSpPr>
          <p:cNvPr id="27" name="TextBox 26">
            <a:extLst>
              <a:ext uri="{FF2B5EF4-FFF2-40B4-BE49-F238E27FC236}">
                <a16:creationId xmlns:a16="http://schemas.microsoft.com/office/drawing/2014/main" id="{C2051344-58E7-4024-9A05-6733E1AC7F0A}"/>
              </a:ext>
            </a:extLst>
          </p:cNvPr>
          <p:cNvSpPr txBox="1"/>
          <p:nvPr/>
        </p:nvSpPr>
        <p:spPr>
          <a:xfrm>
            <a:off x="10981530" y="2898583"/>
            <a:ext cx="347134" cy="369332"/>
          </a:xfrm>
          <a:prstGeom prst="rect">
            <a:avLst/>
          </a:prstGeom>
          <a:noFill/>
        </p:spPr>
        <p:txBody>
          <a:bodyPr wrap="square" rtlCol="0">
            <a:spAutoFit/>
          </a:bodyPr>
          <a:lstStyle/>
          <a:p>
            <a:r>
              <a:rPr lang="en-GB" dirty="0">
                <a:solidFill>
                  <a:srgbClr val="FF0000"/>
                </a:solidFill>
              </a:rPr>
              <a:t>6</a:t>
            </a:r>
          </a:p>
        </p:txBody>
      </p:sp>
      <p:sp>
        <p:nvSpPr>
          <p:cNvPr id="28" name="TextBox 27">
            <a:extLst>
              <a:ext uri="{FF2B5EF4-FFF2-40B4-BE49-F238E27FC236}">
                <a16:creationId xmlns:a16="http://schemas.microsoft.com/office/drawing/2014/main" id="{B958034C-7F87-40A6-A2DA-23937A587B2F}"/>
              </a:ext>
            </a:extLst>
          </p:cNvPr>
          <p:cNvSpPr txBox="1"/>
          <p:nvPr/>
        </p:nvSpPr>
        <p:spPr>
          <a:xfrm>
            <a:off x="7183543" y="2969169"/>
            <a:ext cx="347134" cy="369332"/>
          </a:xfrm>
          <a:prstGeom prst="rect">
            <a:avLst/>
          </a:prstGeom>
          <a:noFill/>
        </p:spPr>
        <p:txBody>
          <a:bodyPr wrap="square" rtlCol="0">
            <a:spAutoFit/>
          </a:bodyPr>
          <a:lstStyle/>
          <a:p>
            <a:r>
              <a:rPr lang="en-GB" dirty="0">
                <a:solidFill>
                  <a:srgbClr val="FF0000"/>
                </a:solidFill>
              </a:rPr>
              <a:t>5</a:t>
            </a:r>
          </a:p>
        </p:txBody>
      </p:sp>
      <p:sp>
        <p:nvSpPr>
          <p:cNvPr id="19" name="TextBox 18">
            <a:extLst>
              <a:ext uri="{FF2B5EF4-FFF2-40B4-BE49-F238E27FC236}">
                <a16:creationId xmlns:a16="http://schemas.microsoft.com/office/drawing/2014/main" id="{492962C7-EE46-4DA7-8CA1-496B545945CE}"/>
              </a:ext>
            </a:extLst>
          </p:cNvPr>
          <p:cNvSpPr txBox="1"/>
          <p:nvPr/>
        </p:nvSpPr>
        <p:spPr>
          <a:xfrm>
            <a:off x="626533" y="4588933"/>
            <a:ext cx="7636934" cy="1200329"/>
          </a:xfrm>
          <a:prstGeom prst="rect">
            <a:avLst/>
          </a:prstGeom>
          <a:noFill/>
        </p:spPr>
        <p:txBody>
          <a:bodyPr wrap="square" rtlCol="0">
            <a:spAutoFit/>
          </a:bodyPr>
          <a:lstStyle/>
          <a:p>
            <a:pPr marL="285750" indent="-285750">
              <a:buFont typeface="Arial" panose="020B0604020202020204" pitchFamily="34" charset="0"/>
              <a:buChar char="•"/>
            </a:pPr>
            <a:r>
              <a:rPr lang="en-GB" dirty="0"/>
              <a:t>Upon clicking finish Virtual Device Configuration will be successfully added to android studio.</a:t>
            </a:r>
          </a:p>
          <a:p>
            <a:pPr marL="285750" indent="-285750">
              <a:buFont typeface="Arial" panose="020B0604020202020204" pitchFamily="34" charset="0"/>
              <a:buChar char="•"/>
            </a:pPr>
            <a:r>
              <a:rPr lang="en-GB" dirty="0"/>
              <a:t>This Virtual Device Configuration will be worked upon the deployment of the project, this process is shown in next slide.</a:t>
            </a:r>
          </a:p>
        </p:txBody>
      </p:sp>
    </p:spTree>
    <p:extLst>
      <p:ext uri="{BB962C8B-B14F-4D97-AF65-F5344CB8AC3E}">
        <p14:creationId xmlns:p14="http://schemas.microsoft.com/office/powerpoint/2010/main" val="25396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9468"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23">
            <a:extLst>
              <a:ext uri="{FF2B5EF4-FFF2-40B4-BE49-F238E27FC236}">
                <a16:creationId xmlns:a16="http://schemas.microsoft.com/office/drawing/2014/main" id="{DBBC054E-1A38-4DE7-B9AD-E057303BB92D}"/>
              </a:ext>
            </a:extLst>
          </p:cNvPr>
          <p:cNvSpPr txBox="1"/>
          <p:nvPr/>
        </p:nvSpPr>
        <p:spPr>
          <a:xfrm>
            <a:off x="4071197" y="654223"/>
            <a:ext cx="4878070" cy="461665"/>
          </a:xfrm>
          <a:prstGeom prst="rect">
            <a:avLst/>
          </a:prstGeom>
          <a:noFill/>
        </p:spPr>
        <p:txBody>
          <a:bodyPr wrap="square" rtlCol="0">
            <a:spAutoFit/>
          </a:bodyPr>
          <a:lstStyle/>
          <a:p>
            <a:r>
              <a:rPr lang="en-GB" sz="2400" dirty="0">
                <a:solidFill>
                  <a:schemeClr val="accent6">
                    <a:lumMod val="75000"/>
                  </a:schemeClr>
                </a:solidFill>
              </a:rPr>
              <a:t>Virtual Device Configuration</a:t>
            </a:r>
          </a:p>
        </p:txBody>
      </p:sp>
      <p:pic>
        <p:nvPicPr>
          <p:cNvPr id="3" name="Picture 2" descr="A screenshot of a computer&#10;&#10;Description automatically generated">
            <a:extLst>
              <a:ext uri="{FF2B5EF4-FFF2-40B4-BE49-F238E27FC236}">
                <a16:creationId xmlns:a16="http://schemas.microsoft.com/office/drawing/2014/main" id="{0CECD1F1-2C55-4D83-9EA2-9B0B766F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385" y="1167001"/>
            <a:ext cx="5391980" cy="358219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4AC3ABF-86E3-47A8-BFB9-4A9714C90C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0232" y="1196445"/>
            <a:ext cx="5260429" cy="3579284"/>
          </a:xfrm>
          <a:prstGeom prst="rect">
            <a:avLst/>
          </a:prstGeom>
        </p:spPr>
      </p:pic>
      <p:sp>
        <p:nvSpPr>
          <p:cNvPr id="14" name="TextBox 13">
            <a:extLst>
              <a:ext uri="{FF2B5EF4-FFF2-40B4-BE49-F238E27FC236}">
                <a16:creationId xmlns:a16="http://schemas.microsoft.com/office/drawing/2014/main" id="{F6140480-1963-4F1C-A956-4370F875C98A}"/>
              </a:ext>
            </a:extLst>
          </p:cNvPr>
          <p:cNvSpPr txBox="1"/>
          <p:nvPr/>
        </p:nvSpPr>
        <p:spPr>
          <a:xfrm>
            <a:off x="237066" y="4872074"/>
            <a:ext cx="8415867"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Sometimes the emulator will be clumsy, so it’s better to cold boot the virtual device.</a:t>
            </a:r>
          </a:p>
          <a:p>
            <a:pPr marL="285750" indent="-285750">
              <a:buFont typeface="Arial" panose="020B0604020202020204" pitchFamily="34" charset="0"/>
              <a:buChar char="•"/>
            </a:pPr>
            <a:r>
              <a:rPr lang="en-GB" dirty="0"/>
              <a:t>To do that we need to go to the tools and select AVD manager and you can see your selected device on the list, on the right end you can find an edit option, click on that it will direct to setting of emulator and then select advanced settings as shown in picture:2.</a:t>
            </a:r>
          </a:p>
          <a:p>
            <a:pPr marL="285750" indent="-285750">
              <a:buFont typeface="Arial" panose="020B0604020202020204" pitchFamily="34" charset="0"/>
              <a:buChar char="•"/>
            </a:pPr>
            <a:r>
              <a:rPr lang="en-GB" dirty="0"/>
              <a:t>In boot options you can change it from quick boot to cold boot.</a:t>
            </a:r>
          </a:p>
        </p:txBody>
      </p:sp>
      <p:sp>
        <p:nvSpPr>
          <p:cNvPr id="16" name="TextBox 15">
            <a:extLst>
              <a:ext uri="{FF2B5EF4-FFF2-40B4-BE49-F238E27FC236}">
                <a16:creationId xmlns:a16="http://schemas.microsoft.com/office/drawing/2014/main" id="{DA531F17-78A2-47A8-9BFF-8B4606033359}"/>
              </a:ext>
            </a:extLst>
          </p:cNvPr>
          <p:cNvSpPr txBox="1"/>
          <p:nvPr/>
        </p:nvSpPr>
        <p:spPr>
          <a:xfrm>
            <a:off x="2855375" y="3208867"/>
            <a:ext cx="658292" cy="369332"/>
          </a:xfrm>
          <a:prstGeom prst="rect">
            <a:avLst/>
          </a:prstGeom>
          <a:noFill/>
        </p:spPr>
        <p:txBody>
          <a:bodyPr wrap="square" rtlCol="0">
            <a:spAutoFit/>
          </a:bodyPr>
          <a:lstStyle/>
          <a:p>
            <a:r>
              <a:rPr lang="en-GB" dirty="0">
                <a:solidFill>
                  <a:srgbClr val="FF0000"/>
                </a:solidFill>
              </a:rPr>
              <a:t>1</a:t>
            </a:r>
          </a:p>
        </p:txBody>
      </p:sp>
      <p:sp>
        <p:nvSpPr>
          <p:cNvPr id="18" name="TextBox 17">
            <a:extLst>
              <a:ext uri="{FF2B5EF4-FFF2-40B4-BE49-F238E27FC236}">
                <a16:creationId xmlns:a16="http://schemas.microsoft.com/office/drawing/2014/main" id="{373A3C37-2B4A-40C1-952D-C07C7D25BA64}"/>
              </a:ext>
            </a:extLst>
          </p:cNvPr>
          <p:cNvSpPr txBox="1"/>
          <p:nvPr/>
        </p:nvSpPr>
        <p:spPr>
          <a:xfrm>
            <a:off x="10244667" y="2489200"/>
            <a:ext cx="474133" cy="369332"/>
          </a:xfrm>
          <a:prstGeom prst="rect">
            <a:avLst/>
          </a:prstGeom>
          <a:noFill/>
        </p:spPr>
        <p:txBody>
          <a:bodyPr wrap="square" rtlCol="0">
            <a:spAutoFit/>
          </a:bodyPr>
          <a:lstStyle/>
          <a:p>
            <a:r>
              <a:rPr lang="en-GB" dirty="0">
                <a:solidFill>
                  <a:srgbClr val="FF0000"/>
                </a:solidFill>
              </a:rPr>
              <a:t>2</a:t>
            </a:r>
          </a:p>
        </p:txBody>
      </p:sp>
    </p:spTree>
    <p:extLst>
      <p:ext uri="{BB962C8B-B14F-4D97-AF65-F5344CB8AC3E}">
        <p14:creationId xmlns:p14="http://schemas.microsoft.com/office/powerpoint/2010/main" val="171908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7428"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23">
            <a:extLst>
              <a:ext uri="{FF2B5EF4-FFF2-40B4-BE49-F238E27FC236}">
                <a16:creationId xmlns:a16="http://schemas.microsoft.com/office/drawing/2014/main" id="{DBBC054E-1A38-4DE7-B9AD-E057303BB92D}"/>
              </a:ext>
            </a:extLst>
          </p:cNvPr>
          <p:cNvSpPr txBox="1"/>
          <p:nvPr/>
        </p:nvSpPr>
        <p:spPr>
          <a:xfrm>
            <a:off x="4071197" y="654223"/>
            <a:ext cx="3459480" cy="461665"/>
          </a:xfrm>
          <a:prstGeom prst="rect">
            <a:avLst/>
          </a:prstGeom>
          <a:noFill/>
        </p:spPr>
        <p:txBody>
          <a:bodyPr wrap="square" rtlCol="0">
            <a:spAutoFit/>
          </a:bodyPr>
          <a:lstStyle/>
          <a:p>
            <a:r>
              <a:rPr lang="en-GB" sz="2400" dirty="0">
                <a:solidFill>
                  <a:schemeClr val="accent6">
                    <a:lumMod val="75000"/>
                  </a:schemeClr>
                </a:solidFill>
              </a:rPr>
              <a:t>Project Deployment</a:t>
            </a:r>
          </a:p>
        </p:txBody>
      </p:sp>
      <p:pic>
        <p:nvPicPr>
          <p:cNvPr id="3" name="Picture 2" descr="A screenshot of a cell phone&#10;&#10;Description automatically generated">
            <a:extLst>
              <a:ext uri="{FF2B5EF4-FFF2-40B4-BE49-F238E27FC236}">
                <a16:creationId xmlns:a16="http://schemas.microsoft.com/office/drawing/2014/main" id="{FEE04CC2-AB8A-4D33-A504-FC76B1703A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136" y="1309031"/>
            <a:ext cx="3550803" cy="3387290"/>
          </a:xfrm>
          <a:prstGeom prst="rect">
            <a:avLst/>
          </a:prstGeom>
        </p:spPr>
      </p:pic>
      <p:pic>
        <p:nvPicPr>
          <p:cNvPr id="13" name="Picture 12" descr="A screen shot of a smart phone&#10;&#10;Description automatically generated">
            <a:extLst>
              <a:ext uri="{FF2B5EF4-FFF2-40B4-BE49-F238E27FC236}">
                <a16:creationId xmlns:a16="http://schemas.microsoft.com/office/drawing/2014/main" id="{9FFF88E9-F9E4-4F3F-9D27-A19DFDCF73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4589" y="1309031"/>
            <a:ext cx="2084235" cy="3387291"/>
          </a:xfrm>
          <a:prstGeom prst="rect">
            <a:avLst/>
          </a:prstGeom>
        </p:spPr>
      </p:pic>
      <p:pic>
        <p:nvPicPr>
          <p:cNvPr id="16" name="Picture 15" descr="A screen shot of a computer&#10;&#10;Description automatically generated">
            <a:extLst>
              <a:ext uri="{FF2B5EF4-FFF2-40B4-BE49-F238E27FC236}">
                <a16:creationId xmlns:a16="http://schemas.microsoft.com/office/drawing/2014/main" id="{5CB18B26-2C51-4FF6-85FF-48D955A6A2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2474" y="1324786"/>
            <a:ext cx="2084235" cy="3455024"/>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9D64E96D-F5A8-494B-8748-64834BDB0F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63122" y="1324795"/>
            <a:ext cx="2084235" cy="3455015"/>
          </a:xfrm>
          <a:prstGeom prst="rect">
            <a:avLst/>
          </a:prstGeom>
        </p:spPr>
      </p:pic>
      <p:sp>
        <p:nvSpPr>
          <p:cNvPr id="22" name="TextBox 21">
            <a:extLst>
              <a:ext uri="{FF2B5EF4-FFF2-40B4-BE49-F238E27FC236}">
                <a16:creationId xmlns:a16="http://schemas.microsoft.com/office/drawing/2014/main" id="{99293050-5953-4B9E-811A-406C0F49E89C}"/>
              </a:ext>
            </a:extLst>
          </p:cNvPr>
          <p:cNvSpPr txBox="1"/>
          <p:nvPr/>
        </p:nvSpPr>
        <p:spPr>
          <a:xfrm>
            <a:off x="508000" y="5080000"/>
            <a:ext cx="8771467" cy="1200329"/>
          </a:xfrm>
          <a:prstGeom prst="rect">
            <a:avLst/>
          </a:prstGeom>
          <a:noFill/>
        </p:spPr>
        <p:txBody>
          <a:bodyPr wrap="square" rtlCol="0">
            <a:spAutoFit/>
          </a:bodyPr>
          <a:lstStyle/>
          <a:p>
            <a:pPr marL="285750" indent="-285750">
              <a:buFont typeface="Arial" panose="020B0604020202020204" pitchFamily="34" charset="0"/>
              <a:buChar char="•"/>
            </a:pPr>
            <a:r>
              <a:rPr lang="en-GB" dirty="0"/>
              <a:t>Upon clicking run the android studio will open virtual device and it will deploy the project to the selected device.</a:t>
            </a:r>
          </a:p>
          <a:p>
            <a:pPr marL="285750" indent="-285750">
              <a:buFont typeface="Arial" panose="020B0604020202020204" pitchFamily="34" charset="0"/>
              <a:buChar char="•"/>
            </a:pPr>
            <a:r>
              <a:rPr lang="en-GB" dirty="0"/>
              <a:t>This emulator can be used same as a mobile and you can find your deployed application in emulator.</a:t>
            </a:r>
          </a:p>
        </p:txBody>
      </p:sp>
    </p:spTree>
    <p:extLst>
      <p:ext uri="{BB962C8B-B14F-4D97-AF65-F5344CB8AC3E}">
        <p14:creationId xmlns:p14="http://schemas.microsoft.com/office/powerpoint/2010/main" val="304618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0484"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23">
            <a:extLst>
              <a:ext uri="{FF2B5EF4-FFF2-40B4-BE49-F238E27FC236}">
                <a16:creationId xmlns:a16="http://schemas.microsoft.com/office/drawing/2014/main" id="{DBBC054E-1A38-4DE7-B9AD-E057303BB92D}"/>
              </a:ext>
            </a:extLst>
          </p:cNvPr>
          <p:cNvSpPr txBox="1"/>
          <p:nvPr/>
        </p:nvSpPr>
        <p:spPr>
          <a:xfrm>
            <a:off x="4071197" y="654223"/>
            <a:ext cx="3459480" cy="461665"/>
          </a:xfrm>
          <a:prstGeom prst="rect">
            <a:avLst/>
          </a:prstGeom>
          <a:noFill/>
        </p:spPr>
        <p:txBody>
          <a:bodyPr wrap="square" rtlCol="0">
            <a:spAutoFit/>
          </a:bodyPr>
          <a:lstStyle/>
          <a:p>
            <a:r>
              <a:rPr lang="en-GB" sz="2400" dirty="0">
                <a:solidFill>
                  <a:schemeClr val="accent6">
                    <a:lumMod val="75000"/>
                  </a:schemeClr>
                </a:solidFill>
              </a:rPr>
              <a:t>Errors in emulator</a:t>
            </a:r>
          </a:p>
        </p:txBody>
      </p:sp>
      <p:pic>
        <p:nvPicPr>
          <p:cNvPr id="11" name="Picture 10" descr="A screenshot of a social media post&#10;&#10;Description automatically generated">
            <a:extLst>
              <a:ext uri="{FF2B5EF4-FFF2-40B4-BE49-F238E27FC236}">
                <a16:creationId xmlns:a16="http://schemas.microsoft.com/office/drawing/2014/main" id="{09B52A28-EB65-45DB-98B9-4DB126858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7030" y="1252268"/>
            <a:ext cx="7903960" cy="3658359"/>
          </a:xfrm>
          <a:prstGeom prst="rect">
            <a:avLst/>
          </a:prstGeom>
        </p:spPr>
      </p:pic>
      <p:sp>
        <p:nvSpPr>
          <p:cNvPr id="12" name="TextBox 11">
            <a:extLst>
              <a:ext uri="{FF2B5EF4-FFF2-40B4-BE49-F238E27FC236}">
                <a16:creationId xmlns:a16="http://schemas.microsoft.com/office/drawing/2014/main" id="{2F7615E8-7C85-4F2D-A34B-8201052BE4FF}"/>
              </a:ext>
            </a:extLst>
          </p:cNvPr>
          <p:cNvSpPr txBox="1"/>
          <p:nvPr/>
        </p:nvSpPr>
        <p:spPr>
          <a:xfrm>
            <a:off x="7753754" y="1166247"/>
            <a:ext cx="3574473" cy="4090144"/>
          </a:xfrm>
          <a:prstGeom prst="rect">
            <a:avLst/>
          </a:prstGeom>
          <a:noFill/>
        </p:spPr>
        <p:txBody>
          <a:bodyPr wrap="square" rtlCol="0">
            <a:spAutoFit/>
          </a:bodyPr>
          <a:lstStyle/>
          <a:p>
            <a:endParaRPr lang="en-GB" dirty="0"/>
          </a:p>
        </p:txBody>
      </p:sp>
      <p:sp>
        <p:nvSpPr>
          <p:cNvPr id="14" name="TextBox 13">
            <a:extLst>
              <a:ext uri="{FF2B5EF4-FFF2-40B4-BE49-F238E27FC236}">
                <a16:creationId xmlns:a16="http://schemas.microsoft.com/office/drawing/2014/main" id="{E30BF788-D78E-43E2-BBED-952DEB924D70}"/>
              </a:ext>
            </a:extLst>
          </p:cNvPr>
          <p:cNvSpPr txBox="1"/>
          <p:nvPr/>
        </p:nvSpPr>
        <p:spPr>
          <a:xfrm>
            <a:off x="389255" y="5360035"/>
            <a:ext cx="83114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Sometimes emulator might not work depending on the configurations your systems have, Go to Tool&gt;SDK manager&gt;SDK tools and enable Intel X86 emulator accelerator(HAXM installer).</a:t>
            </a:r>
          </a:p>
          <a:p>
            <a:pPr marL="285750" indent="-285750">
              <a:buFont typeface="Arial" panose="020B0604020202020204" pitchFamily="34" charset="0"/>
              <a:buChar char="•"/>
            </a:pPr>
            <a:r>
              <a:rPr lang="en-GB" dirty="0"/>
              <a:t>This will enable the HAXM and emulator will work fine.</a:t>
            </a:r>
          </a:p>
        </p:txBody>
      </p:sp>
    </p:spTree>
    <p:extLst>
      <p:ext uri="{BB962C8B-B14F-4D97-AF65-F5344CB8AC3E}">
        <p14:creationId xmlns:p14="http://schemas.microsoft.com/office/powerpoint/2010/main" val="350167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0279"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Rectangle 1">
            <a:extLst>
              <a:ext uri="{FF2B5EF4-FFF2-40B4-BE49-F238E27FC236}">
                <a16:creationId xmlns:a16="http://schemas.microsoft.com/office/drawing/2014/main" id="{86847A03-B502-4F9E-9B51-1F653E3FEA8B}"/>
              </a:ext>
            </a:extLst>
          </p:cNvPr>
          <p:cNvSpPr/>
          <p:nvPr/>
        </p:nvSpPr>
        <p:spPr>
          <a:xfrm>
            <a:off x="937260" y="3215640"/>
            <a:ext cx="1714500" cy="990599"/>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AEF228B-8AAA-4DAA-B5E1-7F98055F1D48}"/>
              </a:ext>
            </a:extLst>
          </p:cNvPr>
          <p:cNvSpPr/>
          <p:nvPr/>
        </p:nvSpPr>
        <p:spPr>
          <a:xfrm>
            <a:off x="3493930" y="3215639"/>
            <a:ext cx="1714499" cy="990599"/>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9EBA6C5-FB31-4433-A556-1C401723C952}"/>
              </a:ext>
            </a:extLst>
          </p:cNvPr>
          <p:cNvSpPr/>
          <p:nvPr/>
        </p:nvSpPr>
        <p:spPr>
          <a:xfrm>
            <a:off x="6050599" y="3200400"/>
            <a:ext cx="1714499" cy="990598"/>
          </a:xfrm>
          <a:prstGeom prst="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F0D0DB08-F8E0-47BD-8E62-1E852260E0A0}"/>
              </a:ext>
            </a:extLst>
          </p:cNvPr>
          <p:cNvSpPr txBox="1"/>
          <p:nvPr/>
        </p:nvSpPr>
        <p:spPr>
          <a:xfrm>
            <a:off x="1185227" y="3345955"/>
            <a:ext cx="1218565" cy="646331"/>
          </a:xfrm>
          <a:prstGeom prst="rect">
            <a:avLst/>
          </a:prstGeom>
          <a:noFill/>
        </p:spPr>
        <p:txBody>
          <a:bodyPr wrap="square" rtlCol="0">
            <a:spAutoFit/>
          </a:bodyPr>
          <a:lstStyle/>
          <a:p>
            <a:r>
              <a:rPr lang="en-GB" dirty="0"/>
              <a:t>JDK installation</a:t>
            </a:r>
          </a:p>
        </p:txBody>
      </p:sp>
      <p:sp>
        <p:nvSpPr>
          <p:cNvPr id="16" name="TextBox 15">
            <a:extLst>
              <a:ext uri="{FF2B5EF4-FFF2-40B4-BE49-F238E27FC236}">
                <a16:creationId xmlns:a16="http://schemas.microsoft.com/office/drawing/2014/main" id="{E1B4D406-72B0-4FB7-A9DD-1933466CFCE1}"/>
              </a:ext>
            </a:extLst>
          </p:cNvPr>
          <p:cNvSpPr txBox="1"/>
          <p:nvPr/>
        </p:nvSpPr>
        <p:spPr>
          <a:xfrm>
            <a:off x="3615690" y="3294481"/>
            <a:ext cx="1569402" cy="646331"/>
          </a:xfrm>
          <a:prstGeom prst="rect">
            <a:avLst/>
          </a:prstGeom>
          <a:noFill/>
        </p:spPr>
        <p:txBody>
          <a:bodyPr wrap="square" rtlCol="0">
            <a:spAutoFit/>
          </a:bodyPr>
          <a:lstStyle/>
          <a:p>
            <a:r>
              <a:rPr lang="en-GB" dirty="0"/>
              <a:t>Android studio setup</a:t>
            </a:r>
          </a:p>
        </p:txBody>
      </p:sp>
      <p:sp>
        <p:nvSpPr>
          <p:cNvPr id="17" name="TextBox 16">
            <a:extLst>
              <a:ext uri="{FF2B5EF4-FFF2-40B4-BE49-F238E27FC236}">
                <a16:creationId xmlns:a16="http://schemas.microsoft.com/office/drawing/2014/main" id="{51C2D326-AF74-4A5B-94B2-B78C2250FF9D}"/>
              </a:ext>
            </a:extLst>
          </p:cNvPr>
          <p:cNvSpPr txBox="1"/>
          <p:nvPr/>
        </p:nvSpPr>
        <p:spPr>
          <a:xfrm>
            <a:off x="6096001" y="3215639"/>
            <a:ext cx="1669098" cy="923330"/>
          </a:xfrm>
          <a:prstGeom prst="rect">
            <a:avLst/>
          </a:prstGeom>
          <a:noFill/>
        </p:spPr>
        <p:txBody>
          <a:bodyPr wrap="square" rtlCol="0">
            <a:spAutoFit/>
          </a:bodyPr>
          <a:lstStyle/>
          <a:p>
            <a:r>
              <a:rPr lang="en-GB" dirty="0"/>
              <a:t>Creating android</a:t>
            </a:r>
          </a:p>
          <a:p>
            <a:r>
              <a:rPr lang="en-GB" dirty="0"/>
              <a:t>project</a:t>
            </a:r>
          </a:p>
        </p:txBody>
      </p:sp>
      <p:sp>
        <p:nvSpPr>
          <p:cNvPr id="11" name="TextBox 10">
            <a:extLst>
              <a:ext uri="{FF2B5EF4-FFF2-40B4-BE49-F238E27FC236}">
                <a16:creationId xmlns:a16="http://schemas.microsoft.com/office/drawing/2014/main" id="{6A23D1B8-7410-4B3B-BC7B-0496076D0E30}"/>
              </a:ext>
            </a:extLst>
          </p:cNvPr>
          <p:cNvSpPr txBox="1"/>
          <p:nvPr/>
        </p:nvSpPr>
        <p:spPr>
          <a:xfrm>
            <a:off x="937260" y="1260412"/>
            <a:ext cx="6377940" cy="1200329"/>
          </a:xfrm>
          <a:prstGeom prst="rect">
            <a:avLst/>
          </a:prstGeom>
          <a:noFill/>
        </p:spPr>
        <p:txBody>
          <a:bodyPr wrap="square" rtlCol="0">
            <a:spAutoFit/>
          </a:bodyPr>
          <a:lstStyle/>
          <a:p>
            <a:r>
              <a:rPr lang="en-GB" dirty="0"/>
              <a:t>Android Studio setup goes in three steps</a:t>
            </a:r>
          </a:p>
          <a:p>
            <a:pPr marL="285750" indent="-285750">
              <a:buFont typeface="Arial" panose="020B0604020202020204" pitchFamily="34" charset="0"/>
              <a:buChar char="•"/>
            </a:pPr>
            <a:r>
              <a:rPr lang="en-GB" dirty="0"/>
              <a:t>Java development kit(JDK ) installation.</a:t>
            </a:r>
          </a:p>
          <a:p>
            <a:pPr marL="285750" indent="-285750">
              <a:buFont typeface="Arial" panose="020B0604020202020204" pitchFamily="34" charset="0"/>
              <a:buChar char="•"/>
            </a:pPr>
            <a:r>
              <a:rPr lang="en-GB" dirty="0"/>
              <a:t>Android studio setup.</a:t>
            </a:r>
          </a:p>
          <a:p>
            <a:pPr marL="285750" indent="-285750">
              <a:buFont typeface="Arial" panose="020B0604020202020204" pitchFamily="34" charset="0"/>
              <a:buChar char="•"/>
            </a:pPr>
            <a:r>
              <a:rPr lang="en-GB" dirty="0"/>
              <a:t>Creating first android project.</a:t>
            </a:r>
          </a:p>
        </p:txBody>
      </p:sp>
      <p:sp>
        <p:nvSpPr>
          <p:cNvPr id="13" name="Arrow: Right 12">
            <a:extLst>
              <a:ext uri="{FF2B5EF4-FFF2-40B4-BE49-F238E27FC236}">
                <a16:creationId xmlns:a16="http://schemas.microsoft.com/office/drawing/2014/main" id="{7F475D2D-44A6-480C-B516-C709276908E4}"/>
              </a:ext>
            </a:extLst>
          </p:cNvPr>
          <p:cNvSpPr/>
          <p:nvPr/>
        </p:nvSpPr>
        <p:spPr>
          <a:xfrm>
            <a:off x="2667000" y="3566158"/>
            <a:ext cx="803593" cy="28956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B5AA424D-ABA1-4CA4-8ED5-17D1A9E88600}"/>
              </a:ext>
            </a:extLst>
          </p:cNvPr>
          <p:cNvSpPr/>
          <p:nvPr/>
        </p:nvSpPr>
        <p:spPr>
          <a:xfrm>
            <a:off x="5224305" y="3532524"/>
            <a:ext cx="803593" cy="28956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45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2093"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Picture 11" descr="A screenshot of a cell phone&#10;&#10;Description automatically generated">
            <a:extLst>
              <a:ext uri="{FF2B5EF4-FFF2-40B4-BE49-F238E27FC236}">
                <a16:creationId xmlns:a16="http://schemas.microsoft.com/office/drawing/2014/main" id="{D6158427-C53B-40DC-B5D7-C602FF0AA5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385" y="1217102"/>
            <a:ext cx="4403092" cy="4765786"/>
          </a:xfrm>
          <a:prstGeom prst="rect">
            <a:avLst/>
          </a:prstGeom>
        </p:spPr>
      </p:pic>
      <p:sp>
        <p:nvSpPr>
          <p:cNvPr id="14" name="TextBox 13">
            <a:extLst>
              <a:ext uri="{FF2B5EF4-FFF2-40B4-BE49-F238E27FC236}">
                <a16:creationId xmlns:a16="http://schemas.microsoft.com/office/drawing/2014/main" id="{7C6F54D1-63A7-4180-BC85-D70C3E6A7BC0}"/>
              </a:ext>
            </a:extLst>
          </p:cNvPr>
          <p:cNvSpPr txBox="1"/>
          <p:nvPr/>
        </p:nvSpPr>
        <p:spPr>
          <a:xfrm>
            <a:off x="4933951" y="1217102"/>
            <a:ext cx="6162674" cy="2585323"/>
          </a:xfrm>
          <a:prstGeom prst="rect">
            <a:avLst/>
          </a:prstGeom>
          <a:noFill/>
        </p:spPr>
        <p:txBody>
          <a:bodyPr wrap="square" rtlCol="0">
            <a:spAutoFit/>
          </a:bodyPr>
          <a:lstStyle/>
          <a:p>
            <a:pPr marL="342900" indent="-342900">
              <a:buAutoNum type="arabicPeriod"/>
            </a:pPr>
            <a:r>
              <a:rPr lang="en-GB" dirty="0"/>
              <a:t>Download Java development kit(JDK) from the oracle official website, link is given below.</a:t>
            </a:r>
          </a:p>
          <a:p>
            <a:pPr marL="342900" indent="-342900">
              <a:buAutoNum type="arabicPeriod"/>
            </a:pPr>
            <a:r>
              <a:rPr lang="en-GB" dirty="0"/>
              <a:t>Go to downloads in oracle website. Find Java SE Development kit at end of the page.</a:t>
            </a:r>
          </a:p>
          <a:p>
            <a:pPr marL="342900" indent="-342900">
              <a:buAutoNum type="arabicPeriod"/>
            </a:pPr>
            <a:r>
              <a:rPr lang="en-GB" dirty="0"/>
              <a:t>Download executional file according to your system configuration.</a:t>
            </a:r>
          </a:p>
          <a:p>
            <a:pPr marL="342900" indent="-342900">
              <a:buAutoNum type="arabicPeriod"/>
            </a:pPr>
            <a:r>
              <a:rPr lang="en-GB" dirty="0"/>
              <a:t>Steps after downloading exe files were given in detail in slide number 3.</a:t>
            </a:r>
          </a:p>
          <a:p>
            <a:endParaRPr lang="en-GB" dirty="0"/>
          </a:p>
        </p:txBody>
      </p:sp>
      <p:sp>
        <p:nvSpPr>
          <p:cNvPr id="2" name="TextBox 1">
            <a:extLst>
              <a:ext uri="{FF2B5EF4-FFF2-40B4-BE49-F238E27FC236}">
                <a16:creationId xmlns:a16="http://schemas.microsoft.com/office/drawing/2014/main" id="{FAD8206E-0D51-46BC-90F1-BBBCD93CA14E}"/>
              </a:ext>
            </a:extLst>
          </p:cNvPr>
          <p:cNvSpPr txBox="1"/>
          <p:nvPr/>
        </p:nvSpPr>
        <p:spPr>
          <a:xfrm>
            <a:off x="4933951" y="4048110"/>
            <a:ext cx="5791200" cy="923330"/>
          </a:xfrm>
          <a:prstGeom prst="rect">
            <a:avLst/>
          </a:prstGeom>
          <a:noFill/>
        </p:spPr>
        <p:txBody>
          <a:bodyPr wrap="square" rtlCol="0">
            <a:spAutoFit/>
          </a:bodyPr>
          <a:lstStyle/>
          <a:p>
            <a:r>
              <a:rPr lang="en-GB" dirty="0">
                <a:solidFill>
                  <a:srgbClr val="FF0000"/>
                </a:solidFill>
              </a:rPr>
              <a:t>Reference: </a:t>
            </a:r>
            <a:r>
              <a:rPr lang="en-GB" dirty="0">
                <a:hlinkClick r:id="rId6"/>
              </a:rPr>
              <a:t>https://www.oracle.com/technetwork/java/javase/downloads/jdk8-downloads-2133151.html</a:t>
            </a:r>
            <a:endParaRPr lang="en-GB" dirty="0"/>
          </a:p>
        </p:txBody>
      </p:sp>
      <p:sp>
        <p:nvSpPr>
          <p:cNvPr id="3" name="TextBox 2">
            <a:extLst>
              <a:ext uri="{FF2B5EF4-FFF2-40B4-BE49-F238E27FC236}">
                <a16:creationId xmlns:a16="http://schemas.microsoft.com/office/drawing/2014/main" id="{C3EA0D01-F83F-4149-8F94-0DFC7F2E4A17}"/>
              </a:ext>
            </a:extLst>
          </p:cNvPr>
          <p:cNvSpPr txBox="1"/>
          <p:nvPr/>
        </p:nvSpPr>
        <p:spPr>
          <a:xfrm>
            <a:off x="4004732" y="615781"/>
            <a:ext cx="4123267" cy="461665"/>
          </a:xfrm>
          <a:prstGeom prst="rect">
            <a:avLst/>
          </a:prstGeom>
          <a:noFill/>
        </p:spPr>
        <p:txBody>
          <a:bodyPr wrap="square" rtlCol="0">
            <a:spAutoFit/>
          </a:bodyPr>
          <a:lstStyle/>
          <a:p>
            <a:r>
              <a:rPr lang="en-GB" sz="2400" dirty="0">
                <a:solidFill>
                  <a:schemeClr val="accent6">
                    <a:lumMod val="75000"/>
                  </a:schemeClr>
                </a:solidFill>
              </a:rPr>
              <a:t>JDK installation</a:t>
            </a:r>
          </a:p>
        </p:txBody>
      </p:sp>
    </p:spTree>
    <p:extLst>
      <p:ext uri="{BB962C8B-B14F-4D97-AF65-F5344CB8AC3E}">
        <p14:creationId xmlns:p14="http://schemas.microsoft.com/office/powerpoint/2010/main" val="42602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3116"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8BD5261B-F711-4223-91A7-68D8A63401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67" y="909004"/>
            <a:ext cx="1435751" cy="1284049"/>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85AF827C-0512-4033-B09B-CA3BC0745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3447" y="633098"/>
            <a:ext cx="3481898" cy="2681336"/>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33A191F5-A1FC-41AD-B4EB-C286DAC555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2355" y="629357"/>
            <a:ext cx="3659482" cy="2681302"/>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D472E86-AC7C-4993-A2E1-5F8793B481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0392" y="3417057"/>
            <a:ext cx="3481898" cy="2807845"/>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BE580FCA-A249-438C-925D-7BF5F9E894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9071" y="3406636"/>
            <a:ext cx="3676240" cy="2807837"/>
          </a:xfrm>
          <a:prstGeom prst="rect">
            <a:avLst/>
          </a:prstGeom>
        </p:spPr>
      </p:pic>
      <p:sp>
        <p:nvSpPr>
          <p:cNvPr id="2" name="TextBox 1">
            <a:extLst>
              <a:ext uri="{FF2B5EF4-FFF2-40B4-BE49-F238E27FC236}">
                <a16:creationId xmlns:a16="http://schemas.microsoft.com/office/drawing/2014/main" id="{F0AD399C-08E0-4E7C-BE20-EF7076867A8D}"/>
              </a:ext>
            </a:extLst>
          </p:cNvPr>
          <p:cNvSpPr txBox="1"/>
          <p:nvPr/>
        </p:nvSpPr>
        <p:spPr>
          <a:xfrm>
            <a:off x="1663709" y="1219200"/>
            <a:ext cx="302251" cy="369332"/>
          </a:xfrm>
          <a:prstGeom prst="rect">
            <a:avLst/>
          </a:prstGeom>
          <a:noFill/>
        </p:spPr>
        <p:txBody>
          <a:bodyPr wrap="square" rtlCol="0">
            <a:spAutoFit/>
          </a:bodyPr>
          <a:lstStyle/>
          <a:p>
            <a:r>
              <a:rPr lang="en-GB" dirty="0">
                <a:solidFill>
                  <a:srgbClr val="FFC000"/>
                </a:solidFill>
              </a:rPr>
              <a:t>1</a:t>
            </a:r>
          </a:p>
        </p:txBody>
      </p:sp>
      <p:sp>
        <p:nvSpPr>
          <p:cNvPr id="11" name="TextBox 10">
            <a:extLst>
              <a:ext uri="{FF2B5EF4-FFF2-40B4-BE49-F238E27FC236}">
                <a16:creationId xmlns:a16="http://schemas.microsoft.com/office/drawing/2014/main" id="{7712744C-0DDF-497F-9A2C-1A76231ADE83}"/>
              </a:ext>
            </a:extLst>
          </p:cNvPr>
          <p:cNvSpPr txBox="1"/>
          <p:nvPr/>
        </p:nvSpPr>
        <p:spPr>
          <a:xfrm>
            <a:off x="4632960" y="2039065"/>
            <a:ext cx="434340" cy="369332"/>
          </a:xfrm>
          <a:prstGeom prst="rect">
            <a:avLst/>
          </a:prstGeom>
          <a:noFill/>
        </p:spPr>
        <p:txBody>
          <a:bodyPr wrap="square" rtlCol="0">
            <a:spAutoFit/>
          </a:bodyPr>
          <a:lstStyle/>
          <a:p>
            <a:r>
              <a:rPr lang="en-GB" dirty="0">
                <a:solidFill>
                  <a:schemeClr val="accent2">
                    <a:lumMod val="75000"/>
                  </a:schemeClr>
                </a:solidFill>
              </a:rPr>
              <a:t>2</a:t>
            </a:r>
          </a:p>
        </p:txBody>
      </p:sp>
      <p:sp>
        <p:nvSpPr>
          <p:cNvPr id="12" name="Rectangle 11">
            <a:extLst>
              <a:ext uri="{FF2B5EF4-FFF2-40B4-BE49-F238E27FC236}">
                <a16:creationId xmlns:a16="http://schemas.microsoft.com/office/drawing/2014/main" id="{5A590918-6190-479C-9806-73FC6197A7C3}"/>
              </a:ext>
            </a:extLst>
          </p:cNvPr>
          <p:cNvSpPr/>
          <p:nvPr/>
        </p:nvSpPr>
        <p:spPr>
          <a:xfrm>
            <a:off x="8159944" y="1970008"/>
            <a:ext cx="301686" cy="369332"/>
          </a:xfrm>
          <a:prstGeom prst="rect">
            <a:avLst/>
          </a:prstGeom>
        </p:spPr>
        <p:txBody>
          <a:bodyPr wrap="none">
            <a:spAutoFit/>
          </a:bodyPr>
          <a:lstStyle/>
          <a:p>
            <a:r>
              <a:rPr lang="en-GB" dirty="0">
                <a:solidFill>
                  <a:schemeClr val="accent2">
                    <a:lumMod val="75000"/>
                  </a:schemeClr>
                </a:solidFill>
              </a:rPr>
              <a:t>3</a:t>
            </a:r>
            <a:endParaRPr lang="en-GB" dirty="0"/>
          </a:p>
        </p:txBody>
      </p:sp>
      <p:sp>
        <p:nvSpPr>
          <p:cNvPr id="14" name="TextBox 13">
            <a:extLst>
              <a:ext uri="{FF2B5EF4-FFF2-40B4-BE49-F238E27FC236}">
                <a16:creationId xmlns:a16="http://schemas.microsoft.com/office/drawing/2014/main" id="{5E4117D7-D390-4EFF-BBAA-CFDBA3B3EEB4}"/>
              </a:ext>
            </a:extLst>
          </p:cNvPr>
          <p:cNvSpPr txBox="1"/>
          <p:nvPr/>
        </p:nvSpPr>
        <p:spPr>
          <a:xfrm>
            <a:off x="4697532" y="5052419"/>
            <a:ext cx="533400" cy="369332"/>
          </a:xfrm>
          <a:prstGeom prst="rect">
            <a:avLst/>
          </a:prstGeom>
          <a:noFill/>
        </p:spPr>
        <p:txBody>
          <a:bodyPr wrap="square" rtlCol="0">
            <a:spAutoFit/>
          </a:bodyPr>
          <a:lstStyle/>
          <a:p>
            <a:r>
              <a:rPr lang="en-GB" dirty="0">
                <a:solidFill>
                  <a:schemeClr val="accent2">
                    <a:lumMod val="75000"/>
                  </a:schemeClr>
                </a:solidFill>
              </a:rPr>
              <a:t>4</a:t>
            </a:r>
          </a:p>
        </p:txBody>
      </p:sp>
      <p:sp>
        <p:nvSpPr>
          <p:cNvPr id="15" name="TextBox 14">
            <a:extLst>
              <a:ext uri="{FF2B5EF4-FFF2-40B4-BE49-F238E27FC236}">
                <a16:creationId xmlns:a16="http://schemas.microsoft.com/office/drawing/2014/main" id="{0DCC7634-D13B-41B6-94F9-0BFB8290C09D}"/>
              </a:ext>
            </a:extLst>
          </p:cNvPr>
          <p:cNvSpPr txBox="1"/>
          <p:nvPr/>
        </p:nvSpPr>
        <p:spPr>
          <a:xfrm>
            <a:off x="8186234" y="5052419"/>
            <a:ext cx="585164" cy="369332"/>
          </a:xfrm>
          <a:prstGeom prst="rect">
            <a:avLst/>
          </a:prstGeom>
          <a:noFill/>
        </p:spPr>
        <p:txBody>
          <a:bodyPr wrap="square" rtlCol="0">
            <a:spAutoFit/>
          </a:bodyPr>
          <a:lstStyle/>
          <a:p>
            <a:r>
              <a:rPr lang="en-GB" dirty="0">
                <a:solidFill>
                  <a:schemeClr val="accent2">
                    <a:lumMod val="75000"/>
                  </a:schemeClr>
                </a:solidFill>
              </a:rPr>
              <a:t>5</a:t>
            </a:r>
          </a:p>
        </p:txBody>
      </p:sp>
    </p:spTree>
    <p:extLst>
      <p:ext uri="{BB962C8B-B14F-4D97-AF65-F5344CB8AC3E}">
        <p14:creationId xmlns:p14="http://schemas.microsoft.com/office/powerpoint/2010/main" val="256803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6188"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Picture 11" descr="A screenshot of a cell phone&#10;&#10;Description automatically generated">
            <a:extLst>
              <a:ext uri="{FF2B5EF4-FFF2-40B4-BE49-F238E27FC236}">
                <a16:creationId xmlns:a16="http://schemas.microsoft.com/office/drawing/2014/main" id="{8D70DADF-2578-4C1D-AA9A-0AAA8EEDB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994" y="1559866"/>
            <a:ext cx="5704491" cy="3392394"/>
          </a:xfrm>
          <a:prstGeom prst="rect">
            <a:avLst/>
          </a:prstGeom>
        </p:spPr>
      </p:pic>
      <p:sp>
        <p:nvSpPr>
          <p:cNvPr id="2" name="TextBox 1">
            <a:extLst>
              <a:ext uri="{FF2B5EF4-FFF2-40B4-BE49-F238E27FC236}">
                <a16:creationId xmlns:a16="http://schemas.microsoft.com/office/drawing/2014/main" id="{2A3FE5F4-0FE7-42F6-9937-EE3CB19BE9EC}"/>
              </a:ext>
            </a:extLst>
          </p:cNvPr>
          <p:cNvSpPr txBox="1"/>
          <p:nvPr/>
        </p:nvSpPr>
        <p:spPr>
          <a:xfrm>
            <a:off x="3909060" y="636591"/>
            <a:ext cx="4373880" cy="461665"/>
          </a:xfrm>
          <a:prstGeom prst="rect">
            <a:avLst/>
          </a:prstGeom>
          <a:noFill/>
        </p:spPr>
        <p:txBody>
          <a:bodyPr wrap="square" rtlCol="0">
            <a:spAutoFit/>
          </a:bodyPr>
          <a:lstStyle/>
          <a:p>
            <a:r>
              <a:rPr lang="en-GB" sz="2400" dirty="0">
                <a:solidFill>
                  <a:schemeClr val="accent6">
                    <a:lumMod val="75000"/>
                  </a:schemeClr>
                </a:solidFill>
              </a:rPr>
              <a:t>Android studio setup</a:t>
            </a:r>
          </a:p>
        </p:txBody>
      </p:sp>
      <p:sp>
        <p:nvSpPr>
          <p:cNvPr id="13" name="TextBox 12">
            <a:extLst>
              <a:ext uri="{FF2B5EF4-FFF2-40B4-BE49-F238E27FC236}">
                <a16:creationId xmlns:a16="http://schemas.microsoft.com/office/drawing/2014/main" id="{4A6B277E-1338-453A-9C9F-2C39678180EE}"/>
              </a:ext>
            </a:extLst>
          </p:cNvPr>
          <p:cNvSpPr txBox="1"/>
          <p:nvPr/>
        </p:nvSpPr>
        <p:spPr>
          <a:xfrm>
            <a:off x="5543550" y="2971800"/>
            <a:ext cx="914400" cy="914400"/>
          </a:xfrm>
          <a:prstGeom prst="rect">
            <a:avLst/>
          </a:prstGeom>
          <a:noFill/>
        </p:spPr>
        <p:txBody>
          <a:bodyPr wrap="square" rtlCol="0">
            <a:spAutoFit/>
          </a:bodyPr>
          <a:lstStyle/>
          <a:p>
            <a:endParaRPr lang="en-GB" dirty="0"/>
          </a:p>
        </p:txBody>
      </p:sp>
      <p:sp>
        <p:nvSpPr>
          <p:cNvPr id="14" name="TextBox 13">
            <a:extLst>
              <a:ext uri="{FF2B5EF4-FFF2-40B4-BE49-F238E27FC236}">
                <a16:creationId xmlns:a16="http://schemas.microsoft.com/office/drawing/2014/main" id="{3348A510-20FB-4578-BA45-A4D9FC554147}"/>
              </a:ext>
            </a:extLst>
          </p:cNvPr>
          <p:cNvSpPr txBox="1"/>
          <p:nvPr/>
        </p:nvSpPr>
        <p:spPr>
          <a:xfrm>
            <a:off x="6279517" y="1540621"/>
            <a:ext cx="4717415" cy="1569660"/>
          </a:xfrm>
          <a:prstGeom prst="rect">
            <a:avLst/>
          </a:prstGeom>
          <a:noFill/>
        </p:spPr>
        <p:txBody>
          <a:bodyPr wrap="square" rtlCol="0">
            <a:spAutoFit/>
          </a:bodyPr>
          <a:lstStyle/>
          <a:p>
            <a:pPr marL="342900" indent="-342900">
              <a:buFont typeface="+mj-lt"/>
              <a:buAutoNum type="arabicPeriod"/>
            </a:pPr>
            <a:r>
              <a:rPr lang="en-GB" sz="1600" dirty="0"/>
              <a:t>Once JDK is successfully installed browse android studio in google chrome or you can use link in the reference copy and paste in google.</a:t>
            </a:r>
          </a:p>
          <a:p>
            <a:pPr marL="342900" indent="-342900">
              <a:buFont typeface="+mj-lt"/>
              <a:buAutoNum type="arabicPeriod"/>
            </a:pPr>
            <a:r>
              <a:rPr lang="en-GB" sz="1600" dirty="0"/>
              <a:t>You can find download android studio option once the page appears </a:t>
            </a:r>
          </a:p>
          <a:p>
            <a:pPr marL="342900" indent="-342900">
              <a:buFont typeface="+mj-lt"/>
              <a:buAutoNum type="arabicPeriod"/>
            </a:pPr>
            <a:endParaRPr lang="en-GB" sz="1600" dirty="0"/>
          </a:p>
        </p:txBody>
      </p:sp>
      <p:sp>
        <p:nvSpPr>
          <p:cNvPr id="15" name="TextBox 14">
            <a:extLst>
              <a:ext uri="{FF2B5EF4-FFF2-40B4-BE49-F238E27FC236}">
                <a16:creationId xmlns:a16="http://schemas.microsoft.com/office/drawing/2014/main" id="{6D7DBBF1-CBE2-44D6-AF02-300F70341781}"/>
              </a:ext>
            </a:extLst>
          </p:cNvPr>
          <p:cNvSpPr txBox="1"/>
          <p:nvPr/>
        </p:nvSpPr>
        <p:spPr>
          <a:xfrm>
            <a:off x="6317901" y="3563054"/>
            <a:ext cx="4930140" cy="369332"/>
          </a:xfrm>
          <a:prstGeom prst="rect">
            <a:avLst/>
          </a:prstGeom>
          <a:noFill/>
        </p:spPr>
        <p:txBody>
          <a:bodyPr wrap="square" rtlCol="0">
            <a:spAutoFit/>
          </a:bodyPr>
          <a:lstStyle/>
          <a:p>
            <a:r>
              <a:rPr lang="en-GB" dirty="0">
                <a:solidFill>
                  <a:srgbClr val="C00000"/>
                </a:solidFill>
              </a:rPr>
              <a:t>Reference: </a:t>
            </a:r>
            <a:r>
              <a:rPr lang="en-GB" dirty="0">
                <a:hlinkClick r:id="rId6"/>
              </a:rPr>
              <a:t>https://developer.android.com/studio</a:t>
            </a:r>
            <a:endParaRPr lang="en-GB" dirty="0"/>
          </a:p>
        </p:txBody>
      </p:sp>
    </p:spTree>
    <p:extLst>
      <p:ext uri="{BB962C8B-B14F-4D97-AF65-F5344CB8AC3E}">
        <p14:creationId xmlns:p14="http://schemas.microsoft.com/office/powerpoint/2010/main" val="41493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extLst>
              <p:ext uri="{D42A27DB-BD31-4B8C-83A1-F6EECF244321}">
                <p14:modId xmlns:p14="http://schemas.microsoft.com/office/powerpoint/2010/main" val="3599213684"/>
              </p:ext>
            </p:extLst>
          </p:nvPr>
        </p:nvGraphicFramePr>
        <p:xfrm>
          <a:off x="10964545" y="5692603"/>
          <a:ext cx="930910" cy="990600"/>
        </p:xfrm>
        <a:graphic>
          <a:graphicData uri="http://schemas.openxmlformats.org/presentationml/2006/ole">
            <mc:AlternateContent xmlns:mc="http://schemas.openxmlformats.org/markup-compatibility/2006">
              <mc:Choice xmlns:v="urn:schemas-microsoft-com:vml" Requires="v">
                <p:oleObj spid="_x0000_s7211"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64545" y="5692603"/>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descr="A screenshot of a cell phone&#10;&#10;Description automatically generated">
            <a:extLst>
              <a:ext uri="{FF2B5EF4-FFF2-40B4-BE49-F238E27FC236}">
                <a16:creationId xmlns:a16="http://schemas.microsoft.com/office/drawing/2014/main" id="{3366020D-D34B-4B27-89E6-391748213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385" y="633098"/>
            <a:ext cx="2933908" cy="231255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47033B6C-F4CF-49C2-8482-C4FA48502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5432" y="649753"/>
            <a:ext cx="2933908" cy="22959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9B79AA0-FF39-4D49-80AE-832338924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1479" y="649753"/>
            <a:ext cx="2933909" cy="2301561"/>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BC0F69CD-4704-421D-B5FD-68D1232FD2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27526" y="649753"/>
            <a:ext cx="2864474" cy="231184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F9C78864-EDB4-4EB4-814B-DCC513AC9E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167" y="3429000"/>
            <a:ext cx="2924344" cy="2311844"/>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D54DCA67-1889-4FDE-9BE2-34FB62ABF0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16557" y="3428999"/>
            <a:ext cx="2949593" cy="2311844"/>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75C160A6-0559-4CF1-879B-F5D70B810DA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1946" y="3429000"/>
            <a:ext cx="2952983" cy="2311844"/>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AF701825-69FD-4A50-AB81-2B204084EC8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31270" y="3428999"/>
            <a:ext cx="2760730" cy="2128811"/>
          </a:xfrm>
          <a:prstGeom prst="rect">
            <a:avLst/>
          </a:prstGeom>
        </p:spPr>
      </p:pic>
      <p:sp>
        <p:nvSpPr>
          <p:cNvPr id="26" name="Rectangle 25">
            <a:extLst>
              <a:ext uri="{FF2B5EF4-FFF2-40B4-BE49-F238E27FC236}">
                <a16:creationId xmlns:a16="http://schemas.microsoft.com/office/drawing/2014/main" id="{EB98EFE0-CFF1-4C0F-BA44-056FC78AC779}"/>
              </a:ext>
            </a:extLst>
          </p:cNvPr>
          <p:cNvSpPr/>
          <p:nvPr/>
        </p:nvSpPr>
        <p:spPr>
          <a:xfrm>
            <a:off x="2365315" y="2003879"/>
            <a:ext cx="301686" cy="369332"/>
          </a:xfrm>
          <a:prstGeom prst="rect">
            <a:avLst/>
          </a:prstGeom>
        </p:spPr>
        <p:txBody>
          <a:bodyPr wrap="none">
            <a:spAutoFit/>
          </a:bodyPr>
          <a:lstStyle/>
          <a:p>
            <a:r>
              <a:rPr lang="en-GB" dirty="0">
                <a:solidFill>
                  <a:schemeClr val="accent2">
                    <a:lumMod val="75000"/>
                  </a:schemeClr>
                </a:solidFill>
              </a:rPr>
              <a:t>1</a:t>
            </a:r>
            <a:endParaRPr lang="en-GB" dirty="0"/>
          </a:p>
        </p:txBody>
      </p:sp>
      <p:sp>
        <p:nvSpPr>
          <p:cNvPr id="27" name="Rectangle 26">
            <a:extLst>
              <a:ext uri="{FF2B5EF4-FFF2-40B4-BE49-F238E27FC236}">
                <a16:creationId xmlns:a16="http://schemas.microsoft.com/office/drawing/2014/main" id="{7FE516F7-3953-4DBE-8E1A-7BEB01759B56}"/>
              </a:ext>
            </a:extLst>
          </p:cNvPr>
          <p:cNvSpPr/>
          <p:nvPr/>
        </p:nvSpPr>
        <p:spPr>
          <a:xfrm>
            <a:off x="5299223" y="2003879"/>
            <a:ext cx="301686" cy="369332"/>
          </a:xfrm>
          <a:prstGeom prst="rect">
            <a:avLst/>
          </a:prstGeom>
        </p:spPr>
        <p:txBody>
          <a:bodyPr wrap="none">
            <a:spAutoFit/>
          </a:bodyPr>
          <a:lstStyle/>
          <a:p>
            <a:r>
              <a:rPr lang="en-GB" dirty="0">
                <a:solidFill>
                  <a:schemeClr val="accent2">
                    <a:lumMod val="75000"/>
                  </a:schemeClr>
                </a:solidFill>
              </a:rPr>
              <a:t>2</a:t>
            </a:r>
            <a:endParaRPr lang="en-GB" dirty="0"/>
          </a:p>
        </p:txBody>
      </p:sp>
      <p:sp>
        <p:nvSpPr>
          <p:cNvPr id="28" name="Rectangle 27">
            <a:extLst>
              <a:ext uri="{FF2B5EF4-FFF2-40B4-BE49-F238E27FC236}">
                <a16:creationId xmlns:a16="http://schemas.microsoft.com/office/drawing/2014/main" id="{752668B9-957D-42B6-B202-3160FF983389}"/>
              </a:ext>
            </a:extLst>
          </p:cNvPr>
          <p:cNvSpPr/>
          <p:nvPr/>
        </p:nvSpPr>
        <p:spPr>
          <a:xfrm>
            <a:off x="8233131" y="2003879"/>
            <a:ext cx="301686" cy="369332"/>
          </a:xfrm>
          <a:prstGeom prst="rect">
            <a:avLst/>
          </a:prstGeom>
        </p:spPr>
        <p:txBody>
          <a:bodyPr wrap="none">
            <a:spAutoFit/>
          </a:bodyPr>
          <a:lstStyle/>
          <a:p>
            <a:r>
              <a:rPr lang="en-GB" dirty="0">
                <a:solidFill>
                  <a:schemeClr val="accent2">
                    <a:lumMod val="75000"/>
                  </a:schemeClr>
                </a:solidFill>
              </a:rPr>
              <a:t>3</a:t>
            </a:r>
            <a:endParaRPr lang="en-GB" dirty="0"/>
          </a:p>
        </p:txBody>
      </p:sp>
      <p:sp>
        <p:nvSpPr>
          <p:cNvPr id="29" name="Rectangle 28">
            <a:extLst>
              <a:ext uri="{FF2B5EF4-FFF2-40B4-BE49-F238E27FC236}">
                <a16:creationId xmlns:a16="http://schemas.microsoft.com/office/drawing/2014/main" id="{D22123EE-10CA-4553-9130-3D0D5F586DBA}"/>
              </a:ext>
            </a:extLst>
          </p:cNvPr>
          <p:cNvSpPr/>
          <p:nvPr/>
        </p:nvSpPr>
        <p:spPr>
          <a:xfrm>
            <a:off x="11128314" y="2003879"/>
            <a:ext cx="301686" cy="369332"/>
          </a:xfrm>
          <a:prstGeom prst="rect">
            <a:avLst/>
          </a:prstGeom>
        </p:spPr>
        <p:txBody>
          <a:bodyPr wrap="none">
            <a:spAutoFit/>
          </a:bodyPr>
          <a:lstStyle/>
          <a:p>
            <a:r>
              <a:rPr lang="en-GB" dirty="0">
                <a:solidFill>
                  <a:schemeClr val="accent2">
                    <a:lumMod val="75000"/>
                  </a:schemeClr>
                </a:solidFill>
              </a:rPr>
              <a:t>4</a:t>
            </a:r>
            <a:endParaRPr lang="en-GB" dirty="0"/>
          </a:p>
        </p:txBody>
      </p:sp>
      <p:sp>
        <p:nvSpPr>
          <p:cNvPr id="30" name="Rectangle 29">
            <a:extLst>
              <a:ext uri="{FF2B5EF4-FFF2-40B4-BE49-F238E27FC236}">
                <a16:creationId xmlns:a16="http://schemas.microsoft.com/office/drawing/2014/main" id="{B396CE1C-C980-424C-B1D2-6EC94B7D2192}"/>
              </a:ext>
            </a:extLst>
          </p:cNvPr>
          <p:cNvSpPr/>
          <p:nvPr/>
        </p:nvSpPr>
        <p:spPr>
          <a:xfrm>
            <a:off x="2214472" y="4258805"/>
            <a:ext cx="301686" cy="369332"/>
          </a:xfrm>
          <a:prstGeom prst="rect">
            <a:avLst/>
          </a:prstGeom>
        </p:spPr>
        <p:txBody>
          <a:bodyPr wrap="none">
            <a:spAutoFit/>
          </a:bodyPr>
          <a:lstStyle/>
          <a:p>
            <a:r>
              <a:rPr lang="en-GB" dirty="0">
                <a:solidFill>
                  <a:schemeClr val="accent2">
                    <a:lumMod val="75000"/>
                  </a:schemeClr>
                </a:solidFill>
              </a:rPr>
              <a:t>5</a:t>
            </a:r>
            <a:endParaRPr lang="en-GB" dirty="0"/>
          </a:p>
        </p:txBody>
      </p:sp>
      <p:sp>
        <p:nvSpPr>
          <p:cNvPr id="31" name="Rectangle 30">
            <a:extLst>
              <a:ext uri="{FF2B5EF4-FFF2-40B4-BE49-F238E27FC236}">
                <a16:creationId xmlns:a16="http://schemas.microsoft.com/office/drawing/2014/main" id="{9F1D6AC1-C373-4DCE-9D07-9DC1AABB9B58}"/>
              </a:ext>
            </a:extLst>
          </p:cNvPr>
          <p:cNvSpPr/>
          <p:nvPr/>
        </p:nvSpPr>
        <p:spPr>
          <a:xfrm>
            <a:off x="5568750" y="4308738"/>
            <a:ext cx="212528" cy="369332"/>
          </a:xfrm>
          <a:prstGeom prst="rect">
            <a:avLst/>
          </a:prstGeom>
        </p:spPr>
        <p:txBody>
          <a:bodyPr wrap="square">
            <a:spAutoFit/>
          </a:bodyPr>
          <a:lstStyle/>
          <a:p>
            <a:r>
              <a:rPr lang="en-GB" dirty="0">
                <a:solidFill>
                  <a:schemeClr val="accent2">
                    <a:lumMod val="75000"/>
                  </a:schemeClr>
                </a:solidFill>
              </a:rPr>
              <a:t>6 </a:t>
            </a:r>
            <a:endParaRPr lang="en-GB" dirty="0"/>
          </a:p>
        </p:txBody>
      </p:sp>
      <p:sp>
        <p:nvSpPr>
          <p:cNvPr id="32" name="Rectangle 31">
            <a:extLst>
              <a:ext uri="{FF2B5EF4-FFF2-40B4-BE49-F238E27FC236}">
                <a16:creationId xmlns:a16="http://schemas.microsoft.com/office/drawing/2014/main" id="{0AA182C8-8438-44FC-8553-246E10629869}"/>
              </a:ext>
            </a:extLst>
          </p:cNvPr>
          <p:cNvSpPr/>
          <p:nvPr/>
        </p:nvSpPr>
        <p:spPr>
          <a:xfrm>
            <a:off x="8233131" y="4318806"/>
            <a:ext cx="301686" cy="369332"/>
          </a:xfrm>
          <a:prstGeom prst="rect">
            <a:avLst/>
          </a:prstGeom>
        </p:spPr>
        <p:txBody>
          <a:bodyPr wrap="none">
            <a:spAutoFit/>
          </a:bodyPr>
          <a:lstStyle/>
          <a:p>
            <a:r>
              <a:rPr lang="en-GB" dirty="0">
                <a:solidFill>
                  <a:schemeClr val="accent2">
                    <a:lumMod val="75000"/>
                  </a:schemeClr>
                </a:solidFill>
              </a:rPr>
              <a:t>7</a:t>
            </a:r>
            <a:endParaRPr lang="en-GB" dirty="0"/>
          </a:p>
        </p:txBody>
      </p:sp>
      <p:sp>
        <p:nvSpPr>
          <p:cNvPr id="33" name="Rectangle 32">
            <a:extLst>
              <a:ext uri="{FF2B5EF4-FFF2-40B4-BE49-F238E27FC236}">
                <a16:creationId xmlns:a16="http://schemas.microsoft.com/office/drawing/2014/main" id="{BD2DA312-E45B-49D6-9309-60566C0E007F}"/>
              </a:ext>
            </a:extLst>
          </p:cNvPr>
          <p:cNvSpPr/>
          <p:nvPr/>
        </p:nvSpPr>
        <p:spPr>
          <a:xfrm>
            <a:off x="11113797" y="4308738"/>
            <a:ext cx="301686" cy="369332"/>
          </a:xfrm>
          <a:prstGeom prst="rect">
            <a:avLst/>
          </a:prstGeom>
        </p:spPr>
        <p:txBody>
          <a:bodyPr wrap="none">
            <a:spAutoFit/>
          </a:bodyPr>
          <a:lstStyle/>
          <a:p>
            <a:r>
              <a:rPr lang="en-GB" dirty="0">
                <a:solidFill>
                  <a:schemeClr val="accent2">
                    <a:lumMod val="75000"/>
                  </a:schemeClr>
                </a:solidFill>
              </a:rPr>
              <a:t>8</a:t>
            </a:r>
            <a:endParaRPr lang="en-GB" dirty="0"/>
          </a:p>
        </p:txBody>
      </p:sp>
    </p:spTree>
    <p:extLst>
      <p:ext uri="{BB962C8B-B14F-4D97-AF65-F5344CB8AC3E}">
        <p14:creationId xmlns:p14="http://schemas.microsoft.com/office/powerpoint/2010/main" val="170997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extLst>
              <p:ext uri="{D42A27DB-BD31-4B8C-83A1-F6EECF244321}">
                <p14:modId xmlns:p14="http://schemas.microsoft.com/office/powerpoint/2010/main" val="3481749427"/>
              </p:ext>
            </p:extLst>
          </p:nvPr>
        </p:nvGraphicFramePr>
        <p:xfrm>
          <a:off x="11200130" y="5606571"/>
          <a:ext cx="930910" cy="983922"/>
        </p:xfrm>
        <a:graphic>
          <a:graphicData uri="http://schemas.openxmlformats.org/presentationml/2006/ole">
            <mc:AlternateContent xmlns:mc="http://schemas.openxmlformats.org/markup-compatibility/2006">
              <mc:Choice xmlns:v="urn:schemas-microsoft-com:vml" Requires="v">
                <p:oleObj spid="_x0000_s8236"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1200130" y="5606571"/>
                        <a:ext cx="930910" cy="983922"/>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descr="A screenshot of a social media post&#10;&#10;Description automatically generated">
            <a:extLst>
              <a:ext uri="{FF2B5EF4-FFF2-40B4-BE49-F238E27FC236}">
                <a16:creationId xmlns:a16="http://schemas.microsoft.com/office/drawing/2014/main" id="{6EC0CACC-E6AB-445D-BA37-BB0615F0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385" y="641565"/>
            <a:ext cx="3068817" cy="2227846"/>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BFC80F0-F8F4-4C80-8632-D463DDDD1A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6028" y="657443"/>
            <a:ext cx="3423801" cy="2227846"/>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5270D00-0564-4DD2-BEC6-2C60BC2390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9523" y="641566"/>
            <a:ext cx="3438468" cy="2170208"/>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92503463-1FC8-45F2-A00F-41AAE5CE01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385" y="3485199"/>
            <a:ext cx="3068817" cy="2466022"/>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0333C282-17CF-424F-82CF-9BB6145F51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027" y="3475637"/>
            <a:ext cx="3423801" cy="248513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B814A8B0-615F-47EA-BB6A-A508B3BD7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4505" y="3485198"/>
            <a:ext cx="3438468" cy="2466019"/>
          </a:xfrm>
          <a:prstGeom prst="rect">
            <a:avLst/>
          </a:prstGeom>
        </p:spPr>
      </p:pic>
      <p:sp>
        <p:nvSpPr>
          <p:cNvPr id="21" name="Rectangle 20">
            <a:extLst>
              <a:ext uri="{FF2B5EF4-FFF2-40B4-BE49-F238E27FC236}">
                <a16:creationId xmlns:a16="http://schemas.microsoft.com/office/drawing/2014/main" id="{DA02B722-EFDD-4C37-BBBA-48EB36BF680D}"/>
              </a:ext>
            </a:extLst>
          </p:cNvPr>
          <p:cNvSpPr/>
          <p:nvPr/>
        </p:nvSpPr>
        <p:spPr>
          <a:xfrm>
            <a:off x="1392107" y="2078474"/>
            <a:ext cx="301686" cy="369332"/>
          </a:xfrm>
          <a:prstGeom prst="rect">
            <a:avLst/>
          </a:prstGeom>
        </p:spPr>
        <p:txBody>
          <a:bodyPr wrap="none">
            <a:spAutoFit/>
          </a:bodyPr>
          <a:lstStyle/>
          <a:p>
            <a:r>
              <a:rPr lang="en-GB" dirty="0">
                <a:solidFill>
                  <a:schemeClr val="accent2">
                    <a:lumMod val="75000"/>
                  </a:schemeClr>
                </a:solidFill>
              </a:rPr>
              <a:t>9</a:t>
            </a:r>
            <a:endParaRPr lang="en-GB" dirty="0"/>
          </a:p>
        </p:txBody>
      </p:sp>
      <p:sp>
        <p:nvSpPr>
          <p:cNvPr id="22" name="Rectangle 21">
            <a:extLst>
              <a:ext uri="{FF2B5EF4-FFF2-40B4-BE49-F238E27FC236}">
                <a16:creationId xmlns:a16="http://schemas.microsoft.com/office/drawing/2014/main" id="{85CEB6C2-C5D9-422E-8FFD-01484C593C50}"/>
              </a:ext>
            </a:extLst>
          </p:cNvPr>
          <p:cNvSpPr/>
          <p:nvPr/>
        </p:nvSpPr>
        <p:spPr>
          <a:xfrm>
            <a:off x="5076333" y="2078474"/>
            <a:ext cx="418704" cy="369332"/>
          </a:xfrm>
          <a:prstGeom prst="rect">
            <a:avLst/>
          </a:prstGeom>
        </p:spPr>
        <p:txBody>
          <a:bodyPr wrap="none">
            <a:spAutoFit/>
          </a:bodyPr>
          <a:lstStyle/>
          <a:p>
            <a:r>
              <a:rPr lang="en-GB" dirty="0">
                <a:solidFill>
                  <a:schemeClr val="accent2">
                    <a:lumMod val="75000"/>
                  </a:schemeClr>
                </a:solidFill>
              </a:rPr>
              <a:t>10</a:t>
            </a:r>
            <a:endParaRPr lang="en-GB" dirty="0"/>
          </a:p>
        </p:txBody>
      </p:sp>
      <p:sp>
        <p:nvSpPr>
          <p:cNvPr id="23" name="Rectangle 22">
            <a:extLst>
              <a:ext uri="{FF2B5EF4-FFF2-40B4-BE49-F238E27FC236}">
                <a16:creationId xmlns:a16="http://schemas.microsoft.com/office/drawing/2014/main" id="{EAA7247E-D3F3-4044-88B5-76C275406759}"/>
              </a:ext>
            </a:extLst>
          </p:cNvPr>
          <p:cNvSpPr/>
          <p:nvPr/>
        </p:nvSpPr>
        <p:spPr>
          <a:xfrm>
            <a:off x="8349291" y="2131814"/>
            <a:ext cx="418704" cy="369332"/>
          </a:xfrm>
          <a:prstGeom prst="rect">
            <a:avLst/>
          </a:prstGeom>
        </p:spPr>
        <p:txBody>
          <a:bodyPr wrap="none">
            <a:spAutoFit/>
          </a:bodyPr>
          <a:lstStyle/>
          <a:p>
            <a:r>
              <a:rPr lang="en-GB" dirty="0">
                <a:solidFill>
                  <a:schemeClr val="accent2">
                    <a:lumMod val="75000"/>
                  </a:schemeClr>
                </a:solidFill>
              </a:rPr>
              <a:t>11</a:t>
            </a:r>
            <a:endParaRPr lang="en-GB" dirty="0"/>
          </a:p>
        </p:txBody>
      </p:sp>
      <p:sp>
        <p:nvSpPr>
          <p:cNvPr id="24" name="Rectangle 23">
            <a:extLst>
              <a:ext uri="{FF2B5EF4-FFF2-40B4-BE49-F238E27FC236}">
                <a16:creationId xmlns:a16="http://schemas.microsoft.com/office/drawing/2014/main" id="{0DB0102A-8A1E-4C34-9B9F-5DE508B068C4}"/>
              </a:ext>
            </a:extLst>
          </p:cNvPr>
          <p:cNvSpPr/>
          <p:nvPr/>
        </p:nvSpPr>
        <p:spPr>
          <a:xfrm>
            <a:off x="1542950" y="4875014"/>
            <a:ext cx="418704" cy="369332"/>
          </a:xfrm>
          <a:prstGeom prst="rect">
            <a:avLst/>
          </a:prstGeom>
        </p:spPr>
        <p:txBody>
          <a:bodyPr wrap="none">
            <a:spAutoFit/>
          </a:bodyPr>
          <a:lstStyle/>
          <a:p>
            <a:r>
              <a:rPr lang="en-GB" dirty="0">
                <a:solidFill>
                  <a:schemeClr val="accent2">
                    <a:lumMod val="75000"/>
                  </a:schemeClr>
                </a:solidFill>
              </a:rPr>
              <a:t>12</a:t>
            </a:r>
            <a:endParaRPr lang="en-GB" dirty="0"/>
          </a:p>
        </p:txBody>
      </p:sp>
      <p:sp>
        <p:nvSpPr>
          <p:cNvPr id="25" name="Rectangle 24">
            <a:extLst>
              <a:ext uri="{FF2B5EF4-FFF2-40B4-BE49-F238E27FC236}">
                <a16:creationId xmlns:a16="http://schemas.microsoft.com/office/drawing/2014/main" id="{9C6DED08-AFDF-44B4-98A4-09D0DCB1BDC0}"/>
              </a:ext>
            </a:extLst>
          </p:cNvPr>
          <p:cNvSpPr/>
          <p:nvPr/>
        </p:nvSpPr>
        <p:spPr>
          <a:xfrm>
            <a:off x="6544732" y="4553225"/>
            <a:ext cx="418704" cy="369332"/>
          </a:xfrm>
          <a:prstGeom prst="rect">
            <a:avLst/>
          </a:prstGeom>
        </p:spPr>
        <p:txBody>
          <a:bodyPr wrap="none">
            <a:spAutoFit/>
          </a:bodyPr>
          <a:lstStyle/>
          <a:p>
            <a:r>
              <a:rPr lang="en-GB" dirty="0">
                <a:solidFill>
                  <a:schemeClr val="accent2">
                    <a:lumMod val="75000"/>
                  </a:schemeClr>
                </a:solidFill>
              </a:rPr>
              <a:t>13</a:t>
            </a:r>
          </a:p>
        </p:txBody>
      </p:sp>
      <p:sp>
        <p:nvSpPr>
          <p:cNvPr id="26" name="Rectangle 25">
            <a:extLst>
              <a:ext uri="{FF2B5EF4-FFF2-40B4-BE49-F238E27FC236}">
                <a16:creationId xmlns:a16="http://schemas.microsoft.com/office/drawing/2014/main" id="{1717E5E7-93FD-4D8E-BE72-3D383F5E802E}"/>
              </a:ext>
            </a:extLst>
          </p:cNvPr>
          <p:cNvSpPr/>
          <p:nvPr/>
        </p:nvSpPr>
        <p:spPr>
          <a:xfrm>
            <a:off x="10174257" y="4582044"/>
            <a:ext cx="418704" cy="369332"/>
          </a:xfrm>
          <a:prstGeom prst="rect">
            <a:avLst/>
          </a:prstGeom>
        </p:spPr>
        <p:txBody>
          <a:bodyPr wrap="none">
            <a:spAutoFit/>
          </a:bodyPr>
          <a:lstStyle/>
          <a:p>
            <a:r>
              <a:rPr lang="en-GB" dirty="0">
                <a:solidFill>
                  <a:schemeClr val="accent2">
                    <a:lumMod val="75000"/>
                  </a:schemeClr>
                </a:solidFill>
              </a:rPr>
              <a:t>14</a:t>
            </a:r>
            <a:endParaRPr lang="en-GB" dirty="0"/>
          </a:p>
        </p:txBody>
      </p:sp>
    </p:spTree>
    <p:extLst>
      <p:ext uri="{BB962C8B-B14F-4D97-AF65-F5344CB8AC3E}">
        <p14:creationId xmlns:p14="http://schemas.microsoft.com/office/powerpoint/2010/main" val="32428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9260"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descr="A screenshot of a cell phone&#10;&#10;Description automatically generated">
            <a:extLst>
              <a:ext uri="{FF2B5EF4-FFF2-40B4-BE49-F238E27FC236}">
                <a16:creationId xmlns:a16="http://schemas.microsoft.com/office/drawing/2014/main" id="{EC9ED2DE-1C15-49CD-890C-7C6BFB21A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984" y="909004"/>
            <a:ext cx="5125787" cy="3018316"/>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CE6EAEF1-39D5-40DA-A4E2-57872DE62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6895" y="909004"/>
            <a:ext cx="5311558" cy="3018307"/>
          </a:xfrm>
          <a:prstGeom prst="rect">
            <a:avLst/>
          </a:prstGeom>
        </p:spPr>
      </p:pic>
      <p:sp>
        <p:nvSpPr>
          <p:cNvPr id="15" name="Rectangle 14">
            <a:extLst>
              <a:ext uri="{FF2B5EF4-FFF2-40B4-BE49-F238E27FC236}">
                <a16:creationId xmlns:a16="http://schemas.microsoft.com/office/drawing/2014/main" id="{3BAC8E53-479B-407D-9877-F567DDD8268C}"/>
              </a:ext>
            </a:extLst>
          </p:cNvPr>
          <p:cNvSpPr/>
          <p:nvPr/>
        </p:nvSpPr>
        <p:spPr>
          <a:xfrm>
            <a:off x="2119917" y="3310806"/>
            <a:ext cx="418704" cy="369332"/>
          </a:xfrm>
          <a:prstGeom prst="rect">
            <a:avLst/>
          </a:prstGeom>
        </p:spPr>
        <p:txBody>
          <a:bodyPr wrap="none">
            <a:spAutoFit/>
          </a:bodyPr>
          <a:lstStyle/>
          <a:p>
            <a:r>
              <a:rPr lang="en-GB" dirty="0">
                <a:solidFill>
                  <a:schemeClr val="accent2">
                    <a:lumMod val="75000"/>
                  </a:schemeClr>
                </a:solidFill>
              </a:rPr>
              <a:t>15</a:t>
            </a:r>
            <a:endParaRPr lang="en-GB" dirty="0"/>
          </a:p>
        </p:txBody>
      </p:sp>
      <p:sp>
        <p:nvSpPr>
          <p:cNvPr id="16" name="Rectangle 15">
            <a:extLst>
              <a:ext uri="{FF2B5EF4-FFF2-40B4-BE49-F238E27FC236}">
                <a16:creationId xmlns:a16="http://schemas.microsoft.com/office/drawing/2014/main" id="{1EBFBF30-082D-48F9-A1B5-54947F0338F0}"/>
              </a:ext>
            </a:extLst>
          </p:cNvPr>
          <p:cNvSpPr/>
          <p:nvPr/>
        </p:nvSpPr>
        <p:spPr>
          <a:xfrm>
            <a:off x="8354475" y="3429000"/>
            <a:ext cx="418704" cy="369332"/>
          </a:xfrm>
          <a:prstGeom prst="rect">
            <a:avLst/>
          </a:prstGeom>
        </p:spPr>
        <p:txBody>
          <a:bodyPr wrap="none">
            <a:spAutoFit/>
          </a:bodyPr>
          <a:lstStyle/>
          <a:p>
            <a:r>
              <a:rPr lang="en-GB" dirty="0">
                <a:solidFill>
                  <a:schemeClr val="accent2">
                    <a:lumMod val="75000"/>
                  </a:schemeClr>
                </a:solidFill>
              </a:rPr>
              <a:t>16</a:t>
            </a:r>
            <a:endParaRPr lang="en-GB" dirty="0"/>
          </a:p>
        </p:txBody>
      </p:sp>
      <p:sp>
        <p:nvSpPr>
          <p:cNvPr id="17" name="TextBox 16">
            <a:extLst>
              <a:ext uri="{FF2B5EF4-FFF2-40B4-BE49-F238E27FC236}">
                <a16:creationId xmlns:a16="http://schemas.microsoft.com/office/drawing/2014/main" id="{63B9D921-5622-4A4E-86C7-CAF61BA765E0}"/>
              </a:ext>
            </a:extLst>
          </p:cNvPr>
          <p:cNvSpPr txBox="1"/>
          <p:nvPr/>
        </p:nvSpPr>
        <p:spPr>
          <a:xfrm>
            <a:off x="768984" y="4863820"/>
            <a:ext cx="10584816" cy="369332"/>
          </a:xfrm>
          <a:prstGeom prst="rect">
            <a:avLst/>
          </a:prstGeom>
          <a:noFill/>
        </p:spPr>
        <p:txBody>
          <a:bodyPr wrap="square" rtlCol="0">
            <a:spAutoFit/>
          </a:bodyPr>
          <a:lstStyle/>
          <a:p>
            <a:pPr marL="285750" indent="-285750">
              <a:buFont typeface="Arial" panose="020B0604020202020204" pitchFamily="34" charset="0"/>
              <a:buChar char="•"/>
            </a:pPr>
            <a:r>
              <a:rPr lang="en-GB" dirty="0"/>
              <a:t>Upon clicking the finish button as shown in figure:16, The Android studio setup is successfully completed </a:t>
            </a:r>
          </a:p>
        </p:txBody>
      </p:sp>
    </p:spTree>
    <p:extLst>
      <p:ext uri="{BB962C8B-B14F-4D97-AF65-F5344CB8AC3E}">
        <p14:creationId xmlns:p14="http://schemas.microsoft.com/office/powerpoint/2010/main" val="155425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1EE0F525-4C35-4CA6-B74F-6540047BF930}"/>
              </a:ext>
            </a:extLst>
          </p:cNvPr>
          <p:cNvGrpSpPr/>
          <p:nvPr/>
        </p:nvGrpSpPr>
        <p:grpSpPr>
          <a:xfrm>
            <a:off x="-187960" y="119063"/>
            <a:ext cx="11853545" cy="398780"/>
            <a:chOff x="-5237" y="66775"/>
            <a:chExt cx="11854337" cy="398586"/>
          </a:xfrm>
        </p:grpSpPr>
        <p:cxnSp>
          <p:nvCxnSpPr>
            <p:cNvPr id="5" name="直接连接符 1039">
              <a:extLst>
                <a:ext uri="{FF2B5EF4-FFF2-40B4-BE49-F238E27FC236}">
                  <a16:creationId xmlns:a16="http://schemas.microsoft.com/office/drawing/2014/main" id="{A35E27E9-46AF-4C04-AED3-2E53EE4C5995}"/>
                </a:ext>
              </a:extLst>
            </p:cNvPr>
            <p:cNvCxnSpPr/>
            <p:nvPr/>
          </p:nvCxnSpPr>
          <p:spPr>
            <a:xfrm>
              <a:off x="342131" y="461553"/>
              <a:ext cx="115069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 name="组合 20">
              <a:extLst>
                <a:ext uri="{FF2B5EF4-FFF2-40B4-BE49-F238E27FC236}">
                  <a16:creationId xmlns:a16="http://schemas.microsoft.com/office/drawing/2014/main" id="{09584E7E-2A4B-4709-85F1-097261E56D3C}"/>
                </a:ext>
              </a:extLst>
            </p:cNvPr>
            <p:cNvGrpSpPr/>
            <p:nvPr/>
          </p:nvGrpSpPr>
          <p:grpSpPr>
            <a:xfrm>
              <a:off x="-5237" y="66775"/>
              <a:ext cx="6123714" cy="398586"/>
              <a:chOff x="-5237" y="95803"/>
              <a:chExt cx="6123714" cy="398586"/>
            </a:xfrm>
          </p:grpSpPr>
          <p:sp>
            <p:nvSpPr>
              <p:cNvPr id="7" name="文本框 17">
                <a:extLst>
                  <a:ext uri="{FF2B5EF4-FFF2-40B4-BE49-F238E27FC236}">
                    <a16:creationId xmlns:a16="http://schemas.microsoft.com/office/drawing/2014/main" id="{BEB0D904-E742-412F-AD37-D8D7376024C0}"/>
                  </a:ext>
                </a:extLst>
              </p:cNvPr>
              <p:cNvSpPr txBox="1"/>
              <p:nvPr/>
            </p:nvSpPr>
            <p:spPr>
              <a:xfrm>
                <a:off x="-5237" y="95803"/>
                <a:ext cx="6123714" cy="398586"/>
              </a:xfrm>
              <a:prstGeom prst="rect">
                <a:avLst/>
              </a:prstGeom>
              <a:noFill/>
              <a:ln w="9525">
                <a:noFill/>
              </a:ln>
            </p:spPr>
            <p:txBody>
              <a:bodyPr wrap="square" anchor="t">
                <a:spAutoFit/>
              </a:bodyPr>
              <a:lstStyle/>
              <a:p>
                <a:pPr defTabSz="914400"/>
                <a:r>
                  <a:rPr lang="en-IN" altLang="zh-CN" sz="1400" dirty="0">
                    <a:solidFill>
                      <a:srgbClr val="404040"/>
                    </a:solidFill>
                    <a:latin typeface="Arial" panose="020B0604020202020204" pitchFamily="34" charset="0"/>
                    <a:ea typeface="SimSun" panose="02010600030101010101" pitchFamily="2" charset="-122"/>
                  </a:rPr>
                  <a:t>      </a:t>
                </a:r>
                <a:r>
                  <a:rPr lang="en-IN" altLang="zh-CN" sz="2000" dirty="0">
                    <a:solidFill>
                      <a:srgbClr val="0070C0"/>
                    </a:solidFill>
                    <a:latin typeface="Franklin Gothic Medium" panose="020B0603020102020204" charset="0"/>
                    <a:sym typeface="+mn-ea"/>
                  </a:rPr>
                  <a:t>Jai Venkateswara Technologies </a:t>
                </a:r>
                <a:endParaRPr lang="en-IN" altLang="zh-CN" sz="2000" dirty="0">
                  <a:solidFill>
                    <a:srgbClr val="0070C0"/>
                  </a:solidFill>
                  <a:latin typeface="Franklin Gothic Medium" panose="020B0603020102020204" charset="0"/>
                  <a:ea typeface="SimSun" panose="02010600030101010101" pitchFamily="2" charset="-122"/>
                  <a:sym typeface="+mn-ea"/>
                </a:endParaRPr>
              </a:p>
            </p:txBody>
          </p:sp>
          <p:sp>
            <p:nvSpPr>
              <p:cNvPr id="8" name="等腰三角形 19">
                <a:extLst>
                  <a:ext uri="{FF2B5EF4-FFF2-40B4-BE49-F238E27FC236}">
                    <a16:creationId xmlns:a16="http://schemas.microsoft.com/office/drawing/2014/main" id="{ADA507A0-B021-4DC8-849A-075B396557FD}"/>
                  </a:ext>
                </a:extLst>
              </p:cNvPr>
              <p:cNvSpPr/>
              <p:nvPr/>
            </p:nvSpPr>
            <p:spPr>
              <a:xfrm rot="5400000">
                <a:off x="3883646" y="231113"/>
                <a:ext cx="150739" cy="130184"/>
              </a:xfrm>
              <a:prstGeom prst="triangle">
                <a:avLst>
                  <a:gd name="adj" fmla="val 498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aphicFrame>
        <p:nvGraphicFramePr>
          <p:cNvPr id="9" name="Object 8">
            <a:extLst>
              <a:ext uri="{FF2B5EF4-FFF2-40B4-BE49-F238E27FC236}">
                <a16:creationId xmlns:a16="http://schemas.microsoft.com/office/drawing/2014/main" id="{C3D0DC12-DA05-4748-99F8-A6C6E443B9D9}"/>
              </a:ext>
            </a:extLst>
          </p:cNvPr>
          <p:cNvGraphicFramePr/>
          <p:nvPr/>
        </p:nvGraphicFramePr>
        <p:xfrm>
          <a:off x="10918190" y="5360035"/>
          <a:ext cx="930910" cy="990600"/>
        </p:xfrm>
        <a:graphic>
          <a:graphicData uri="http://schemas.openxmlformats.org/presentationml/2006/ole">
            <mc:AlternateContent xmlns:mc="http://schemas.openxmlformats.org/markup-compatibility/2006">
              <mc:Choice xmlns:v="urn:schemas-microsoft-com:vml" Requires="v">
                <p:oleObj spid="_x0000_s12317" r:id="rId3" imgW="7505065" imgH="6285865" progId="Paint.Picture">
                  <p:embed/>
                </p:oleObj>
              </mc:Choice>
              <mc:Fallback>
                <p:oleObj r:id="rId3" imgW="7505065" imgH="6285865" progId="Paint.Picture">
                  <p:embed/>
                  <p:pic>
                    <p:nvPicPr>
                      <p:cNvPr id="9" name="Object 8">
                        <a:extLst>
                          <a:ext uri="{FF2B5EF4-FFF2-40B4-BE49-F238E27FC236}">
                            <a16:creationId xmlns:a16="http://schemas.microsoft.com/office/drawing/2014/main" id="{C3D0DC12-DA05-4748-99F8-A6C6E443B9D9}"/>
                          </a:ext>
                        </a:extLst>
                      </p:cNvPr>
                      <p:cNvPicPr/>
                      <p:nvPr/>
                    </p:nvPicPr>
                    <p:blipFill>
                      <a:blip r:embed="rId4"/>
                      <a:stretch>
                        <a:fillRect/>
                      </a:stretch>
                    </p:blipFill>
                    <p:spPr>
                      <a:xfrm>
                        <a:off x="10918190" y="5360035"/>
                        <a:ext cx="930910" cy="990600"/>
                      </a:xfrm>
                      <a:prstGeom prst="rect">
                        <a:avLst/>
                      </a:prstGeom>
                    </p:spPr>
                  </p:pic>
                </p:oleObj>
              </mc:Fallback>
            </mc:AlternateContent>
          </a:graphicData>
        </a:graphic>
      </p:graphicFrame>
      <p:sp>
        <p:nvSpPr>
          <p:cNvPr id="10" name="矩形 1033">
            <a:extLst>
              <a:ext uri="{FF2B5EF4-FFF2-40B4-BE49-F238E27FC236}">
                <a16:creationId xmlns:a16="http://schemas.microsoft.com/office/drawing/2014/main" id="{11B00CAE-2E0B-4363-B63D-70058A5EA9ED}"/>
              </a:ext>
            </a:extLst>
          </p:cNvPr>
          <p:cNvSpPr/>
          <p:nvPr/>
        </p:nvSpPr>
        <p:spPr>
          <a:xfrm>
            <a:off x="389255" y="6664008"/>
            <a:ext cx="11506200" cy="153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 name="Picture 10" descr="A screenshot of a cell phone&#10;&#10;Description automatically generated">
            <a:extLst>
              <a:ext uri="{FF2B5EF4-FFF2-40B4-BE49-F238E27FC236}">
                <a16:creationId xmlns:a16="http://schemas.microsoft.com/office/drawing/2014/main" id="{DCE621BA-8267-428A-869B-11350CFBE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403" y="1371835"/>
            <a:ext cx="3617713" cy="2832605"/>
          </a:xfrm>
          <a:prstGeom prst="rect">
            <a:avLst/>
          </a:prstGeom>
        </p:spPr>
      </p:pic>
      <p:sp>
        <p:nvSpPr>
          <p:cNvPr id="13" name="TextBox 12">
            <a:extLst>
              <a:ext uri="{FF2B5EF4-FFF2-40B4-BE49-F238E27FC236}">
                <a16:creationId xmlns:a16="http://schemas.microsoft.com/office/drawing/2014/main" id="{386C2BED-8C1C-44E8-B55E-9B2F1B4A5673}"/>
              </a:ext>
            </a:extLst>
          </p:cNvPr>
          <p:cNvSpPr txBox="1"/>
          <p:nvPr/>
        </p:nvSpPr>
        <p:spPr>
          <a:xfrm>
            <a:off x="4607510" y="539672"/>
            <a:ext cx="4429957" cy="461665"/>
          </a:xfrm>
          <a:prstGeom prst="rect">
            <a:avLst/>
          </a:prstGeom>
          <a:noFill/>
        </p:spPr>
        <p:txBody>
          <a:bodyPr wrap="square" rtlCol="0">
            <a:spAutoFit/>
          </a:bodyPr>
          <a:lstStyle/>
          <a:p>
            <a:r>
              <a:rPr lang="en-GB" sz="2400" dirty="0">
                <a:solidFill>
                  <a:schemeClr val="accent6">
                    <a:lumMod val="75000"/>
                  </a:schemeClr>
                </a:solidFill>
              </a:rPr>
              <a:t>Creating button in studio</a:t>
            </a:r>
            <a:r>
              <a:rPr lang="en-GB" dirty="0"/>
              <a:t> </a:t>
            </a:r>
          </a:p>
        </p:txBody>
      </p:sp>
      <p:pic>
        <p:nvPicPr>
          <p:cNvPr id="18" name="Picture 17" descr="A screenshot of a computer&#10;&#10;Description automatically generated">
            <a:extLst>
              <a:ext uri="{FF2B5EF4-FFF2-40B4-BE49-F238E27FC236}">
                <a16:creationId xmlns:a16="http://schemas.microsoft.com/office/drawing/2014/main" id="{5DB0F41E-B2AC-4651-9CD7-160DF1316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7663" y="1412756"/>
            <a:ext cx="3617713" cy="2814560"/>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002440BD-0C01-49E4-A040-002AAC02CA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2673" y="1399105"/>
            <a:ext cx="3617713" cy="2778063"/>
          </a:xfrm>
          <a:prstGeom prst="rect">
            <a:avLst/>
          </a:prstGeom>
        </p:spPr>
      </p:pic>
      <p:sp>
        <p:nvSpPr>
          <p:cNvPr id="2" name="TextBox 1">
            <a:extLst>
              <a:ext uri="{FF2B5EF4-FFF2-40B4-BE49-F238E27FC236}">
                <a16:creationId xmlns:a16="http://schemas.microsoft.com/office/drawing/2014/main" id="{EEC95387-D0A4-4248-84FE-A20B7C2B437A}"/>
              </a:ext>
            </a:extLst>
          </p:cNvPr>
          <p:cNvSpPr txBox="1"/>
          <p:nvPr/>
        </p:nvSpPr>
        <p:spPr>
          <a:xfrm>
            <a:off x="7002780" y="2820036"/>
            <a:ext cx="495300" cy="381000"/>
          </a:xfrm>
          <a:prstGeom prst="rect">
            <a:avLst/>
          </a:prstGeom>
          <a:noFill/>
        </p:spPr>
        <p:txBody>
          <a:bodyPr wrap="square" rtlCol="0">
            <a:spAutoFit/>
          </a:bodyPr>
          <a:lstStyle/>
          <a:p>
            <a:r>
              <a:rPr lang="en-GB" dirty="0">
                <a:solidFill>
                  <a:srgbClr val="FF0000"/>
                </a:solidFill>
              </a:rPr>
              <a:t>2</a:t>
            </a:r>
          </a:p>
        </p:txBody>
      </p:sp>
      <p:sp>
        <p:nvSpPr>
          <p:cNvPr id="14" name="TextBox 13">
            <a:extLst>
              <a:ext uri="{FF2B5EF4-FFF2-40B4-BE49-F238E27FC236}">
                <a16:creationId xmlns:a16="http://schemas.microsoft.com/office/drawing/2014/main" id="{AACF86EA-CDD3-4F77-A98E-CC08FE3CBA29}"/>
              </a:ext>
            </a:extLst>
          </p:cNvPr>
          <p:cNvSpPr txBox="1"/>
          <p:nvPr/>
        </p:nvSpPr>
        <p:spPr>
          <a:xfrm>
            <a:off x="3042102" y="2820036"/>
            <a:ext cx="495300" cy="381000"/>
          </a:xfrm>
          <a:prstGeom prst="rect">
            <a:avLst/>
          </a:prstGeom>
          <a:noFill/>
        </p:spPr>
        <p:txBody>
          <a:bodyPr wrap="square" rtlCol="0">
            <a:spAutoFit/>
          </a:bodyPr>
          <a:lstStyle/>
          <a:p>
            <a:r>
              <a:rPr lang="en-GB" dirty="0">
                <a:solidFill>
                  <a:srgbClr val="FF0000"/>
                </a:solidFill>
              </a:rPr>
              <a:t>1</a:t>
            </a:r>
          </a:p>
        </p:txBody>
      </p:sp>
      <p:sp>
        <p:nvSpPr>
          <p:cNvPr id="15" name="TextBox 14">
            <a:extLst>
              <a:ext uri="{FF2B5EF4-FFF2-40B4-BE49-F238E27FC236}">
                <a16:creationId xmlns:a16="http://schemas.microsoft.com/office/drawing/2014/main" id="{E96A7C3C-82E2-4A9B-974E-C61A6FB27633}"/>
              </a:ext>
            </a:extLst>
          </p:cNvPr>
          <p:cNvSpPr txBox="1"/>
          <p:nvPr/>
        </p:nvSpPr>
        <p:spPr>
          <a:xfrm>
            <a:off x="10670540" y="2820036"/>
            <a:ext cx="495300" cy="381000"/>
          </a:xfrm>
          <a:prstGeom prst="rect">
            <a:avLst/>
          </a:prstGeom>
          <a:noFill/>
        </p:spPr>
        <p:txBody>
          <a:bodyPr wrap="square" rtlCol="0">
            <a:spAutoFit/>
          </a:bodyPr>
          <a:lstStyle/>
          <a:p>
            <a:r>
              <a:rPr lang="en-GB" dirty="0">
                <a:solidFill>
                  <a:srgbClr val="FF0000"/>
                </a:solidFill>
              </a:rPr>
              <a:t>3</a:t>
            </a:r>
          </a:p>
        </p:txBody>
      </p:sp>
      <p:sp>
        <p:nvSpPr>
          <p:cNvPr id="23" name="TextBox 22">
            <a:extLst>
              <a:ext uri="{FF2B5EF4-FFF2-40B4-BE49-F238E27FC236}">
                <a16:creationId xmlns:a16="http://schemas.microsoft.com/office/drawing/2014/main" id="{898CB3DF-F9C5-465F-8922-6FB2676D9728}"/>
              </a:ext>
            </a:extLst>
          </p:cNvPr>
          <p:cNvSpPr txBox="1"/>
          <p:nvPr/>
        </p:nvSpPr>
        <p:spPr>
          <a:xfrm>
            <a:off x="789093" y="4574938"/>
            <a:ext cx="8557260" cy="1200329"/>
          </a:xfrm>
          <a:prstGeom prst="rect">
            <a:avLst/>
          </a:prstGeom>
          <a:noFill/>
        </p:spPr>
        <p:txBody>
          <a:bodyPr wrap="square" rtlCol="0">
            <a:spAutoFit/>
          </a:bodyPr>
          <a:lstStyle/>
          <a:p>
            <a:pPr marL="342900" indent="-342900">
              <a:buFont typeface="+mj-lt"/>
              <a:buAutoNum type="arabicPeriod"/>
            </a:pPr>
            <a:r>
              <a:rPr lang="en-GB" dirty="0"/>
              <a:t>After opening android studio click on +start  a new Android studio project as shown in picture:1.</a:t>
            </a:r>
          </a:p>
          <a:p>
            <a:pPr marL="342900" indent="-342900">
              <a:buFont typeface="+mj-lt"/>
              <a:buAutoNum type="arabicPeriod"/>
            </a:pPr>
            <a:r>
              <a:rPr lang="en-GB" dirty="0"/>
              <a:t>Choose an empty activity or whatever activity you want to build.</a:t>
            </a:r>
          </a:p>
          <a:p>
            <a:pPr marL="342900" indent="-342900">
              <a:buFont typeface="+mj-lt"/>
              <a:buAutoNum type="arabicPeriod"/>
            </a:pPr>
            <a:r>
              <a:rPr lang="en-GB" dirty="0"/>
              <a:t>Name the application and click finish to start project.</a:t>
            </a:r>
          </a:p>
        </p:txBody>
      </p:sp>
    </p:spTree>
    <p:extLst>
      <p:ext uri="{BB962C8B-B14F-4D97-AF65-F5344CB8AC3E}">
        <p14:creationId xmlns:p14="http://schemas.microsoft.com/office/powerpoint/2010/main" val="304280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673</Words>
  <Application>Microsoft Office PowerPoint</Application>
  <PresentationFormat>Widescreen</PresentationFormat>
  <Paragraphs>92</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Franklin Gothic Medium</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maniteja naidu sadanala</dc:creator>
  <cp:lastModifiedBy>maniteja naidu sadanala</cp:lastModifiedBy>
  <cp:revision>49</cp:revision>
  <dcterms:created xsi:type="dcterms:W3CDTF">2019-08-12T17:15:36Z</dcterms:created>
  <dcterms:modified xsi:type="dcterms:W3CDTF">2019-08-21T13:13:57Z</dcterms:modified>
</cp:coreProperties>
</file>