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67" r:id="rId2"/>
    <p:sldId id="280" r:id="rId3"/>
    <p:sldId id="281" r:id="rId4"/>
    <p:sldId id="282" r:id="rId5"/>
    <p:sldId id="283" r:id="rId6"/>
    <p:sldId id="28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3" d="100"/>
          <a:sy n="53" d="100"/>
        </p:scale>
        <p:origin x="13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C7399-7402-42DD-8A91-2D2D43624D39}" type="datetimeFigureOut">
              <a:rPr lang="en-GB" smtClean="0"/>
              <a:t>11/09/2019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178796-40CF-4661-BA11-4164A74E6EBF}" type="slidenum">
              <a:rPr lang="en-GB" smtClean="0"/>
              <a:t>‹#›</a:t>
            </a:fld>
            <a:endParaRPr lang="en-GB"/>
          </a:p>
        </p:txBody>
      </p:sp>
    </p:spTree>
    <p:extLst>
      <p:ext uri="{BB962C8B-B14F-4D97-AF65-F5344CB8AC3E}">
        <p14:creationId xmlns:p14="http://schemas.microsoft.com/office/powerpoint/2010/main" val="370711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Text Placeholder 2"/>
          <p:cNvSpPr>
            <a:spLocks noGrp="1"/>
          </p:cNvSpPr>
          <p:nvPr>
            <p:ph type="body"/>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Text Placeholder 2"/>
          <p:cNvSpPr>
            <a:spLocks noGrp="1"/>
          </p:cNvSpPr>
          <p:nvPr>
            <p:ph type="body"/>
          </p:nvPr>
        </p:nvSpPr>
        <p:spPr/>
        <p:txBody>
          <a:bodyPr/>
          <a:lstStyle/>
          <a:p>
            <a:endParaRPr lang="en-US"/>
          </a:p>
        </p:txBody>
      </p:sp>
    </p:spTree>
    <p:extLst>
      <p:ext uri="{BB962C8B-B14F-4D97-AF65-F5344CB8AC3E}">
        <p14:creationId xmlns:p14="http://schemas.microsoft.com/office/powerpoint/2010/main" val="3100316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Text Placeholder 2"/>
          <p:cNvSpPr>
            <a:spLocks noGrp="1"/>
          </p:cNvSpPr>
          <p:nvPr>
            <p:ph type="body"/>
          </p:nvPr>
        </p:nvSpPr>
        <p:spPr/>
        <p:txBody>
          <a:bodyPr/>
          <a:lstStyle/>
          <a:p>
            <a:endParaRPr lang="en-US"/>
          </a:p>
        </p:txBody>
      </p:sp>
    </p:spTree>
    <p:extLst>
      <p:ext uri="{BB962C8B-B14F-4D97-AF65-F5344CB8AC3E}">
        <p14:creationId xmlns:p14="http://schemas.microsoft.com/office/powerpoint/2010/main" val="474684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Text Placeholder 2"/>
          <p:cNvSpPr>
            <a:spLocks noGrp="1"/>
          </p:cNvSpPr>
          <p:nvPr>
            <p:ph type="body"/>
          </p:nvPr>
        </p:nvSpPr>
        <p:spPr/>
        <p:txBody>
          <a:bodyPr/>
          <a:lstStyle/>
          <a:p>
            <a:endParaRPr lang="en-US"/>
          </a:p>
        </p:txBody>
      </p:sp>
    </p:spTree>
    <p:extLst>
      <p:ext uri="{BB962C8B-B14F-4D97-AF65-F5344CB8AC3E}">
        <p14:creationId xmlns:p14="http://schemas.microsoft.com/office/powerpoint/2010/main" val="412714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Text Placeholder 2"/>
          <p:cNvSpPr>
            <a:spLocks noGrp="1"/>
          </p:cNvSpPr>
          <p:nvPr>
            <p:ph type="body"/>
          </p:nvPr>
        </p:nvSpPr>
        <p:spPr/>
        <p:txBody>
          <a:bodyPr/>
          <a:lstStyle/>
          <a:p>
            <a:endParaRPr lang="en-US"/>
          </a:p>
        </p:txBody>
      </p:sp>
    </p:spTree>
    <p:extLst>
      <p:ext uri="{BB962C8B-B14F-4D97-AF65-F5344CB8AC3E}">
        <p14:creationId xmlns:p14="http://schemas.microsoft.com/office/powerpoint/2010/main" val="1840512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Text Placeholder 2"/>
          <p:cNvSpPr>
            <a:spLocks noGrp="1"/>
          </p:cNvSpPr>
          <p:nvPr>
            <p:ph type="body"/>
          </p:nvPr>
        </p:nvSpPr>
        <p:spPr/>
        <p:txBody>
          <a:bodyPr/>
          <a:lstStyle/>
          <a:p>
            <a:endParaRPr lang="en-US"/>
          </a:p>
        </p:txBody>
      </p:sp>
    </p:spTree>
    <p:extLst>
      <p:ext uri="{BB962C8B-B14F-4D97-AF65-F5344CB8AC3E}">
        <p14:creationId xmlns:p14="http://schemas.microsoft.com/office/powerpoint/2010/main" val="363064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96D26F5-8D8E-4421-A2D8-E63EC42B7582}" type="datetimeFigureOut">
              <a:rPr lang="en-GB" smtClean="0"/>
              <a:t>11/09/2019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E0FEA8-C8CB-4763-AC20-DFC5790C77E9}"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96D26F5-8D8E-4421-A2D8-E63EC42B7582}" type="datetimeFigureOut">
              <a:rPr lang="en-GB" smtClean="0"/>
              <a:t>11/09/2019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E0FEA8-C8CB-4763-AC20-DFC5790C77E9}"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96D26F5-8D8E-4421-A2D8-E63EC42B7582}" type="datetimeFigureOut">
              <a:rPr lang="en-GB" smtClean="0"/>
              <a:t>11/09/2019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E0FEA8-C8CB-4763-AC20-DFC5790C77E9}"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96D26F5-8D8E-4421-A2D8-E63EC42B7582}" type="datetimeFigureOut">
              <a:rPr lang="en-GB" smtClean="0"/>
              <a:t>11/09/2019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E0FEA8-C8CB-4763-AC20-DFC5790C77E9}"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6D26F5-8D8E-4421-A2D8-E63EC42B7582}" type="datetimeFigureOut">
              <a:rPr lang="en-GB" smtClean="0"/>
              <a:t>11/09/2019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E0FEA8-C8CB-4763-AC20-DFC5790C77E9}"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96D26F5-8D8E-4421-A2D8-E63EC42B7582}" type="datetimeFigureOut">
              <a:rPr lang="en-GB" smtClean="0"/>
              <a:t>11/09/2019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E0FEA8-C8CB-4763-AC20-DFC5790C77E9}"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96D26F5-8D8E-4421-A2D8-E63EC42B7582}" type="datetimeFigureOut">
              <a:rPr lang="en-GB" smtClean="0"/>
              <a:t>11/09/2019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5E0FEA8-C8CB-4763-AC20-DFC5790C77E9}"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96D26F5-8D8E-4421-A2D8-E63EC42B7582}" type="datetimeFigureOut">
              <a:rPr lang="en-GB" smtClean="0"/>
              <a:t>11/09/2019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5E0FEA8-C8CB-4763-AC20-DFC5790C77E9}"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D26F5-8D8E-4421-A2D8-E63EC42B7582}" type="datetimeFigureOut">
              <a:rPr lang="en-GB" smtClean="0"/>
              <a:t>11/09/2019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5E0FEA8-C8CB-4763-AC20-DFC5790C77E9}"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6D26F5-8D8E-4421-A2D8-E63EC42B7582}" type="datetimeFigureOut">
              <a:rPr lang="en-GB" smtClean="0"/>
              <a:t>11/09/2019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E0FEA8-C8CB-4763-AC20-DFC5790C77E9}"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6D26F5-8D8E-4421-A2D8-E63EC42B7582}" type="datetimeFigureOut">
              <a:rPr lang="en-GB" smtClean="0"/>
              <a:t>11/09/2019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E0FEA8-C8CB-4763-AC20-DFC5790C77E9}"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D26F5-8D8E-4421-A2D8-E63EC42B7582}" type="datetimeFigureOut">
              <a:rPr lang="en-GB" smtClean="0"/>
              <a:t>11/09/2019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E0FEA8-C8CB-4763-AC20-DFC5790C77E9}"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1.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034" name="矩形 1033"/>
          <p:cNvSpPr/>
          <p:nvPr/>
        </p:nvSpPr>
        <p:spPr>
          <a:xfrm>
            <a:off x="374650" y="6664008"/>
            <a:ext cx="11506200" cy="1539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5" name="组合 22"/>
          <p:cNvGrpSpPr/>
          <p:nvPr/>
        </p:nvGrpSpPr>
        <p:grpSpPr>
          <a:xfrm>
            <a:off x="14605" y="291148"/>
            <a:ext cx="11853545" cy="398780"/>
            <a:chOff x="-5237" y="66775"/>
            <a:chExt cx="11854337" cy="398586"/>
          </a:xfrm>
        </p:grpSpPr>
        <p:cxnSp>
          <p:nvCxnSpPr>
            <p:cNvPr id="1040" name="直接连接符 1039"/>
            <p:cNvCxnSpPr/>
            <p:nvPr/>
          </p:nvCxnSpPr>
          <p:spPr>
            <a:xfrm>
              <a:off x="342131" y="461553"/>
              <a:ext cx="115069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4127" name="组合 20"/>
            <p:cNvGrpSpPr/>
            <p:nvPr/>
          </p:nvGrpSpPr>
          <p:grpSpPr>
            <a:xfrm>
              <a:off x="-5237" y="66775"/>
              <a:ext cx="6123714" cy="398586"/>
              <a:chOff x="-5237" y="95803"/>
              <a:chExt cx="6123714" cy="398586"/>
            </a:xfrm>
          </p:grpSpPr>
          <p:sp>
            <p:nvSpPr>
              <p:cNvPr id="4131" name="文本框 17"/>
              <p:cNvSpPr txBox="1"/>
              <p:nvPr/>
            </p:nvSpPr>
            <p:spPr>
              <a:xfrm>
                <a:off x="-5237" y="95803"/>
                <a:ext cx="6123714" cy="398586"/>
              </a:xfrm>
              <a:prstGeom prst="rect">
                <a:avLst/>
              </a:prstGeom>
              <a:noFill/>
              <a:ln w="9525">
                <a:noFill/>
              </a:ln>
            </p:spPr>
            <p:txBody>
              <a:bodyPr wrap="square" anchor="t">
                <a:spAutoFit/>
              </a:bodyPr>
              <a:lstStyle/>
              <a:p>
                <a:pPr defTabSz="914400"/>
                <a:r>
                  <a:rPr lang="en-IN" altLang="zh-CN" sz="1400" dirty="0">
                    <a:solidFill>
                      <a:srgbClr val="404040"/>
                    </a:solidFill>
                    <a:latin typeface="Arial" panose="020B0604020202020204" pitchFamily="34" charset="0"/>
                    <a:ea typeface="SimSun" panose="02010600030101010101" pitchFamily="2" charset="-122"/>
                  </a:rPr>
                  <a:t>      </a:t>
                </a:r>
                <a:r>
                  <a:rPr lang="en-IN" altLang="zh-CN" sz="2000" dirty="0">
                    <a:solidFill>
                      <a:srgbClr val="0070C0"/>
                    </a:solidFill>
                    <a:latin typeface="Franklin Gothic Medium" panose="020B0603020102020204" charset="0"/>
                    <a:sym typeface="+mn-ea"/>
                  </a:rPr>
                  <a:t>CodeSeeker </a:t>
                </a:r>
                <a:endParaRPr lang="en-IN" altLang="zh-CN" sz="2000" dirty="0">
                  <a:solidFill>
                    <a:srgbClr val="0070C0"/>
                  </a:solidFill>
                  <a:latin typeface="Franklin Gothic Medium" panose="020B0603020102020204" charset="0"/>
                  <a:ea typeface="SimSun" panose="02010600030101010101" pitchFamily="2" charset="-122"/>
                  <a:sym typeface="+mn-ea"/>
                </a:endParaRPr>
              </a:p>
            </p:txBody>
          </p:sp>
          <p:sp>
            <p:nvSpPr>
              <p:cNvPr id="20" name="等腰三角形 19"/>
              <p:cNvSpPr/>
              <p:nvPr/>
            </p:nvSpPr>
            <p:spPr>
              <a:xfrm rot="5400000">
                <a:off x="1852146" y="231113"/>
                <a:ext cx="150739" cy="130184"/>
              </a:xfrm>
              <a:prstGeom prst="triangle">
                <a:avLst>
                  <a:gd name="adj" fmla="val 4989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aphicFrame>
        <p:nvGraphicFramePr>
          <p:cNvPr id="3" name="Object 2"/>
          <p:cNvGraphicFramePr/>
          <p:nvPr/>
        </p:nvGraphicFramePr>
        <p:xfrm>
          <a:off x="10918190" y="5360035"/>
          <a:ext cx="930910" cy="990600"/>
        </p:xfrm>
        <a:graphic>
          <a:graphicData uri="http://schemas.openxmlformats.org/presentationml/2006/ole">
            <mc:AlternateContent xmlns:mc="http://schemas.openxmlformats.org/markup-compatibility/2006">
              <mc:Choice xmlns:v="urn:schemas-microsoft-com:vml" Requires="v">
                <p:oleObj spid="_x0000_s24579" r:id="rId4" imgW="7505065" imgH="6285865" progId="Paint.Picture">
                  <p:embed/>
                </p:oleObj>
              </mc:Choice>
              <mc:Fallback>
                <p:oleObj r:id="rId4" imgW="7505065" imgH="6285865" progId="Paint.Picture">
                  <p:embed/>
                  <p:pic>
                    <p:nvPicPr>
                      <p:cNvPr id="3" name="Object 2"/>
                      <p:cNvPicPr/>
                      <p:nvPr/>
                    </p:nvPicPr>
                    <p:blipFill>
                      <a:blip r:embed="rId5"/>
                      <a:stretch>
                        <a:fillRect/>
                      </a:stretch>
                    </p:blipFill>
                    <p:spPr>
                      <a:xfrm>
                        <a:off x="10918190" y="5360035"/>
                        <a:ext cx="930910" cy="99060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361AFD9A-8340-4194-8CEA-EFE08C7B122A}"/>
              </a:ext>
            </a:extLst>
          </p:cNvPr>
          <p:cNvSpPr txBox="1"/>
          <p:nvPr/>
        </p:nvSpPr>
        <p:spPr>
          <a:xfrm>
            <a:off x="1694100" y="1075782"/>
            <a:ext cx="8140823" cy="829945"/>
          </a:xfrm>
          <a:prstGeom prst="rect">
            <a:avLst/>
          </a:prstGeom>
          <a:noFill/>
        </p:spPr>
        <p:txBody>
          <a:bodyPr wrap="square" rtlCol="0">
            <a:spAutoFit/>
          </a:bodyPr>
          <a:lstStyle/>
          <a:p>
            <a:r>
              <a:rPr lang="en-US" altLang="en-GB" sz="4800" i="1" dirty="0">
                <a:solidFill>
                  <a:srgbClr val="0070C0"/>
                </a:solidFill>
              </a:rPr>
              <a:t>DOCKER SETUP ON UBUNTU</a:t>
            </a:r>
          </a:p>
        </p:txBody>
      </p:sp>
      <p:pic>
        <p:nvPicPr>
          <p:cNvPr id="14" name="Picture 13">
            <a:extLst>
              <a:ext uri="{FF2B5EF4-FFF2-40B4-BE49-F238E27FC236}">
                <a16:creationId xmlns:a16="http://schemas.microsoft.com/office/drawing/2014/main" id="{C981E0E7-567B-41FC-983B-8D84249F2BBF}"/>
              </a:ext>
            </a:extLst>
          </p:cNvPr>
          <p:cNvPicPr>
            <a:picLocks noChangeAspect="1"/>
          </p:cNvPicPr>
          <p:nvPr/>
        </p:nvPicPr>
        <p:blipFill>
          <a:blip r:embed="rId6"/>
          <a:stretch>
            <a:fillRect/>
          </a:stretch>
        </p:blipFill>
        <p:spPr>
          <a:xfrm>
            <a:off x="4526395" y="2173923"/>
            <a:ext cx="4686300" cy="3002280"/>
          </a:xfrm>
          <a:prstGeom prst="rect">
            <a:avLst/>
          </a:prstGeom>
        </p:spPr>
      </p:pic>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34"/>
                                        </p:tgtEl>
                                        <p:attrNameLst>
                                          <p:attrName>style.visibility</p:attrName>
                                        </p:attrNameLst>
                                      </p:cBhvr>
                                      <p:to>
                                        <p:strVal val="visible"/>
                                      </p:to>
                                    </p:set>
                                    <p:animEffect transition="in" filter="fade">
                                      <p:cBhvr>
                                        <p:cTn id="10"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034" name="矩形 1033"/>
          <p:cNvSpPr/>
          <p:nvPr/>
        </p:nvSpPr>
        <p:spPr>
          <a:xfrm>
            <a:off x="374650" y="6664008"/>
            <a:ext cx="11506200" cy="1539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5" name="组合 22"/>
          <p:cNvGrpSpPr/>
          <p:nvPr/>
        </p:nvGrpSpPr>
        <p:grpSpPr>
          <a:xfrm>
            <a:off x="14605" y="291148"/>
            <a:ext cx="11853545" cy="398780"/>
            <a:chOff x="-5237" y="66775"/>
            <a:chExt cx="11854337" cy="398586"/>
          </a:xfrm>
        </p:grpSpPr>
        <p:cxnSp>
          <p:nvCxnSpPr>
            <p:cNvPr id="1040" name="直接连接符 1039"/>
            <p:cNvCxnSpPr/>
            <p:nvPr/>
          </p:nvCxnSpPr>
          <p:spPr>
            <a:xfrm>
              <a:off x="342131" y="461553"/>
              <a:ext cx="115069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4127" name="组合 20"/>
            <p:cNvGrpSpPr/>
            <p:nvPr/>
          </p:nvGrpSpPr>
          <p:grpSpPr>
            <a:xfrm>
              <a:off x="-5237" y="66775"/>
              <a:ext cx="6123714" cy="398586"/>
              <a:chOff x="-5237" y="95803"/>
              <a:chExt cx="6123714" cy="398586"/>
            </a:xfrm>
          </p:grpSpPr>
          <p:sp>
            <p:nvSpPr>
              <p:cNvPr id="4131" name="文本框 17"/>
              <p:cNvSpPr txBox="1"/>
              <p:nvPr/>
            </p:nvSpPr>
            <p:spPr>
              <a:xfrm>
                <a:off x="-5237" y="95803"/>
                <a:ext cx="6123714" cy="398586"/>
              </a:xfrm>
              <a:prstGeom prst="rect">
                <a:avLst/>
              </a:prstGeom>
              <a:noFill/>
              <a:ln w="9525">
                <a:noFill/>
              </a:ln>
            </p:spPr>
            <p:txBody>
              <a:bodyPr wrap="square" anchor="t">
                <a:spAutoFit/>
              </a:bodyPr>
              <a:lstStyle/>
              <a:p>
                <a:pPr defTabSz="914400"/>
                <a:r>
                  <a:rPr lang="en-IN" altLang="zh-CN" sz="1400" dirty="0">
                    <a:solidFill>
                      <a:srgbClr val="404040"/>
                    </a:solidFill>
                    <a:latin typeface="Arial" panose="020B0604020202020204" pitchFamily="34" charset="0"/>
                    <a:ea typeface="SimSun" panose="02010600030101010101" pitchFamily="2" charset="-122"/>
                  </a:rPr>
                  <a:t>      </a:t>
                </a:r>
                <a:r>
                  <a:rPr lang="en-IN" altLang="zh-CN" sz="2000" dirty="0">
                    <a:solidFill>
                      <a:srgbClr val="0070C0"/>
                    </a:solidFill>
                    <a:latin typeface="Franklin Gothic Medium" panose="020B0603020102020204" charset="0"/>
                    <a:sym typeface="+mn-ea"/>
                  </a:rPr>
                  <a:t>CodeSeeker </a:t>
                </a:r>
                <a:endParaRPr lang="en-IN" altLang="zh-CN" sz="2000" dirty="0">
                  <a:solidFill>
                    <a:srgbClr val="0070C0"/>
                  </a:solidFill>
                  <a:latin typeface="Franklin Gothic Medium" panose="020B0603020102020204" charset="0"/>
                  <a:ea typeface="SimSun" panose="02010600030101010101" pitchFamily="2" charset="-122"/>
                  <a:sym typeface="+mn-ea"/>
                </a:endParaRPr>
              </a:p>
            </p:txBody>
          </p:sp>
          <p:sp>
            <p:nvSpPr>
              <p:cNvPr id="20" name="等腰三角形 19"/>
              <p:cNvSpPr/>
              <p:nvPr/>
            </p:nvSpPr>
            <p:spPr>
              <a:xfrm rot="5400000">
                <a:off x="1852146" y="231113"/>
                <a:ext cx="150739" cy="130184"/>
              </a:xfrm>
              <a:prstGeom prst="triangle">
                <a:avLst>
                  <a:gd name="adj" fmla="val 4989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aphicFrame>
        <p:nvGraphicFramePr>
          <p:cNvPr id="3" name="Object 2"/>
          <p:cNvGraphicFramePr/>
          <p:nvPr/>
        </p:nvGraphicFramePr>
        <p:xfrm>
          <a:off x="10918190" y="5360035"/>
          <a:ext cx="930910" cy="990600"/>
        </p:xfrm>
        <a:graphic>
          <a:graphicData uri="http://schemas.openxmlformats.org/presentationml/2006/ole">
            <mc:AlternateContent xmlns:mc="http://schemas.openxmlformats.org/markup-compatibility/2006">
              <mc:Choice xmlns:v="urn:schemas-microsoft-com:vml" Requires="v">
                <p:oleObj spid="_x0000_s25603" r:id="rId4" imgW="7505065" imgH="6285865" progId="Paint.Picture">
                  <p:embed/>
                </p:oleObj>
              </mc:Choice>
              <mc:Fallback>
                <p:oleObj r:id="rId4" imgW="7505065" imgH="6285865" progId="Paint.Picture">
                  <p:embed/>
                  <p:pic>
                    <p:nvPicPr>
                      <p:cNvPr id="3" name="Object 2"/>
                      <p:cNvPicPr/>
                      <p:nvPr/>
                    </p:nvPicPr>
                    <p:blipFill>
                      <a:blip r:embed="rId5"/>
                      <a:stretch>
                        <a:fillRect/>
                      </a:stretch>
                    </p:blipFill>
                    <p:spPr>
                      <a:xfrm>
                        <a:off x="10918190" y="5360035"/>
                        <a:ext cx="930910" cy="990600"/>
                      </a:xfrm>
                      <a:prstGeom prst="rect">
                        <a:avLst/>
                      </a:prstGeom>
                    </p:spPr>
                  </p:pic>
                </p:oleObj>
              </mc:Fallback>
            </mc:AlternateContent>
          </a:graphicData>
        </a:graphic>
      </p:graphicFrame>
      <p:sp>
        <p:nvSpPr>
          <p:cNvPr id="12" name="TextBox 11">
            <a:extLst>
              <a:ext uri="{FF2B5EF4-FFF2-40B4-BE49-F238E27FC236}">
                <a16:creationId xmlns:a16="http://schemas.microsoft.com/office/drawing/2014/main" id="{7478578C-3DC9-478F-B5F4-2758C9969521}"/>
              </a:ext>
            </a:extLst>
          </p:cNvPr>
          <p:cNvSpPr txBox="1"/>
          <p:nvPr/>
        </p:nvSpPr>
        <p:spPr>
          <a:xfrm>
            <a:off x="982073" y="1198245"/>
            <a:ext cx="9608185" cy="4461510"/>
          </a:xfrm>
          <a:prstGeom prst="rect">
            <a:avLst/>
          </a:prstGeom>
          <a:noFill/>
        </p:spPr>
        <p:txBody>
          <a:bodyPr wrap="square" rtlCol="0">
            <a:spAutoFit/>
          </a:bodyPr>
          <a:lstStyle/>
          <a:p>
            <a:pPr indent="0">
              <a:buFont typeface="Arial" panose="020B0604020202020204" pitchFamily="34" charset="0"/>
              <a:buNone/>
            </a:pPr>
            <a:r>
              <a:rPr lang="en-US" altLang="en-GB" sz="2000" dirty="0">
                <a:sym typeface="+mn-ea"/>
              </a:rPr>
              <a:t> </a:t>
            </a:r>
          </a:p>
          <a:p>
            <a:pPr indent="0">
              <a:buFont typeface="Arial" panose="020B0604020202020204" pitchFamily="34" charset="0"/>
              <a:buNone/>
            </a:pPr>
            <a:r>
              <a:rPr sz="2400" b="1" dirty="0">
                <a:solidFill>
                  <a:schemeClr val="tx1"/>
                </a:solidFill>
                <a:sym typeface="+mn-ea"/>
              </a:rPr>
              <a:t>Install Docker Engine - Community (Install using the repository)</a:t>
            </a:r>
          </a:p>
          <a:p>
            <a:pPr indent="0">
              <a:buFont typeface="Arial" panose="020B0604020202020204" pitchFamily="34" charset="0"/>
              <a:buNone/>
            </a:pPr>
            <a:endParaRPr lang="en-US" sz="2400" dirty="0">
              <a:solidFill>
                <a:srgbClr val="FF0000"/>
              </a:solidFill>
              <a:sym typeface="+mn-ea"/>
            </a:endParaRPr>
          </a:p>
          <a:p>
            <a:pPr indent="0">
              <a:buFont typeface="Arial" panose="020B0604020202020204" pitchFamily="34" charset="0"/>
              <a:buNone/>
            </a:pPr>
            <a:r>
              <a:rPr sz="2400" dirty="0"/>
              <a:t>Install packages to allow apt to use a repository over HTTPS: </a:t>
            </a:r>
          </a:p>
          <a:p>
            <a:pPr indent="0">
              <a:buFont typeface="Arial" panose="020B0604020202020204" pitchFamily="34" charset="0"/>
              <a:buNone/>
            </a:pPr>
            <a:r>
              <a:rPr lang="en-US" sz="2400" dirty="0"/>
              <a:t>(type the commands in ubuntu terminal)</a:t>
            </a:r>
            <a:endParaRPr sz="2400" dirty="0"/>
          </a:p>
          <a:p>
            <a:pPr indent="0">
              <a:buFont typeface="Arial" panose="020B0604020202020204" pitchFamily="34" charset="0"/>
              <a:buNone/>
            </a:pPr>
            <a:endParaRPr sz="2400" dirty="0"/>
          </a:p>
          <a:p>
            <a:pPr indent="0">
              <a:buFont typeface="Arial" panose="020B0604020202020204" pitchFamily="34" charset="0"/>
              <a:buNone/>
            </a:pPr>
            <a:r>
              <a:rPr lang="en-US" sz="2400" dirty="0"/>
              <a:t>  </a:t>
            </a:r>
            <a:r>
              <a:rPr lang="en-US" sz="2400" dirty="0">
                <a:solidFill>
                  <a:srgbClr val="FF0000"/>
                </a:solidFill>
              </a:rPr>
              <a:t>----&gt;</a:t>
            </a:r>
            <a:r>
              <a:rPr sz="2400" dirty="0"/>
              <a:t>    </a:t>
            </a:r>
            <a:r>
              <a:rPr sz="2400" dirty="0">
                <a:solidFill>
                  <a:schemeClr val="accent6"/>
                </a:solidFill>
              </a:rPr>
              <a:t>sudo apt-get install \</a:t>
            </a:r>
          </a:p>
          <a:p>
            <a:pPr indent="0">
              <a:buFont typeface="Arial" panose="020B0604020202020204" pitchFamily="34" charset="0"/>
              <a:buNone/>
            </a:pPr>
            <a:r>
              <a:rPr sz="2400" dirty="0">
                <a:solidFill>
                  <a:schemeClr val="accent6"/>
                </a:solidFill>
              </a:rPr>
              <a:t>             apt-transport-https \</a:t>
            </a:r>
          </a:p>
          <a:p>
            <a:pPr indent="0">
              <a:buFont typeface="Arial" panose="020B0604020202020204" pitchFamily="34" charset="0"/>
              <a:buNone/>
            </a:pPr>
            <a:r>
              <a:rPr sz="2400" dirty="0">
                <a:solidFill>
                  <a:schemeClr val="accent6"/>
                </a:solidFill>
              </a:rPr>
              <a:t>             ca-certificates \</a:t>
            </a:r>
          </a:p>
          <a:p>
            <a:pPr indent="0">
              <a:buFont typeface="Arial" panose="020B0604020202020204" pitchFamily="34" charset="0"/>
              <a:buNone/>
            </a:pPr>
            <a:r>
              <a:rPr sz="2400" dirty="0">
                <a:solidFill>
                  <a:schemeClr val="accent6"/>
                </a:solidFill>
              </a:rPr>
              <a:t>             curl \</a:t>
            </a:r>
          </a:p>
          <a:p>
            <a:pPr indent="0">
              <a:buFont typeface="Arial" panose="020B0604020202020204" pitchFamily="34" charset="0"/>
              <a:buNone/>
            </a:pPr>
            <a:r>
              <a:rPr sz="2400" dirty="0">
                <a:solidFill>
                  <a:schemeClr val="accent6"/>
                </a:solidFill>
              </a:rPr>
              <a:t>             gnupg-agent \</a:t>
            </a:r>
          </a:p>
          <a:p>
            <a:pPr indent="0">
              <a:buFont typeface="Arial" panose="020B0604020202020204" pitchFamily="34" charset="0"/>
              <a:buNone/>
            </a:pPr>
            <a:r>
              <a:rPr sz="2400" dirty="0">
                <a:solidFill>
                  <a:schemeClr val="accent6"/>
                </a:solidFill>
              </a:rPr>
              <a:t>             software-properties-common</a:t>
            </a:r>
          </a:p>
        </p:txBody>
      </p:sp>
    </p:spTree>
    <p:extLst>
      <p:ext uri="{BB962C8B-B14F-4D97-AF65-F5344CB8AC3E}">
        <p14:creationId xmlns:p14="http://schemas.microsoft.com/office/powerpoint/2010/main" val="41587695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34"/>
                                        </p:tgtEl>
                                        <p:attrNameLst>
                                          <p:attrName>style.visibility</p:attrName>
                                        </p:attrNameLst>
                                      </p:cBhvr>
                                      <p:to>
                                        <p:strVal val="visible"/>
                                      </p:to>
                                    </p:set>
                                    <p:animEffect transition="in" filter="fade">
                                      <p:cBhvr>
                                        <p:cTn id="10"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034" name="矩形 1033"/>
          <p:cNvSpPr/>
          <p:nvPr/>
        </p:nvSpPr>
        <p:spPr>
          <a:xfrm>
            <a:off x="374650" y="6664008"/>
            <a:ext cx="11506200" cy="1539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5" name="组合 22"/>
          <p:cNvGrpSpPr/>
          <p:nvPr/>
        </p:nvGrpSpPr>
        <p:grpSpPr>
          <a:xfrm>
            <a:off x="14605" y="291148"/>
            <a:ext cx="11853545" cy="398780"/>
            <a:chOff x="-5237" y="66775"/>
            <a:chExt cx="11854337" cy="398586"/>
          </a:xfrm>
        </p:grpSpPr>
        <p:cxnSp>
          <p:nvCxnSpPr>
            <p:cNvPr id="1040" name="直接连接符 1039"/>
            <p:cNvCxnSpPr/>
            <p:nvPr/>
          </p:nvCxnSpPr>
          <p:spPr>
            <a:xfrm>
              <a:off x="342131" y="461553"/>
              <a:ext cx="115069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4127" name="组合 20"/>
            <p:cNvGrpSpPr/>
            <p:nvPr/>
          </p:nvGrpSpPr>
          <p:grpSpPr>
            <a:xfrm>
              <a:off x="-5237" y="66775"/>
              <a:ext cx="6123714" cy="398586"/>
              <a:chOff x="-5237" y="95803"/>
              <a:chExt cx="6123714" cy="398586"/>
            </a:xfrm>
          </p:grpSpPr>
          <p:sp>
            <p:nvSpPr>
              <p:cNvPr id="4131" name="文本框 17"/>
              <p:cNvSpPr txBox="1"/>
              <p:nvPr/>
            </p:nvSpPr>
            <p:spPr>
              <a:xfrm>
                <a:off x="-5237" y="95803"/>
                <a:ext cx="6123714" cy="398586"/>
              </a:xfrm>
              <a:prstGeom prst="rect">
                <a:avLst/>
              </a:prstGeom>
              <a:noFill/>
              <a:ln w="9525">
                <a:noFill/>
              </a:ln>
            </p:spPr>
            <p:txBody>
              <a:bodyPr wrap="square" anchor="t">
                <a:spAutoFit/>
              </a:bodyPr>
              <a:lstStyle/>
              <a:p>
                <a:pPr defTabSz="914400"/>
                <a:r>
                  <a:rPr lang="en-IN" altLang="zh-CN" sz="1400" dirty="0">
                    <a:solidFill>
                      <a:srgbClr val="404040"/>
                    </a:solidFill>
                    <a:latin typeface="Arial" panose="020B0604020202020204" pitchFamily="34" charset="0"/>
                    <a:ea typeface="SimSun" panose="02010600030101010101" pitchFamily="2" charset="-122"/>
                  </a:rPr>
                  <a:t>      </a:t>
                </a:r>
                <a:r>
                  <a:rPr lang="en-IN" altLang="zh-CN" sz="2000" dirty="0">
                    <a:solidFill>
                      <a:srgbClr val="0070C0"/>
                    </a:solidFill>
                    <a:latin typeface="Franklin Gothic Medium" panose="020B0603020102020204" charset="0"/>
                    <a:sym typeface="+mn-ea"/>
                  </a:rPr>
                  <a:t>CodeSeeker </a:t>
                </a:r>
                <a:endParaRPr lang="en-IN" altLang="zh-CN" sz="2000" dirty="0">
                  <a:solidFill>
                    <a:srgbClr val="0070C0"/>
                  </a:solidFill>
                  <a:latin typeface="Franklin Gothic Medium" panose="020B0603020102020204" charset="0"/>
                  <a:ea typeface="SimSun" panose="02010600030101010101" pitchFamily="2" charset="-122"/>
                  <a:sym typeface="+mn-ea"/>
                </a:endParaRPr>
              </a:p>
            </p:txBody>
          </p:sp>
          <p:sp>
            <p:nvSpPr>
              <p:cNvPr id="20" name="等腰三角形 19"/>
              <p:cNvSpPr/>
              <p:nvPr/>
            </p:nvSpPr>
            <p:spPr>
              <a:xfrm rot="5400000">
                <a:off x="1852146" y="231113"/>
                <a:ext cx="150739" cy="130184"/>
              </a:xfrm>
              <a:prstGeom prst="triangle">
                <a:avLst>
                  <a:gd name="adj" fmla="val 4989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aphicFrame>
        <p:nvGraphicFramePr>
          <p:cNvPr id="3" name="Object 2"/>
          <p:cNvGraphicFramePr/>
          <p:nvPr/>
        </p:nvGraphicFramePr>
        <p:xfrm>
          <a:off x="10918190" y="5360035"/>
          <a:ext cx="930910" cy="990600"/>
        </p:xfrm>
        <a:graphic>
          <a:graphicData uri="http://schemas.openxmlformats.org/presentationml/2006/ole">
            <mc:AlternateContent xmlns:mc="http://schemas.openxmlformats.org/markup-compatibility/2006">
              <mc:Choice xmlns:v="urn:schemas-microsoft-com:vml" Requires="v">
                <p:oleObj spid="_x0000_s26627" r:id="rId4" imgW="7505065" imgH="6285865" progId="Paint.Picture">
                  <p:embed/>
                </p:oleObj>
              </mc:Choice>
              <mc:Fallback>
                <p:oleObj r:id="rId4" imgW="7505065" imgH="6285865" progId="Paint.Picture">
                  <p:embed/>
                  <p:pic>
                    <p:nvPicPr>
                      <p:cNvPr id="3" name="Object 2"/>
                      <p:cNvPicPr/>
                      <p:nvPr/>
                    </p:nvPicPr>
                    <p:blipFill>
                      <a:blip r:embed="rId5"/>
                      <a:stretch>
                        <a:fillRect/>
                      </a:stretch>
                    </p:blipFill>
                    <p:spPr>
                      <a:xfrm>
                        <a:off x="10918190" y="5360035"/>
                        <a:ext cx="930910" cy="99060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1CA7A485-6799-48CA-A93F-DEFDFF9E1BA4}"/>
              </a:ext>
            </a:extLst>
          </p:cNvPr>
          <p:cNvSpPr txBox="1"/>
          <p:nvPr/>
        </p:nvSpPr>
        <p:spPr>
          <a:xfrm>
            <a:off x="732155" y="1347470"/>
            <a:ext cx="10821035" cy="3353435"/>
          </a:xfrm>
          <a:prstGeom prst="rect">
            <a:avLst/>
          </a:prstGeom>
          <a:noFill/>
        </p:spPr>
        <p:txBody>
          <a:bodyPr wrap="square" rtlCol="0">
            <a:spAutoFit/>
          </a:bodyPr>
          <a:lstStyle/>
          <a:p>
            <a:pPr indent="0">
              <a:buNone/>
            </a:pPr>
            <a:r>
              <a:rPr sz="2400" dirty="0">
                <a:solidFill>
                  <a:schemeClr val="tx1"/>
                </a:solidFill>
              </a:rPr>
              <a:t>Add Dock</a:t>
            </a:r>
            <a:r>
              <a:rPr lang="en-US" sz="2400" dirty="0">
                <a:solidFill>
                  <a:schemeClr val="tx1"/>
                </a:solidFill>
              </a:rPr>
              <a:t>er</a:t>
            </a:r>
            <a:r>
              <a:rPr sz="2400" dirty="0">
                <a:solidFill>
                  <a:schemeClr val="tx1"/>
                </a:solidFill>
              </a:rPr>
              <a:t> official GPG key: </a:t>
            </a:r>
          </a:p>
          <a:p>
            <a:pPr indent="0">
              <a:buNone/>
            </a:pPr>
            <a:endParaRPr lang="en-US" sz="2400" dirty="0">
              <a:solidFill>
                <a:schemeClr val="accent6"/>
              </a:solidFill>
            </a:endParaRPr>
          </a:p>
          <a:p>
            <a:pPr indent="0">
              <a:buNone/>
            </a:pPr>
            <a:r>
              <a:rPr lang="en-US" sz="2400" dirty="0">
                <a:solidFill>
                  <a:srgbClr val="FF0000"/>
                </a:solidFill>
              </a:rPr>
              <a:t>----&gt; </a:t>
            </a:r>
            <a:r>
              <a:rPr lang="en-US" sz="2400" dirty="0">
                <a:solidFill>
                  <a:schemeClr val="accent6"/>
                </a:solidFill>
              </a:rPr>
              <a:t>  </a:t>
            </a:r>
            <a:r>
              <a:rPr sz="2400" dirty="0">
                <a:solidFill>
                  <a:schemeClr val="accent6"/>
                </a:solidFill>
              </a:rPr>
              <a:t>curl -fsSL https://download.docker.com/linux/ubuntu/gpg | sudo apt-key add -</a:t>
            </a:r>
          </a:p>
          <a:p>
            <a:pPr indent="0">
              <a:buNone/>
            </a:pPr>
            <a:endParaRPr sz="2400" dirty="0">
              <a:solidFill>
                <a:srgbClr val="FF0000"/>
              </a:solidFill>
            </a:endParaRPr>
          </a:p>
          <a:p>
            <a:pPr indent="0">
              <a:buNone/>
            </a:pPr>
            <a:endParaRPr sz="2400" dirty="0">
              <a:solidFill>
                <a:srgbClr val="FF0000"/>
              </a:solidFill>
            </a:endParaRPr>
          </a:p>
          <a:p>
            <a:pPr indent="0">
              <a:buNone/>
            </a:pPr>
            <a:r>
              <a:rPr sz="2400" dirty="0">
                <a:solidFill>
                  <a:schemeClr val="tx1"/>
                </a:solidFill>
              </a:rPr>
              <a:t>Verify that you now have the key with the fingerprint:</a:t>
            </a:r>
          </a:p>
          <a:p>
            <a:pPr indent="0">
              <a:buNone/>
            </a:pPr>
            <a:endParaRPr sz="2400" dirty="0">
              <a:solidFill>
                <a:srgbClr val="FF0000"/>
              </a:solidFill>
            </a:endParaRPr>
          </a:p>
          <a:p>
            <a:pPr indent="0">
              <a:buNone/>
            </a:pPr>
            <a:r>
              <a:rPr lang="en-US" sz="2400" dirty="0">
                <a:solidFill>
                  <a:srgbClr val="FF0000"/>
                </a:solidFill>
              </a:rPr>
              <a:t>----&gt;</a:t>
            </a:r>
            <a:r>
              <a:rPr sz="2400" dirty="0">
                <a:solidFill>
                  <a:srgbClr val="FF0000"/>
                </a:solidFill>
              </a:rPr>
              <a:t>  </a:t>
            </a:r>
            <a:r>
              <a:rPr sz="2400" dirty="0">
                <a:solidFill>
                  <a:schemeClr val="accent6"/>
                </a:solidFill>
              </a:rPr>
              <a:t>sudo apt-key fingerprint 0EBFCD88</a:t>
            </a:r>
            <a:r>
              <a:rPr lang="en-GB" sz="2000" dirty="0">
                <a:solidFill>
                  <a:schemeClr val="accent1"/>
                </a:solidFill>
              </a:rPr>
              <a:t>         </a:t>
            </a:r>
          </a:p>
          <a:p>
            <a:endParaRPr lang="en-GB" sz="2000" dirty="0">
              <a:solidFill>
                <a:schemeClr val="accent1"/>
              </a:solidFill>
            </a:endParaRPr>
          </a:p>
        </p:txBody>
      </p:sp>
    </p:spTree>
    <p:extLst>
      <p:ext uri="{BB962C8B-B14F-4D97-AF65-F5344CB8AC3E}">
        <p14:creationId xmlns:p14="http://schemas.microsoft.com/office/powerpoint/2010/main" val="95322447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34"/>
                                        </p:tgtEl>
                                        <p:attrNameLst>
                                          <p:attrName>style.visibility</p:attrName>
                                        </p:attrNameLst>
                                      </p:cBhvr>
                                      <p:to>
                                        <p:strVal val="visible"/>
                                      </p:to>
                                    </p:set>
                                    <p:animEffect transition="in" filter="fade">
                                      <p:cBhvr>
                                        <p:cTn id="10"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034" name="矩形 1033"/>
          <p:cNvSpPr/>
          <p:nvPr/>
        </p:nvSpPr>
        <p:spPr>
          <a:xfrm>
            <a:off x="374650" y="6664008"/>
            <a:ext cx="11506200" cy="1539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5" name="组合 22"/>
          <p:cNvGrpSpPr/>
          <p:nvPr/>
        </p:nvGrpSpPr>
        <p:grpSpPr>
          <a:xfrm>
            <a:off x="14605" y="291148"/>
            <a:ext cx="11853545" cy="398780"/>
            <a:chOff x="-5237" y="66775"/>
            <a:chExt cx="11854337" cy="398586"/>
          </a:xfrm>
        </p:grpSpPr>
        <p:cxnSp>
          <p:nvCxnSpPr>
            <p:cNvPr id="1040" name="直接连接符 1039"/>
            <p:cNvCxnSpPr/>
            <p:nvPr/>
          </p:nvCxnSpPr>
          <p:spPr>
            <a:xfrm>
              <a:off x="342131" y="461553"/>
              <a:ext cx="115069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4127" name="组合 20"/>
            <p:cNvGrpSpPr/>
            <p:nvPr/>
          </p:nvGrpSpPr>
          <p:grpSpPr>
            <a:xfrm>
              <a:off x="-5237" y="66775"/>
              <a:ext cx="6123714" cy="398586"/>
              <a:chOff x="-5237" y="95803"/>
              <a:chExt cx="6123714" cy="398586"/>
            </a:xfrm>
          </p:grpSpPr>
          <p:sp>
            <p:nvSpPr>
              <p:cNvPr id="4131" name="文本框 17"/>
              <p:cNvSpPr txBox="1"/>
              <p:nvPr/>
            </p:nvSpPr>
            <p:spPr>
              <a:xfrm>
                <a:off x="-5237" y="95803"/>
                <a:ext cx="6123714" cy="398586"/>
              </a:xfrm>
              <a:prstGeom prst="rect">
                <a:avLst/>
              </a:prstGeom>
              <a:noFill/>
              <a:ln w="9525">
                <a:noFill/>
              </a:ln>
            </p:spPr>
            <p:txBody>
              <a:bodyPr wrap="square" anchor="t">
                <a:spAutoFit/>
              </a:bodyPr>
              <a:lstStyle/>
              <a:p>
                <a:pPr defTabSz="914400"/>
                <a:r>
                  <a:rPr lang="en-IN" altLang="zh-CN" sz="1400" dirty="0">
                    <a:solidFill>
                      <a:srgbClr val="404040"/>
                    </a:solidFill>
                    <a:latin typeface="Arial" panose="020B0604020202020204" pitchFamily="34" charset="0"/>
                    <a:ea typeface="SimSun" panose="02010600030101010101" pitchFamily="2" charset="-122"/>
                  </a:rPr>
                  <a:t>      </a:t>
                </a:r>
                <a:r>
                  <a:rPr lang="en-IN" altLang="zh-CN" sz="2000" dirty="0">
                    <a:solidFill>
                      <a:srgbClr val="0070C0"/>
                    </a:solidFill>
                    <a:latin typeface="Franklin Gothic Medium" panose="020B0603020102020204" charset="0"/>
                    <a:sym typeface="+mn-ea"/>
                  </a:rPr>
                  <a:t>CodeSeeker </a:t>
                </a:r>
                <a:endParaRPr lang="en-IN" altLang="zh-CN" sz="2000" dirty="0">
                  <a:solidFill>
                    <a:srgbClr val="0070C0"/>
                  </a:solidFill>
                  <a:latin typeface="Franklin Gothic Medium" panose="020B0603020102020204" charset="0"/>
                  <a:ea typeface="SimSun" panose="02010600030101010101" pitchFamily="2" charset="-122"/>
                  <a:sym typeface="+mn-ea"/>
                </a:endParaRPr>
              </a:p>
            </p:txBody>
          </p:sp>
          <p:sp>
            <p:nvSpPr>
              <p:cNvPr id="20" name="等腰三角形 19"/>
              <p:cNvSpPr/>
              <p:nvPr/>
            </p:nvSpPr>
            <p:spPr>
              <a:xfrm rot="5400000">
                <a:off x="1852146" y="231113"/>
                <a:ext cx="150739" cy="130184"/>
              </a:xfrm>
              <a:prstGeom prst="triangle">
                <a:avLst>
                  <a:gd name="adj" fmla="val 4989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aphicFrame>
        <p:nvGraphicFramePr>
          <p:cNvPr id="3" name="Object 2"/>
          <p:cNvGraphicFramePr/>
          <p:nvPr/>
        </p:nvGraphicFramePr>
        <p:xfrm>
          <a:off x="10918190" y="5360035"/>
          <a:ext cx="930910" cy="990600"/>
        </p:xfrm>
        <a:graphic>
          <a:graphicData uri="http://schemas.openxmlformats.org/presentationml/2006/ole">
            <mc:AlternateContent xmlns:mc="http://schemas.openxmlformats.org/markup-compatibility/2006">
              <mc:Choice xmlns:v="urn:schemas-microsoft-com:vml" Requires="v">
                <p:oleObj spid="_x0000_s27651" r:id="rId4" imgW="7505065" imgH="6285865" progId="Paint.Picture">
                  <p:embed/>
                </p:oleObj>
              </mc:Choice>
              <mc:Fallback>
                <p:oleObj r:id="rId4" imgW="7505065" imgH="6285865" progId="Paint.Picture">
                  <p:embed/>
                  <p:pic>
                    <p:nvPicPr>
                      <p:cNvPr id="3" name="Object 2"/>
                      <p:cNvPicPr/>
                      <p:nvPr/>
                    </p:nvPicPr>
                    <p:blipFill>
                      <a:blip r:embed="rId5"/>
                      <a:stretch>
                        <a:fillRect/>
                      </a:stretch>
                    </p:blipFill>
                    <p:spPr>
                      <a:xfrm>
                        <a:off x="10918190" y="5360035"/>
                        <a:ext cx="930910" cy="99060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FE391D3C-A020-4C8C-9261-B61532A5774C}"/>
              </a:ext>
            </a:extLst>
          </p:cNvPr>
          <p:cNvSpPr txBox="1"/>
          <p:nvPr/>
        </p:nvSpPr>
        <p:spPr>
          <a:xfrm>
            <a:off x="617129" y="1517650"/>
            <a:ext cx="10175240" cy="3415030"/>
          </a:xfrm>
          <a:prstGeom prst="rect">
            <a:avLst/>
          </a:prstGeom>
          <a:noFill/>
        </p:spPr>
        <p:txBody>
          <a:bodyPr wrap="square" rtlCol="0">
            <a:spAutoFit/>
          </a:bodyPr>
          <a:lstStyle/>
          <a:p>
            <a:pPr indent="0">
              <a:buFont typeface="+mj-lt"/>
              <a:buNone/>
            </a:pPr>
            <a:r>
              <a:rPr lang="en-US" altLang="en-GB" sz="1600" dirty="0"/>
              <a:t>   </a:t>
            </a:r>
            <a:r>
              <a:rPr lang="en-GB" sz="2400" dirty="0"/>
              <a:t>Use the following command to set up the stable repository. To add the nightly or test repository, add the word nightly or test (or both) after the word stable in the commands below. </a:t>
            </a:r>
          </a:p>
          <a:p>
            <a:pPr indent="0">
              <a:buFont typeface="+mj-lt"/>
              <a:buNone/>
            </a:pPr>
            <a:endParaRPr lang="en-GB" sz="2400" dirty="0"/>
          </a:p>
          <a:p>
            <a:pPr indent="0">
              <a:buFont typeface="+mj-lt"/>
              <a:buNone/>
            </a:pPr>
            <a:r>
              <a:rPr lang="en-US" altLang="en-GB" sz="2400" dirty="0">
                <a:solidFill>
                  <a:srgbClr val="FF0000"/>
                </a:solidFill>
              </a:rPr>
              <a:t>----&gt;</a:t>
            </a:r>
            <a:r>
              <a:rPr lang="en-GB" sz="2400" dirty="0">
                <a:solidFill>
                  <a:srgbClr val="FF0000"/>
                </a:solidFill>
              </a:rPr>
              <a:t> </a:t>
            </a:r>
            <a:r>
              <a:rPr lang="en-GB" sz="2400" dirty="0"/>
              <a:t> </a:t>
            </a:r>
            <a:r>
              <a:rPr lang="en-GB" sz="2400" dirty="0">
                <a:solidFill>
                  <a:schemeClr val="accent6"/>
                </a:solidFill>
              </a:rPr>
              <a:t>sudo add-apt-repository \</a:t>
            </a:r>
          </a:p>
          <a:p>
            <a:pPr indent="0">
              <a:buFont typeface="+mj-lt"/>
              <a:buNone/>
            </a:pPr>
            <a:r>
              <a:rPr lang="en-GB" sz="2400" dirty="0">
                <a:solidFill>
                  <a:schemeClr val="accent6"/>
                </a:solidFill>
              </a:rPr>
              <a:t>         "deb [arch=amd64] https://download.docker.com/linux/ubuntu \</a:t>
            </a:r>
          </a:p>
          <a:p>
            <a:pPr indent="0">
              <a:buFont typeface="+mj-lt"/>
              <a:buNone/>
            </a:pPr>
            <a:r>
              <a:rPr lang="en-GB" sz="2400" dirty="0">
                <a:solidFill>
                  <a:schemeClr val="accent6"/>
                </a:solidFill>
              </a:rPr>
              <a:t>         $(lsb_release -cs) \</a:t>
            </a:r>
          </a:p>
          <a:p>
            <a:pPr indent="0">
              <a:buFont typeface="+mj-lt"/>
              <a:buNone/>
            </a:pPr>
            <a:r>
              <a:rPr lang="en-GB" sz="2400" dirty="0">
                <a:solidFill>
                  <a:schemeClr val="accent6"/>
                </a:solidFill>
              </a:rPr>
              <a:t>         stable"</a:t>
            </a:r>
            <a:endParaRPr lang="en-GB" sz="2400" dirty="0"/>
          </a:p>
          <a:p>
            <a:pPr indent="0">
              <a:buFont typeface="+mj-lt"/>
              <a:buNone/>
            </a:pPr>
            <a:endParaRPr lang="en-GB" sz="2400" dirty="0"/>
          </a:p>
        </p:txBody>
      </p:sp>
    </p:spTree>
    <p:extLst>
      <p:ext uri="{BB962C8B-B14F-4D97-AF65-F5344CB8AC3E}">
        <p14:creationId xmlns:p14="http://schemas.microsoft.com/office/powerpoint/2010/main" val="2615826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34"/>
                                        </p:tgtEl>
                                        <p:attrNameLst>
                                          <p:attrName>style.visibility</p:attrName>
                                        </p:attrNameLst>
                                      </p:cBhvr>
                                      <p:to>
                                        <p:strVal val="visible"/>
                                      </p:to>
                                    </p:set>
                                    <p:animEffect transition="in" filter="fade">
                                      <p:cBhvr>
                                        <p:cTn id="10"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034" name="矩形 1033"/>
          <p:cNvSpPr/>
          <p:nvPr/>
        </p:nvSpPr>
        <p:spPr>
          <a:xfrm>
            <a:off x="374650" y="6664008"/>
            <a:ext cx="11506200" cy="1539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5" name="组合 22"/>
          <p:cNvGrpSpPr/>
          <p:nvPr/>
        </p:nvGrpSpPr>
        <p:grpSpPr>
          <a:xfrm>
            <a:off x="14605" y="291148"/>
            <a:ext cx="11853545" cy="398780"/>
            <a:chOff x="-5237" y="66775"/>
            <a:chExt cx="11854337" cy="398586"/>
          </a:xfrm>
        </p:grpSpPr>
        <p:cxnSp>
          <p:nvCxnSpPr>
            <p:cNvPr id="1040" name="直接连接符 1039"/>
            <p:cNvCxnSpPr/>
            <p:nvPr/>
          </p:nvCxnSpPr>
          <p:spPr>
            <a:xfrm>
              <a:off x="342131" y="461553"/>
              <a:ext cx="115069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4127" name="组合 20"/>
            <p:cNvGrpSpPr/>
            <p:nvPr/>
          </p:nvGrpSpPr>
          <p:grpSpPr>
            <a:xfrm>
              <a:off x="-5237" y="66775"/>
              <a:ext cx="6123714" cy="398586"/>
              <a:chOff x="-5237" y="95803"/>
              <a:chExt cx="6123714" cy="398586"/>
            </a:xfrm>
          </p:grpSpPr>
          <p:sp>
            <p:nvSpPr>
              <p:cNvPr id="4131" name="文本框 17"/>
              <p:cNvSpPr txBox="1"/>
              <p:nvPr/>
            </p:nvSpPr>
            <p:spPr>
              <a:xfrm>
                <a:off x="-5237" y="95803"/>
                <a:ext cx="6123714" cy="398586"/>
              </a:xfrm>
              <a:prstGeom prst="rect">
                <a:avLst/>
              </a:prstGeom>
              <a:noFill/>
              <a:ln w="9525">
                <a:noFill/>
              </a:ln>
            </p:spPr>
            <p:txBody>
              <a:bodyPr wrap="square" anchor="t">
                <a:spAutoFit/>
              </a:bodyPr>
              <a:lstStyle/>
              <a:p>
                <a:pPr defTabSz="914400"/>
                <a:r>
                  <a:rPr lang="en-IN" altLang="zh-CN" sz="1400" dirty="0">
                    <a:solidFill>
                      <a:srgbClr val="404040"/>
                    </a:solidFill>
                    <a:latin typeface="Arial" panose="020B0604020202020204" pitchFamily="34" charset="0"/>
                    <a:ea typeface="SimSun" panose="02010600030101010101" pitchFamily="2" charset="-122"/>
                  </a:rPr>
                  <a:t>      </a:t>
                </a:r>
                <a:r>
                  <a:rPr lang="en-IN" altLang="zh-CN" sz="2000" dirty="0">
                    <a:solidFill>
                      <a:srgbClr val="0070C0"/>
                    </a:solidFill>
                    <a:latin typeface="Franklin Gothic Medium" panose="020B0603020102020204" charset="0"/>
                    <a:sym typeface="+mn-ea"/>
                  </a:rPr>
                  <a:t>CodeSeeker </a:t>
                </a:r>
                <a:endParaRPr lang="en-IN" altLang="zh-CN" sz="2000" dirty="0">
                  <a:solidFill>
                    <a:srgbClr val="0070C0"/>
                  </a:solidFill>
                  <a:latin typeface="Franklin Gothic Medium" panose="020B0603020102020204" charset="0"/>
                  <a:ea typeface="SimSun" panose="02010600030101010101" pitchFamily="2" charset="-122"/>
                  <a:sym typeface="+mn-ea"/>
                </a:endParaRPr>
              </a:p>
            </p:txBody>
          </p:sp>
          <p:sp>
            <p:nvSpPr>
              <p:cNvPr id="20" name="等腰三角形 19"/>
              <p:cNvSpPr/>
              <p:nvPr/>
            </p:nvSpPr>
            <p:spPr>
              <a:xfrm rot="5400000">
                <a:off x="1852146" y="231113"/>
                <a:ext cx="150739" cy="130184"/>
              </a:xfrm>
              <a:prstGeom prst="triangle">
                <a:avLst>
                  <a:gd name="adj" fmla="val 4989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aphicFrame>
        <p:nvGraphicFramePr>
          <p:cNvPr id="3" name="Object 2"/>
          <p:cNvGraphicFramePr/>
          <p:nvPr/>
        </p:nvGraphicFramePr>
        <p:xfrm>
          <a:off x="10918190" y="5360035"/>
          <a:ext cx="930910" cy="990600"/>
        </p:xfrm>
        <a:graphic>
          <a:graphicData uri="http://schemas.openxmlformats.org/presentationml/2006/ole">
            <mc:AlternateContent xmlns:mc="http://schemas.openxmlformats.org/markup-compatibility/2006">
              <mc:Choice xmlns:v="urn:schemas-microsoft-com:vml" Requires="v">
                <p:oleObj spid="_x0000_s28675" r:id="rId4" imgW="7505065" imgH="6285865" progId="Paint.Picture">
                  <p:embed/>
                </p:oleObj>
              </mc:Choice>
              <mc:Fallback>
                <p:oleObj r:id="rId4" imgW="7505065" imgH="6285865" progId="Paint.Picture">
                  <p:embed/>
                  <p:pic>
                    <p:nvPicPr>
                      <p:cNvPr id="3" name="Object 2"/>
                      <p:cNvPicPr/>
                      <p:nvPr/>
                    </p:nvPicPr>
                    <p:blipFill>
                      <a:blip r:embed="rId5"/>
                      <a:stretch>
                        <a:fillRect/>
                      </a:stretch>
                    </p:blipFill>
                    <p:spPr>
                      <a:xfrm>
                        <a:off x="10918190" y="5360035"/>
                        <a:ext cx="930910" cy="99060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3B331A59-95BF-480D-9B3F-CFC9C87DA1DA}"/>
              </a:ext>
            </a:extLst>
          </p:cNvPr>
          <p:cNvSpPr txBox="1"/>
          <p:nvPr/>
        </p:nvSpPr>
        <p:spPr>
          <a:xfrm>
            <a:off x="374650" y="1056007"/>
            <a:ext cx="10376535" cy="4707890"/>
          </a:xfrm>
          <a:prstGeom prst="rect">
            <a:avLst/>
          </a:prstGeom>
          <a:noFill/>
        </p:spPr>
        <p:txBody>
          <a:bodyPr wrap="square" rtlCol="0">
            <a:spAutoFit/>
          </a:bodyPr>
          <a:lstStyle/>
          <a:p>
            <a:pPr indent="0">
              <a:buFont typeface="Arial" panose="020B0604020202020204" pitchFamily="34" charset="0"/>
              <a:buNone/>
            </a:pPr>
            <a:r>
              <a:rPr lang="en-GB" sz="2000" dirty="0">
                <a:solidFill>
                  <a:srgbClr val="FF0000"/>
                </a:solidFill>
              </a:rPr>
              <a:t>Install Docker Engine - Community</a:t>
            </a:r>
          </a:p>
          <a:p>
            <a:pPr indent="0">
              <a:buFont typeface="Arial" panose="020B0604020202020204" pitchFamily="34" charset="0"/>
              <a:buNone/>
            </a:pPr>
            <a:endParaRPr lang="en-GB" sz="2000" dirty="0">
              <a:solidFill>
                <a:srgbClr val="FF0000"/>
              </a:solidFill>
            </a:endParaRPr>
          </a:p>
          <a:p>
            <a:pPr indent="0">
              <a:buFont typeface="Arial" panose="020B0604020202020204" pitchFamily="34" charset="0"/>
              <a:buNone/>
            </a:pPr>
            <a:r>
              <a:rPr lang="en-GB" sz="2000" dirty="0">
                <a:solidFill>
                  <a:schemeClr val="tx1"/>
                </a:solidFill>
              </a:rPr>
              <a:t>Update the apt package index: </a:t>
            </a:r>
          </a:p>
          <a:p>
            <a:pPr indent="0">
              <a:buFont typeface="Arial" panose="020B0604020202020204" pitchFamily="34" charset="0"/>
              <a:buNone/>
            </a:pPr>
            <a:endParaRPr lang="en-GB" sz="2000" dirty="0">
              <a:solidFill>
                <a:srgbClr val="FF0000"/>
              </a:solidFill>
            </a:endParaRPr>
          </a:p>
          <a:p>
            <a:pPr indent="0">
              <a:buFont typeface="Arial" panose="020B0604020202020204" pitchFamily="34" charset="0"/>
              <a:buNone/>
            </a:pPr>
            <a:r>
              <a:rPr lang="en-US" altLang="en-GB" sz="2000" dirty="0">
                <a:solidFill>
                  <a:srgbClr val="FF0000"/>
                </a:solidFill>
              </a:rPr>
              <a:t>           ----&gt;   </a:t>
            </a:r>
            <a:r>
              <a:rPr lang="en-GB" sz="2000" dirty="0">
                <a:solidFill>
                  <a:schemeClr val="accent6"/>
                </a:solidFill>
              </a:rPr>
              <a:t> sudo apt-get update</a:t>
            </a:r>
            <a:r>
              <a:rPr lang="en-GB" sz="2000" dirty="0">
                <a:solidFill>
                  <a:srgbClr val="FF0000"/>
                </a:solidFill>
              </a:rPr>
              <a:t> </a:t>
            </a:r>
          </a:p>
          <a:p>
            <a:pPr indent="0">
              <a:buFont typeface="Arial" panose="020B0604020202020204" pitchFamily="34" charset="0"/>
              <a:buNone/>
            </a:pPr>
            <a:endParaRPr lang="en-GB" sz="2000" dirty="0">
              <a:solidFill>
                <a:srgbClr val="FF0000"/>
              </a:solidFill>
            </a:endParaRPr>
          </a:p>
          <a:p>
            <a:pPr indent="0">
              <a:buFont typeface="Arial" panose="020B0604020202020204" pitchFamily="34" charset="0"/>
              <a:buNone/>
            </a:pPr>
            <a:r>
              <a:rPr lang="en-GB" sz="2000" dirty="0">
                <a:solidFill>
                  <a:schemeClr val="tx1"/>
                </a:solidFill>
              </a:rPr>
              <a:t>Install the latest version of Docker Engine - Community and containerd, or go to the next step to install a specific version:</a:t>
            </a:r>
            <a:r>
              <a:rPr lang="en-GB" sz="2000" dirty="0">
                <a:solidFill>
                  <a:srgbClr val="FF0000"/>
                </a:solidFill>
              </a:rPr>
              <a:t> </a:t>
            </a:r>
          </a:p>
          <a:p>
            <a:pPr indent="0">
              <a:buFont typeface="Arial" panose="020B0604020202020204" pitchFamily="34" charset="0"/>
              <a:buNone/>
            </a:pPr>
            <a:endParaRPr lang="en-GB" sz="2000" dirty="0">
              <a:solidFill>
                <a:srgbClr val="FF0000"/>
              </a:solidFill>
            </a:endParaRPr>
          </a:p>
          <a:p>
            <a:pPr indent="0">
              <a:buFont typeface="Arial" panose="020B0604020202020204" pitchFamily="34" charset="0"/>
              <a:buNone/>
            </a:pPr>
            <a:r>
              <a:rPr lang="en-US" altLang="en-GB" sz="2000" dirty="0">
                <a:solidFill>
                  <a:srgbClr val="FF0000"/>
                </a:solidFill>
              </a:rPr>
              <a:t>           ----&gt;   </a:t>
            </a:r>
            <a:r>
              <a:rPr lang="en-GB" sz="2000" dirty="0">
                <a:solidFill>
                  <a:srgbClr val="FF0000"/>
                </a:solidFill>
              </a:rPr>
              <a:t> </a:t>
            </a:r>
            <a:r>
              <a:rPr lang="en-GB" sz="2000" dirty="0">
                <a:solidFill>
                  <a:schemeClr val="accent6"/>
                </a:solidFill>
              </a:rPr>
              <a:t>sudo apt-get install docker-ce</a:t>
            </a:r>
          </a:p>
          <a:p>
            <a:pPr indent="0">
              <a:buFont typeface="Arial" panose="020B0604020202020204" pitchFamily="34" charset="0"/>
              <a:buNone/>
            </a:pPr>
            <a:endParaRPr lang="en-GB" sz="2000" dirty="0">
              <a:solidFill>
                <a:srgbClr val="FF0000"/>
              </a:solidFill>
            </a:endParaRPr>
          </a:p>
          <a:p>
            <a:pPr indent="0">
              <a:buFont typeface="Arial" panose="020B0604020202020204" pitchFamily="34" charset="0"/>
              <a:buNone/>
            </a:pPr>
            <a:r>
              <a:rPr lang="en-GB" sz="2000" dirty="0">
                <a:solidFill>
                  <a:schemeClr val="tx1"/>
                </a:solidFill>
              </a:rPr>
              <a:t>Check theDocker version :</a:t>
            </a:r>
            <a:r>
              <a:rPr lang="en-GB" sz="2000" dirty="0">
                <a:solidFill>
                  <a:srgbClr val="FF0000"/>
                </a:solidFill>
              </a:rPr>
              <a:t> </a:t>
            </a:r>
          </a:p>
          <a:p>
            <a:pPr indent="0">
              <a:buFont typeface="Arial" panose="020B0604020202020204" pitchFamily="34" charset="0"/>
              <a:buNone/>
            </a:pPr>
            <a:endParaRPr lang="en-GB" sz="2000" dirty="0">
              <a:solidFill>
                <a:srgbClr val="FF0000"/>
              </a:solidFill>
            </a:endParaRPr>
          </a:p>
          <a:p>
            <a:pPr indent="0">
              <a:buFont typeface="Arial" panose="020B0604020202020204" pitchFamily="34" charset="0"/>
              <a:buNone/>
            </a:pPr>
            <a:r>
              <a:rPr lang="en-US" altLang="en-GB" sz="2000" dirty="0">
                <a:solidFill>
                  <a:srgbClr val="FF0000"/>
                </a:solidFill>
              </a:rPr>
              <a:t>           ----&gt;</a:t>
            </a:r>
            <a:r>
              <a:rPr lang="en-GB" sz="2000" dirty="0">
                <a:solidFill>
                  <a:srgbClr val="FF0000"/>
                </a:solidFill>
              </a:rPr>
              <a:t>    </a:t>
            </a:r>
            <a:r>
              <a:rPr lang="en-GB" sz="2000" dirty="0">
                <a:solidFill>
                  <a:schemeClr val="accent6"/>
                </a:solidFill>
              </a:rPr>
              <a:t>sudo docker -v</a:t>
            </a:r>
          </a:p>
          <a:p>
            <a:pPr indent="0">
              <a:buFont typeface="Arial" panose="020B0604020202020204" pitchFamily="34" charset="0"/>
              <a:buNone/>
            </a:pPr>
            <a:endParaRPr lang="en-GB" sz="2000" dirty="0">
              <a:solidFill>
                <a:schemeClr val="accent6"/>
              </a:solidFill>
            </a:endParaRPr>
          </a:p>
        </p:txBody>
      </p:sp>
    </p:spTree>
    <p:extLst>
      <p:ext uri="{BB962C8B-B14F-4D97-AF65-F5344CB8AC3E}">
        <p14:creationId xmlns:p14="http://schemas.microsoft.com/office/powerpoint/2010/main" val="282944761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34"/>
                                        </p:tgtEl>
                                        <p:attrNameLst>
                                          <p:attrName>style.visibility</p:attrName>
                                        </p:attrNameLst>
                                      </p:cBhvr>
                                      <p:to>
                                        <p:strVal val="visible"/>
                                      </p:to>
                                    </p:set>
                                    <p:animEffect transition="in" filter="fade">
                                      <p:cBhvr>
                                        <p:cTn id="10"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034" name="矩形 1033"/>
          <p:cNvSpPr/>
          <p:nvPr/>
        </p:nvSpPr>
        <p:spPr>
          <a:xfrm>
            <a:off x="374650" y="6664008"/>
            <a:ext cx="11506200" cy="1539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5" name="组合 22"/>
          <p:cNvGrpSpPr/>
          <p:nvPr/>
        </p:nvGrpSpPr>
        <p:grpSpPr>
          <a:xfrm>
            <a:off x="14605" y="291148"/>
            <a:ext cx="11853545" cy="398780"/>
            <a:chOff x="-5237" y="66775"/>
            <a:chExt cx="11854337" cy="398586"/>
          </a:xfrm>
        </p:grpSpPr>
        <p:cxnSp>
          <p:nvCxnSpPr>
            <p:cNvPr id="1040" name="直接连接符 1039"/>
            <p:cNvCxnSpPr/>
            <p:nvPr/>
          </p:nvCxnSpPr>
          <p:spPr>
            <a:xfrm>
              <a:off x="342131" y="461553"/>
              <a:ext cx="115069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4127" name="组合 20"/>
            <p:cNvGrpSpPr/>
            <p:nvPr/>
          </p:nvGrpSpPr>
          <p:grpSpPr>
            <a:xfrm>
              <a:off x="-5237" y="66775"/>
              <a:ext cx="6123714" cy="398586"/>
              <a:chOff x="-5237" y="95803"/>
              <a:chExt cx="6123714" cy="398586"/>
            </a:xfrm>
          </p:grpSpPr>
          <p:sp>
            <p:nvSpPr>
              <p:cNvPr id="4131" name="文本框 17"/>
              <p:cNvSpPr txBox="1"/>
              <p:nvPr/>
            </p:nvSpPr>
            <p:spPr>
              <a:xfrm>
                <a:off x="-5237" y="95803"/>
                <a:ext cx="6123714" cy="398586"/>
              </a:xfrm>
              <a:prstGeom prst="rect">
                <a:avLst/>
              </a:prstGeom>
              <a:noFill/>
              <a:ln w="9525">
                <a:noFill/>
              </a:ln>
            </p:spPr>
            <p:txBody>
              <a:bodyPr wrap="square" anchor="t">
                <a:spAutoFit/>
              </a:bodyPr>
              <a:lstStyle/>
              <a:p>
                <a:pPr defTabSz="914400"/>
                <a:r>
                  <a:rPr lang="en-IN" altLang="zh-CN" sz="1400" dirty="0">
                    <a:solidFill>
                      <a:srgbClr val="404040"/>
                    </a:solidFill>
                    <a:latin typeface="Arial" panose="020B0604020202020204" pitchFamily="34" charset="0"/>
                    <a:ea typeface="SimSun" panose="02010600030101010101" pitchFamily="2" charset="-122"/>
                  </a:rPr>
                  <a:t>      </a:t>
                </a:r>
                <a:r>
                  <a:rPr lang="en-IN" altLang="zh-CN" sz="2000" dirty="0">
                    <a:solidFill>
                      <a:srgbClr val="0070C0"/>
                    </a:solidFill>
                    <a:latin typeface="Franklin Gothic Medium" panose="020B0603020102020204" charset="0"/>
                    <a:sym typeface="+mn-ea"/>
                  </a:rPr>
                  <a:t>CodeSeeker </a:t>
                </a:r>
                <a:endParaRPr lang="en-IN" altLang="zh-CN" sz="2000" dirty="0">
                  <a:solidFill>
                    <a:srgbClr val="0070C0"/>
                  </a:solidFill>
                  <a:latin typeface="Franklin Gothic Medium" panose="020B0603020102020204" charset="0"/>
                  <a:ea typeface="SimSun" panose="02010600030101010101" pitchFamily="2" charset="-122"/>
                  <a:sym typeface="+mn-ea"/>
                </a:endParaRPr>
              </a:p>
            </p:txBody>
          </p:sp>
          <p:sp>
            <p:nvSpPr>
              <p:cNvPr id="20" name="等腰三角形 19"/>
              <p:cNvSpPr/>
              <p:nvPr/>
            </p:nvSpPr>
            <p:spPr>
              <a:xfrm rot="5400000">
                <a:off x="1852146" y="231113"/>
                <a:ext cx="150739" cy="130184"/>
              </a:xfrm>
              <a:prstGeom prst="triangle">
                <a:avLst>
                  <a:gd name="adj" fmla="val 4989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aphicFrame>
        <p:nvGraphicFramePr>
          <p:cNvPr id="3" name="Object 2"/>
          <p:cNvGraphicFramePr/>
          <p:nvPr/>
        </p:nvGraphicFramePr>
        <p:xfrm>
          <a:off x="10918190" y="5360035"/>
          <a:ext cx="930910" cy="990600"/>
        </p:xfrm>
        <a:graphic>
          <a:graphicData uri="http://schemas.openxmlformats.org/presentationml/2006/ole">
            <mc:AlternateContent xmlns:mc="http://schemas.openxmlformats.org/markup-compatibility/2006">
              <mc:Choice xmlns:v="urn:schemas-microsoft-com:vml" Requires="v">
                <p:oleObj spid="_x0000_s29699" r:id="rId4" imgW="7505065" imgH="6285865" progId="Paint.Picture">
                  <p:embed/>
                </p:oleObj>
              </mc:Choice>
              <mc:Fallback>
                <p:oleObj r:id="rId4" imgW="7505065" imgH="6285865" progId="Paint.Picture">
                  <p:embed/>
                  <p:pic>
                    <p:nvPicPr>
                      <p:cNvPr id="3" name="Object 2"/>
                      <p:cNvPicPr/>
                      <p:nvPr/>
                    </p:nvPicPr>
                    <p:blipFill>
                      <a:blip r:embed="rId5"/>
                      <a:stretch>
                        <a:fillRect/>
                      </a:stretch>
                    </p:blipFill>
                    <p:spPr>
                      <a:xfrm>
                        <a:off x="10918190" y="5360035"/>
                        <a:ext cx="930910" cy="990600"/>
                      </a:xfrm>
                      <a:prstGeom prst="rect">
                        <a:avLst/>
                      </a:prstGeom>
                    </p:spPr>
                  </p:pic>
                </p:oleObj>
              </mc:Fallback>
            </mc:AlternateContent>
          </a:graphicData>
        </a:graphic>
      </p:graphicFrame>
      <p:sp>
        <p:nvSpPr>
          <p:cNvPr id="9" name="TextBox 13">
            <a:extLst>
              <a:ext uri="{FF2B5EF4-FFF2-40B4-BE49-F238E27FC236}">
                <a16:creationId xmlns:a16="http://schemas.microsoft.com/office/drawing/2014/main" id="{2112D161-EE04-401F-85BE-BC726A6FF1E1}"/>
              </a:ext>
            </a:extLst>
          </p:cNvPr>
          <p:cNvSpPr txBox="1"/>
          <p:nvPr/>
        </p:nvSpPr>
        <p:spPr>
          <a:xfrm>
            <a:off x="602615" y="1418749"/>
            <a:ext cx="10315575" cy="3784600"/>
          </a:xfrm>
          <a:prstGeom prst="rect">
            <a:avLst/>
          </a:prstGeom>
          <a:noFill/>
        </p:spPr>
        <p:txBody>
          <a:bodyPr wrap="square" rtlCol="0">
            <a:spAutoFit/>
          </a:bodyPr>
          <a:lstStyle/>
          <a:p>
            <a:pPr indent="0">
              <a:buFont typeface="+mj-lt"/>
              <a:buNone/>
            </a:pPr>
            <a:r>
              <a:rPr lang="en-US" altLang="en-GB" sz="1600" dirty="0"/>
              <a:t>  </a:t>
            </a:r>
            <a:r>
              <a:rPr sz="2000" dirty="0"/>
              <a:t>Verify that Docker Engine - Community is installed correctly by running the hello-world image:</a:t>
            </a:r>
          </a:p>
          <a:p>
            <a:pPr indent="0">
              <a:buFont typeface="+mj-lt"/>
              <a:buNone/>
            </a:pPr>
            <a:endParaRPr sz="2000" dirty="0"/>
          </a:p>
          <a:p>
            <a:pPr indent="0">
              <a:buFont typeface="+mj-lt"/>
              <a:buNone/>
            </a:pPr>
            <a:r>
              <a:rPr sz="2000" dirty="0"/>
              <a:t>       </a:t>
            </a:r>
            <a:r>
              <a:rPr lang="en-US" sz="2000" dirty="0">
                <a:solidFill>
                  <a:srgbClr val="FF0000"/>
                </a:solidFill>
              </a:rPr>
              <a:t>----&gt;</a:t>
            </a:r>
            <a:r>
              <a:rPr lang="en-US" sz="2000" dirty="0"/>
              <a:t>     </a:t>
            </a:r>
            <a:r>
              <a:rPr sz="2000" dirty="0"/>
              <a:t> </a:t>
            </a:r>
            <a:r>
              <a:rPr sz="2000" dirty="0">
                <a:solidFill>
                  <a:schemeClr val="accent6"/>
                </a:solidFill>
              </a:rPr>
              <a:t>sudo docker run hello-world</a:t>
            </a:r>
          </a:p>
          <a:p>
            <a:pPr indent="0">
              <a:buFont typeface="+mj-lt"/>
              <a:buNone/>
            </a:pPr>
            <a:endParaRPr sz="2000" dirty="0"/>
          </a:p>
          <a:p>
            <a:pPr indent="0">
              <a:buFont typeface="+mj-lt"/>
              <a:buNone/>
            </a:pPr>
            <a:r>
              <a:rPr sz="2000" dirty="0"/>
              <a:t>check docker images:</a:t>
            </a:r>
          </a:p>
          <a:p>
            <a:pPr indent="0">
              <a:buFont typeface="+mj-lt"/>
              <a:buNone/>
            </a:pPr>
            <a:endParaRPr sz="2000" dirty="0"/>
          </a:p>
          <a:p>
            <a:pPr indent="0">
              <a:buFont typeface="+mj-lt"/>
              <a:buNone/>
            </a:pPr>
            <a:r>
              <a:rPr sz="2000" dirty="0"/>
              <a:t>      </a:t>
            </a:r>
            <a:r>
              <a:rPr sz="2000" dirty="0">
                <a:solidFill>
                  <a:srgbClr val="FF0000"/>
                </a:solidFill>
              </a:rPr>
              <a:t> </a:t>
            </a:r>
            <a:r>
              <a:rPr lang="en-US" sz="2000" dirty="0">
                <a:solidFill>
                  <a:srgbClr val="FF0000"/>
                </a:solidFill>
              </a:rPr>
              <a:t>----&gt;</a:t>
            </a:r>
            <a:r>
              <a:rPr lang="en-US" sz="2000" dirty="0"/>
              <a:t>     </a:t>
            </a:r>
            <a:r>
              <a:rPr sz="2000" dirty="0"/>
              <a:t> </a:t>
            </a:r>
            <a:r>
              <a:rPr sz="2000" dirty="0">
                <a:solidFill>
                  <a:schemeClr val="accent6"/>
                </a:solidFill>
              </a:rPr>
              <a:t>sudo docker images</a:t>
            </a:r>
            <a:endParaRPr sz="2000" dirty="0">
              <a:solidFill>
                <a:srgbClr val="FF0000"/>
              </a:solidFill>
            </a:endParaRPr>
          </a:p>
          <a:p>
            <a:pPr indent="0">
              <a:buFont typeface="+mj-lt"/>
              <a:buNone/>
            </a:pPr>
            <a:endParaRPr sz="2000" dirty="0"/>
          </a:p>
          <a:p>
            <a:pPr indent="0">
              <a:buFont typeface="+mj-lt"/>
              <a:buNone/>
            </a:pPr>
            <a:r>
              <a:rPr sz="2000" dirty="0"/>
              <a:t>check compiled images:</a:t>
            </a:r>
          </a:p>
          <a:p>
            <a:pPr indent="0">
              <a:buFont typeface="+mj-lt"/>
              <a:buNone/>
            </a:pPr>
            <a:endParaRPr sz="2000" dirty="0"/>
          </a:p>
          <a:p>
            <a:pPr indent="0">
              <a:buFont typeface="+mj-lt"/>
              <a:buNone/>
            </a:pPr>
            <a:r>
              <a:rPr sz="2000" dirty="0"/>
              <a:t>       </a:t>
            </a:r>
            <a:r>
              <a:rPr lang="en-US" sz="2000" dirty="0">
                <a:solidFill>
                  <a:srgbClr val="FF0000"/>
                </a:solidFill>
              </a:rPr>
              <a:t>----&gt;</a:t>
            </a:r>
            <a:r>
              <a:rPr lang="en-US" sz="2000" dirty="0"/>
              <a:t>      </a:t>
            </a:r>
            <a:r>
              <a:rPr sz="2000" dirty="0">
                <a:solidFill>
                  <a:schemeClr val="accent6"/>
                </a:solidFill>
              </a:rPr>
              <a:t>sudo docker ps -a</a:t>
            </a:r>
          </a:p>
          <a:p>
            <a:pPr indent="0">
              <a:buFont typeface="+mj-lt"/>
              <a:buNone/>
            </a:pPr>
            <a:endParaRPr sz="2000" dirty="0">
              <a:solidFill>
                <a:schemeClr val="accent6"/>
              </a:solidFill>
            </a:endParaRPr>
          </a:p>
        </p:txBody>
      </p:sp>
    </p:spTree>
    <p:extLst>
      <p:ext uri="{BB962C8B-B14F-4D97-AF65-F5344CB8AC3E}">
        <p14:creationId xmlns:p14="http://schemas.microsoft.com/office/powerpoint/2010/main" val="4040709959"/>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34"/>
                                        </p:tgtEl>
                                        <p:attrNameLst>
                                          <p:attrName>style.visibility</p:attrName>
                                        </p:attrNameLst>
                                      </p:cBhvr>
                                      <p:to>
                                        <p:strVal val="visible"/>
                                      </p:to>
                                    </p:set>
                                    <p:animEffect transition="in" filter="fade">
                                      <p:cBhvr>
                                        <p:cTn id="10"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 grpId="0" bldLvl="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286</Words>
  <Application>Microsoft Office PowerPoint</Application>
  <PresentationFormat>Widescreen</PresentationFormat>
  <Paragraphs>57</Paragraphs>
  <Slides>6</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2" baseType="lpstr">
      <vt:lpstr>Arial</vt:lpstr>
      <vt:lpstr>Calibri</vt:lpstr>
      <vt:lpstr>Calibri Light</vt:lpstr>
      <vt:lpstr>Franklin Gothic Medium</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maniteja naidu sadanala</dc:creator>
  <cp:lastModifiedBy>maniteja naidu sadanala</cp:lastModifiedBy>
  <cp:revision>53</cp:revision>
  <dcterms:created xsi:type="dcterms:W3CDTF">2019-08-12T17:15:00Z</dcterms:created>
  <dcterms:modified xsi:type="dcterms:W3CDTF">2019-09-11T09:28:47Z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