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6" r:id="rId2"/>
    <p:sldId id="280" r:id="rId3"/>
    <p:sldId id="284" r:id="rId4"/>
    <p:sldId id="283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61CDF-FA52-45A4-8B2E-31E03575FAB4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F188B-DF03-469F-81FD-72B5557D5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52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96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0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9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2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7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26F5-8D8E-4421-A2D8-E63EC42B7582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FEA8-C8CB-4763-AC20-DFC5790C77E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AE6A172-64BB-44AD-9F2D-7A1B8635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834" t="6030" r="18435"/>
          <a:stretch>
            <a:fillRect/>
          </a:stretch>
        </p:blipFill>
        <p:spPr>
          <a:xfrm>
            <a:off x="4469130" y="2145030"/>
            <a:ext cx="4882515" cy="2891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38E610-3618-4640-9C89-33789EDCA048}"/>
              </a:ext>
            </a:extLst>
          </p:cNvPr>
          <p:cNvSpPr txBox="1"/>
          <p:nvPr/>
        </p:nvSpPr>
        <p:spPr>
          <a:xfrm>
            <a:off x="2839975" y="1088549"/>
            <a:ext cx="814082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4800" dirty="0">
                <a:solidFill>
                  <a:srgbClr val="00B0F0"/>
                </a:solidFill>
              </a:rPr>
              <a:t>gRPC SETUP ON UBUNTU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456D482-9D6E-4E14-A3FC-10B9DDC03978}"/>
              </a:ext>
            </a:extLst>
          </p:cNvPr>
          <p:cNvSpPr txBox="1"/>
          <p:nvPr/>
        </p:nvSpPr>
        <p:spPr>
          <a:xfrm>
            <a:off x="1141730" y="1567497"/>
            <a:ext cx="7414260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en-GB" sz="2000" dirty="0">
                <a:sym typeface="+mn-ea"/>
              </a:rPr>
              <a:t>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GB" sz="2400" dirty="0">
                <a:sym typeface="+mn-ea"/>
              </a:rPr>
              <a:t>Login to your Ubuntu system </a:t>
            </a:r>
            <a:r>
              <a:rPr lang="en-US" altLang="en-GB" sz="2400" dirty="0">
                <a:sym typeface="+mn-ea"/>
              </a:rPr>
              <a:t>and open terminal .</a:t>
            </a:r>
            <a:endParaRPr sz="2400" dirty="0"/>
          </a:p>
          <a:p>
            <a:pPr indent="0">
              <a:buFont typeface="Arial" panose="020B0604020202020204" pitchFamily="34" charset="0"/>
              <a:buNone/>
            </a:pPr>
            <a:endParaRPr sz="2400" dirty="0"/>
          </a:p>
          <a:p>
            <a:pPr indent="0">
              <a:buFont typeface="Arial" panose="020B0604020202020204" pitchFamily="34" charset="0"/>
              <a:buNone/>
            </a:pPr>
            <a:r>
              <a:rPr sz="2400" dirty="0"/>
              <a:t>gRPC requires Go 1.6 or higher. </a:t>
            </a:r>
            <a:r>
              <a:rPr lang="en-US" sz="2400" dirty="0"/>
              <a:t>first check the version.</a:t>
            </a:r>
            <a:endParaRPr sz="2400" dirty="0"/>
          </a:p>
          <a:p>
            <a:pPr indent="0">
              <a:buFont typeface="Arial" panose="020B0604020202020204" pitchFamily="34" charset="0"/>
              <a:buNone/>
            </a:pPr>
            <a:endParaRPr sz="24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----&gt;</a:t>
            </a:r>
            <a:r>
              <a:rPr lang="en-US" sz="2400" dirty="0"/>
              <a:t>     </a:t>
            </a:r>
            <a:r>
              <a:rPr sz="2400" dirty="0">
                <a:solidFill>
                  <a:schemeClr val="accent6"/>
                </a:solidFill>
              </a:rPr>
              <a:t>go version</a:t>
            </a:r>
          </a:p>
          <a:p>
            <a:pPr indent="0">
              <a:buFont typeface="Arial" panose="020B0604020202020204" pitchFamily="34" charset="0"/>
              <a:buNone/>
            </a:pPr>
            <a:endParaRPr sz="2400" dirty="0">
              <a:solidFill>
                <a:schemeClr val="accent6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dirty="0">
                <a:solidFill>
                  <a:schemeClr val="tx1"/>
                </a:solidFill>
              </a:rPr>
              <a:t>Use the following command to install gRPC:</a:t>
            </a:r>
          </a:p>
          <a:p>
            <a:pPr indent="0">
              <a:buFont typeface="Arial" panose="020B0604020202020204" pitchFamily="34" charset="0"/>
              <a:buNone/>
            </a:pPr>
            <a:endParaRPr sz="2400" dirty="0">
              <a:solidFill>
                <a:schemeClr val="accent6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----&gt;</a:t>
            </a:r>
            <a:r>
              <a:rPr sz="2400" dirty="0">
                <a:solidFill>
                  <a:schemeClr val="accent6"/>
                </a:solidFill>
              </a:rPr>
              <a:t>    go get -u google.golang.org/grpc</a:t>
            </a:r>
          </a:p>
        </p:txBody>
      </p:sp>
    </p:spTree>
    <p:extLst>
      <p:ext uri="{BB962C8B-B14F-4D97-AF65-F5344CB8AC3E}">
        <p14:creationId xmlns:p14="http://schemas.microsoft.com/office/powerpoint/2010/main" val="277220400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CD99CD-34A1-4CE7-8A3E-7C912F1DC2FB}"/>
              </a:ext>
            </a:extLst>
          </p:cNvPr>
          <p:cNvSpPr txBox="1"/>
          <p:nvPr/>
        </p:nvSpPr>
        <p:spPr>
          <a:xfrm>
            <a:off x="643255" y="808992"/>
            <a:ext cx="956437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Install Protocol Buffers v3 </a:t>
            </a:r>
            <a:r>
              <a:rPr lang="en-US" altLang="en-GB" sz="2400" dirty="0">
                <a:solidFill>
                  <a:srgbClr val="FF0000"/>
                </a:solidFill>
              </a:rPr>
              <a:t>:</a:t>
            </a:r>
          </a:p>
          <a:p>
            <a:pPr indent="0">
              <a:buNone/>
            </a:pPr>
            <a:endParaRPr lang="en-US" altLang="en-GB" sz="2400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GB" sz="2000" dirty="0">
                <a:solidFill>
                  <a:schemeClr val="tx1"/>
                </a:solidFill>
              </a:rPr>
              <a:t>Install the protoc compiler that is used to generate gRPC service code. The simplest way to do this is to download pre-compiled binaries for your platform(protoc-&lt;version&gt;-&lt;platform&gt;.zip) from here:</a:t>
            </a:r>
          </a:p>
          <a:p>
            <a:pPr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           </a:t>
            </a:r>
          </a:p>
          <a:p>
            <a:pPr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US" altLang="en-GB" sz="2000" dirty="0">
                <a:solidFill>
                  <a:schemeClr val="tx1"/>
                </a:solidFill>
              </a:rPr>
              <a:t>open web browser and search the below reference and dowload . </a:t>
            </a:r>
          </a:p>
          <a:p>
            <a:pPr indent="0">
              <a:buNone/>
            </a:pPr>
            <a:endParaRPr lang="en-US" altLang="en-GB" sz="2000" dirty="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US" altLang="en-GB" sz="2400" dirty="0">
                <a:solidFill>
                  <a:srgbClr val="FF0000"/>
                </a:solidFill>
              </a:rPr>
              <a:t>reference :</a:t>
            </a:r>
            <a:endParaRPr lang="en-US" altLang="en-GB" sz="2000" dirty="0">
              <a:solidFill>
                <a:schemeClr val="tx1"/>
              </a:solidFill>
            </a:endParaRPr>
          </a:p>
          <a:p>
            <a:pPr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         </a:t>
            </a:r>
            <a:r>
              <a:rPr lang="en-GB" sz="2000" u="sng" dirty="0">
                <a:solidFill>
                  <a:schemeClr val="accent1"/>
                </a:solidFill>
              </a:rPr>
              <a:t>https://github.com/google/protobuf/releases</a:t>
            </a:r>
          </a:p>
          <a:p>
            <a:pPr indent="0">
              <a:buNone/>
            </a:pPr>
            <a:endParaRPr lang="en-GB" sz="2000" u="sng" dirty="0">
              <a:solidFill>
                <a:schemeClr val="accent1"/>
              </a:solidFill>
            </a:endParaRPr>
          </a:p>
          <a:p>
            <a:pPr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            </a:t>
            </a:r>
            <a:r>
              <a:rPr lang="en-US" altLang="en-GB" sz="2000" dirty="0">
                <a:solidFill>
                  <a:schemeClr val="tx1"/>
                </a:solidFill>
              </a:rPr>
              <a:t> In this web page </a:t>
            </a:r>
            <a:r>
              <a:rPr lang="en-GB" sz="2000" dirty="0">
                <a:solidFill>
                  <a:schemeClr val="tx1"/>
                </a:solidFill>
              </a:rPr>
              <a:t>Download </a:t>
            </a:r>
            <a:r>
              <a:rPr lang="en-US" altLang="en-GB" sz="2000" dirty="0">
                <a:solidFill>
                  <a:schemeClr val="tx1"/>
                </a:solidFill>
              </a:rPr>
              <a:t>the </a:t>
            </a:r>
            <a:r>
              <a:rPr lang="en-GB" sz="2000" dirty="0">
                <a:solidFill>
                  <a:schemeClr val="tx1"/>
                </a:solidFill>
              </a:rPr>
              <a:t>"</a:t>
            </a:r>
            <a:r>
              <a:rPr lang="en-GB" sz="2000" dirty="0">
                <a:solidFill>
                  <a:srgbClr val="FF0000"/>
                </a:solidFill>
              </a:rPr>
              <a:t>protoc-3.9.1-linux-x86_64.zip</a:t>
            </a:r>
            <a:r>
              <a:rPr lang="en-US" altLang="en-GB" sz="2000" dirty="0">
                <a:solidFill>
                  <a:schemeClr val="tx1"/>
                </a:solidFill>
              </a:rPr>
              <a:t>”  file...</a:t>
            </a:r>
          </a:p>
          <a:p>
            <a:pPr indent="0">
              <a:buNone/>
            </a:pPr>
            <a:r>
              <a:rPr lang="en-US" altLang="en-GB" sz="2000" dirty="0">
                <a:solidFill>
                  <a:schemeClr val="tx1"/>
                </a:solidFill>
              </a:rPr>
              <a:t>         </a:t>
            </a:r>
          </a:p>
          <a:p>
            <a:pPr indent="0">
              <a:buNone/>
            </a:pPr>
            <a:r>
              <a:rPr lang="en-US" altLang="en-GB" sz="2000" dirty="0">
                <a:solidFill>
                  <a:schemeClr val="tx1"/>
                </a:solidFill>
              </a:rPr>
              <a:t>             next  unzip and rename as protoc and copy whole protoc folder in go/bin.</a:t>
            </a:r>
          </a:p>
          <a:p>
            <a:pPr indent="0">
              <a:buNone/>
            </a:pPr>
            <a:r>
              <a:rPr lang="en-US" altLang="en-GB" sz="2000" dirty="0">
                <a:solidFill>
                  <a:schemeClr val="tx1"/>
                </a:solidFill>
              </a:rPr>
              <a:t>       </a:t>
            </a:r>
          </a:p>
          <a:p>
            <a:pPr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         </a:t>
            </a:r>
          </a:p>
          <a:p>
            <a:endParaRPr lang="en-GB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4135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01EADD-D55A-41AC-A623-9F5DD60DAA39}"/>
              </a:ext>
            </a:extLst>
          </p:cNvPr>
          <p:cNvSpPr txBox="1"/>
          <p:nvPr/>
        </p:nvSpPr>
        <p:spPr>
          <a:xfrm>
            <a:off x="602615" y="1315562"/>
            <a:ext cx="101752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US" altLang="en-GB" sz="1600" dirty="0"/>
              <a:t>   </a:t>
            </a:r>
            <a:r>
              <a:rPr lang="en-GB" sz="2400" dirty="0"/>
              <a:t>Next, install the protoc plugin for Go</a:t>
            </a:r>
          </a:p>
          <a:p>
            <a:pPr indent="0">
              <a:buFont typeface="+mj-lt"/>
              <a:buNone/>
            </a:pPr>
            <a:endParaRPr lang="en-GB" sz="2400" dirty="0"/>
          </a:p>
          <a:p>
            <a:pPr indent="0">
              <a:buFont typeface="+mj-lt"/>
              <a:buNone/>
            </a:pPr>
            <a:r>
              <a:rPr lang="en-GB" sz="2400" dirty="0"/>
              <a:t>  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US" altLang="en-GB" sz="2400" dirty="0">
                <a:solidFill>
                  <a:srgbClr val="FF0000"/>
                </a:solidFill>
              </a:rPr>
              <a:t>----&gt; </a:t>
            </a:r>
            <a:r>
              <a:rPr lang="en-US" altLang="en-GB" sz="2400" dirty="0"/>
              <a:t>    </a:t>
            </a:r>
            <a:r>
              <a:rPr lang="en-GB" sz="2400" dirty="0">
                <a:solidFill>
                  <a:schemeClr val="accent6"/>
                </a:solidFill>
              </a:rPr>
              <a:t>go get -u github.com/golang/protobuf/protoc-gen-go</a:t>
            </a:r>
          </a:p>
          <a:p>
            <a:pPr indent="0">
              <a:buFont typeface="+mj-lt"/>
              <a:buNone/>
            </a:pPr>
            <a:endParaRPr lang="en-GB" sz="2400" dirty="0"/>
          </a:p>
          <a:p>
            <a:pPr indent="0">
              <a:buFont typeface="+mj-lt"/>
              <a:buNone/>
            </a:pPr>
            <a:r>
              <a:rPr lang="en-GB" sz="2400" dirty="0"/>
              <a:t>  The compiler plugin, protoc-gen-go, will be installed in $GOBIN, defaulting to $GOPATH/bin. It must be in your $PATH for the protocol compiler, protoc, to find it.</a:t>
            </a:r>
          </a:p>
          <a:p>
            <a:pPr indent="0">
              <a:buFont typeface="+mj-lt"/>
              <a:buNone/>
            </a:pPr>
            <a:endParaRPr lang="en-GB" sz="2400" dirty="0"/>
          </a:p>
          <a:p>
            <a:pPr indent="0">
              <a:buFont typeface="+mj-lt"/>
              <a:buNone/>
            </a:pPr>
            <a:r>
              <a:rPr lang="en-GB" sz="2400" dirty="0"/>
              <a:t>   </a:t>
            </a:r>
            <a:r>
              <a:rPr lang="en-US" altLang="en-GB" sz="2400" dirty="0">
                <a:solidFill>
                  <a:srgbClr val="FF0000"/>
                </a:solidFill>
              </a:rPr>
              <a:t>----&gt;</a:t>
            </a:r>
            <a:r>
              <a:rPr lang="en-US" altLang="en-GB" sz="2400" dirty="0"/>
              <a:t>     </a:t>
            </a:r>
            <a:r>
              <a:rPr lang="en-GB" sz="2400" dirty="0">
                <a:solidFill>
                  <a:schemeClr val="accent6"/>
                </a:solidFill>
              </a:rPr>
              <a:t>export PATH=$PATH:$GOPATH/bin</a:t>
            </a:r>
          </a:p>
        </p:txBody>
      </p:sp>
    </p:spTree>
    <p:extLst>
      <p:ext uri="{BB962C8B-B14F-4D97-AF65-F5344CB8AC3E}">
        <p14:creationId xmlns:p14="http://schemas.microsoft.com/office/powerpoint/2010/main" val="167760597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C3A3CA-262D-479B-91F7-148C89D5F008}"/>
              </a:ext>
            </a:extLst>
          </p:cNvPr>
          <p:cNvSpPr txBox="1"/>
          <p:nvPr/>
        </p:nvSpPr>
        <p:spPr>
          <a:xfrm>
            <a:off x="374650" y="815021"/>
            <a:ext cx="1037653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FF0000"/>
                </a:solidFill>
              </a:rPr>
              <a:t>Build the example:</a:t>
            </a:r>
          </a:p>
          <a:p>
            <a:pPr indent="0">
              <a:buFont typeface="Arial" panose="020B0604020202020204" pitchFamily="34" charset="0"/>
              <a:buNone/>
            </a:pPr>
            <a:endParaRPr lang="en-GB" sz="2000" dirty="0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sz="2000" dirty="0"/>
              <a:t>        Change to the example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GB" sz="2000" dirty="0"/>
              <a:t>             </a:t>
            </a:r>
            <a:r>
              <a:rPr lang="en-US" altLang="en-GB" sz="2000" dirty="0">
                <a:solidFill>
                  <a:srgbClr val="FF0000"/>
                </a:solidFill>
              </a:rPr>
              <a:t>----&gt;</a:t>
            </a:r>
            <a:r>
              <a:rPr lang="en-US" altLang="en-GB" sz="2000" dirty="0"/>
              <a:t>  </a:t>
            </a:r>
            <a:r>
              <a:rPr lang="en-GB" sz="2000" dirty="0">
                <a:solidFill>
                  <a:schemeClr val="accent6"/>
                </a:solidFill>
              </a:rPr>
              <a:t>cd $GOPATH/"installed go path"/src/google.golang.org/grpc/examples/helloworld</a:t>
            </a:r>
            <a:endParaRPr lang="en-GB" sz="2000" dirty="0"/>
          </a:p>
          <a:p>
            <a:pPr indent="0">
              <a:buFont typeface="Arial" panose="020B0604020202020204" pitchFamily="34" charset="0"/>
              <a:buNone/>
            </a:pPr>
            <a:endParaRPr lang="en-GB" sz="2000" dirty="0"/>
          </a:p>
          <a:p>
            <a:pPr indent="0">
              <a:buFont typeface="Arial" panose="020B0604020202020204" pitchFamily="34" charset="0"/>
              <a:buNone/>
            </a:pPr>
            <a:r>
              <a:rPr lang="en-GB" sz="2000" dirty="0"/>
              <a:t>        gRPC services are defined in a .proto file, which is used to generate a corresponding .pb.go file. The .pb.go file is generated by compiling the .proto file using the protocol compiler: protoc.</a:t>
            </a:r>
          </a:p>
          <a:p>
            <a:pPr indent="0">
              <a:buFont typeface="Arial" panose="020B0604020202020204" pitchFamily="34" charset="0"/>
              <a:buNone/>
            </a:pPr>
            <a:endParaRPr lang="en-GB" sz="2000" dirty="0"/>
          </a:p>
          <a:p>
            <a:pPr indent="0">
              <a:buFont typeface="Arial" panose="020B0604020202020204" pitchFamily="34" charset="0"/>
              <a:buNone/>
            </a:pPr>
            <a:r>
              <a:rPr lang="en-GB" sz="2000" dirty="0"/>
              <a:t>For the purpose of this example, the helloworld.pb.go file has already been generated (by compiling helloworld.proto), and can be found in this directory: $GOPATH/src/google.golang.org/grpc/examples/helloworld/helloworld</a:t>
            </a:r>
          </a:p>
          <a:p>
            <a:pPr indent="0">
              <a:buFont typeface="Arial" panose="020B0604020202020204" pitchFamily="34" charset="0"/>
              <a:buNone/>
            </a:pPr>
            <a:endParaRPr lang="en-GB" sz="2000" dirty="0"/>
          </a:p>
          <a:p>
            <a:pPr indent="0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FF0000"/>
                </a:solidFill>
              </a:rPr>
              <a:t>This helloworld.pb.go file contains:</a:t>
            </a:r>
          </a:p>
          <a:p>
            <a:pPr indent="0">
              <a:buFont typeface="Arial" panose="020B0604020202020204" pitchFamily="34" charset="0"/>
              <a:buNone/>
            </a:pPr>
            <a:endParaRPr lang="en-GB" sz="2000" dirty="0"/>
          </a:p>
          <a:p>
            <a:pPr indent="0">
              <a:buFont typeface="Arial" panose="020B0604020202020204" pitchFamily="34" charset="0"/>
              <a:buNone/>
            </a:pPr>
            <a:r>
              <a:rPr lang="en-GB" sz="2000" dirty="0"/>
              <a:t>Generated client and server code.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GB" sz="2000" dirty="0"/>
              <a:t>Code for populating, serializing, and retrieving our HelloRequest and HelloReply message types.</a:t>
            </a:r>
          </a:p>
        </p:txBody>
      </p:sp>
    </p:spTree>
    <p:extLst>
      <p:ext uri="{BB962C8B-B14F-4D97-AF65-F5344CB8AC3E}">
        <p14:creationId xmlns:p14="http://schemas.microsoft.com/office/powerpoint/2010/main" val="373684788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374650" y="6664008"/>
            <a:ext cx="11506200" cy="1539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22"/>
          <p:cNvGrpSpPr/>
          <p:nvPr/>
        </p:nvGrpSpPr>
        <p:grpSpPr>
          <a:xfrm>
            <a:off x="14605" y="291148"/>
            <a:ext cx="11853545" cy="398780"/>
            <a:chOff x="-5237" y="66775"/>
            <a:chExt cx="11854337" cy="398586"/>
          </a:xfrm>
        </p:grpSpPr>
        <p:cxnSp>
          <p:nvCxnSpPr>
            <p:cNvPr id="1040" name="直接连接符 1039"/>
            <p:cNvCxnSpPr/>
            <p:nvPr/>
          </p:nvCxnSpPr>
          <p:spPr>
            <a:xfrm>
              <a:off x="342131" y="461553"/>
              <a:ext cx="1150696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7" name="组合 20"/>
            <p:cNvGrpSpPr/>
            <p:nvPr/>
          </p:nvGrpSpPr>
          <p:grpSpPr>
            <a:xfrm>
              <a:off x="-5237" y="66775"/>
              <a:ext cx="6123714" cy="398586"/>
              <a:chOff x="-5237" y="95803"/>
              <a:chExt cx="6123714" cy="398586"/>
            </a:xfrm>
          </p:grpSpPr>
          <p:sp>
            <p:nvSpPr>
              <p:cNvPr id="4131" name="文本框 17"/>
              <p:cNvSpPr txBox="1"/>
              <p:nvPr/>
            </p:nvSpPr>
            <p:spPr>
              <a:xfrm>
                <a:off x="-5237" y="95803"/>
                <a:ext cx="6123714" cy="398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400"/>
                <a:r>
                  <a:rPr lang="en-IN" altLang="zh-CN" sz="1400" dirty="0">
                    <a:solidFill>
                      <a:srgbClr val="404040"/>
                    </a:solidFill>
                    <a:latin typeface="Arial" panose="020B0604020202020204" pitchFamily="34" charset="0"/>
                    <a:ea typeface="SimSun" panose="02010600030101010101" pitchFamily="2" charset="-122"/>
                  </a:rPr>
                  <a:t>      </a:t>
                </a:r>
                <a:r>
                  <a:rPr lang="en-IN" altLang="zh-CN" sz="2000" dirty="0">
                    <a:solidFill>
                      <a:srgbClr val="0070C0"/>
                    </a:solidFill>
                    <a:latin typeface="Franklin Gothic Medium" panose="020B0603020102020204" charset="0"/>
                    <a:sym typeface="+mn-ea"/>
                  </a:rPr>
                  <a:t>CodeSeeker </a:t>
                </a:r>
                <a:endParaRPr lang="en-IN" altLang="zh-CN" sz="2000" dirty="0">
                  <a:solidFill>
                    <a:srgbClr val="0070C0"/>
                  </a:solidFill>
                  <a:latin typeface="Franklin Gothic Medium" panose="020B0603020102020204" charset="0"/>
                  <a:ea typeface="SimSun" panose="02010600030101010101" pitchFamily="2" charset="-122"/>
                  <a:sym typeface="+mn-ea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1852146" y="231113"/>
                <a:ext cx="150739" cy="130184"/>
              </a:xfrm>
              <a:prstGeom prst="triangle">
                <a:avLst>
                  <a:gd name="adj" fmla="val 4989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" name="Object 2"/>
          <p:cNvGraphicFramePr/>
          <p:nvPr/>
        </p:nvGraphicFramePr>
        <p:xfrm>
          <a:off x="10918190" y="5360035"/>
          <a:ext cx="93091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r:id="rId4" imgW="7505065" imgH="6285865" progId="Paint.Picture">
                  <p:embed/>
                </p:oleObj>
              </mc:Choice>
              <mc:Fallback>
                <p:oleObj r:id="rId4" imgW="7505065" imgH="6285865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18190" y="5360035"/>
                        <a:ext cx="93091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3">
            <a:extLst>
              <a:ext uri="{FF2B5EF4-FFF2-40B4-BE49-F238E27FC236}">
                <a16:creationId xmlns:a16="http://schemas.microsoft.com/office/drawing/2014/main" id="{301662A8-46CF-4706-B313-584F1984A780}"/>
              </a:ext>
            </a:extLst>
          </p:cNvPr>
          <p:cNvSpPr txBox="1"/>
          <p:nvPr/>
        </p:nvSpPr>
        <p:spPr>
          <a:xfrm>
            <a:off x="602615" y="1262062"/>
            <a:ext cx="1031557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US" altLang="en-GB" sz="1600" dirty="0"/>
              <a:t>  </a:t>
            </a:r>
            <a:r>
              <a:rPr sz="2000" dirty="0"/>
              <a:t>Try it!:</a:t>
            </a:r>
          </a:p>
          <a:p>
            <a:pPr indent="0">
              <a:buFont typeface="+mj-lt"/>
              <a:buNone/>
            </a:pPr>
            <a:endParaRPr sz="2000" dirty="0"/>
          </a:p>
          <a:p>
            <a:pPr indent="0">
              <a:buFont typeface="+mj-lt"/>
              <a:buNone/>
            </a:pPr>
            <a:r>
              <a:rPr sz="2000" dirty="0"/>
              <a:t>To compile and run the server and client code, the go run command can be used. In the examples directory:</a:t>
            </a:r>
          </a:p>
          <a:p>
            <a:pPr indent="0">
              <a:buFont typeface="+mj-lt"/>
              <a:buNone/>
            </a:pPr>
            <a:endParaRPr sz="2000" dirty="0"/>
          </a:p>
          <a:p>
            <a:pPr indent="0">
              <a:buFont typeface="+mj-lt"/>
              <a:buNone/>
            </a:pPr>
            <a:r>
              <a:rPr lang="en-US" sz="2000" dirty="0"/>
              <a:t>          </a:t>
            </a:r>
            <a:r>
              <a:rPr lang="en-US" sz="2000" dirty="0">
                <a:solidFill>
                  <a:srgbClr val="FF0000"/>
                </a:solidFill>
              </a:rPr>
              <a:t>----&gt;</a:t>
            </a:r>
            <a:r>
              <a:rPr sz="2000" dirty="0"/>
              <a:t>     </a:t>
            </a:r>
            <a:r>
              <a:rPr sz="2000" dirty="0">
                <a:solidFill>
                  <a:schemeClr val="accent6"/>
                </a:solidFill>
              </a:rPr>
              <a:t>go run greeter_server/main.go</a:t>
            </a:r>
          </a:p>
          <a:p>
            <a:pPr indent="0">
              <a:buFont typeface="+mj-lt"/>
              <a:buNone/>
            </a:pPr>
            <a:endParaRPr sz="2000" dirty="0"/>
          </a:p>
          <a:p>
            <a:pPr indent="0">
              <a:buFont typeface="+mj-lt"/>
              <a:buNone/>
            </a:pPr>
            <a:r>
              <a:rPr sz="2000" dirty="0"/>
              <a:t>From a different terminal:</a:t>
            </a:r>
          </a:p>
          <a:p>
            <a:pPr indent="0">
              <a:buFont typeface="+mj-lt"/>
              <a:buNone/>
            </a:pPr>
            <a:endParaRPr sz="2000" dirty="0"/>
          </a:p>
          <a:p>
            <a:pPr indent="0">
              <a:buFont typeface="+mj-lt"/>
              <a:buNone/>
            </a:pPr>
            <a:r>
              <a:rPr lang="en-US" sz="2000" dirty="0"/>
              <a:t>          </a:t>
            </a:r>
            <a:r>
              <a:rPr lang="en-US" sz="2000" dirty="0">
                <a:solidFill>
                  <a:srgbClr val="FF0000"/>
                </a:solidFill>
              </a:rPr>
              <a:t>----&gt;</a:t>
            </a:r>
            <a:r>
              <a:rPr lang="en-US" sz="2000" dirty="0"/>
              <a:t>     </a:t>
            </a:r>
            <a:r>
              <a:rPr sz="2000" dirty="0">
                <a:solidFill>
                  <a:schemeClr val="accent6"/>
                </a:solidFill>
              </a:rPr>
              <a:t>go run greeter_client/main.go</a:t>
            </a:r>
            <a:endParaRPr sz="2000" dirty="0"/>
          </a:p>
          <a:p>
            <a:pPr indent="0">
              <a:buFont typeface="+mj-lt"/>
              <a:buNone/>
            </a:pPr>
            <a:endParaRPr sz="2000" dirty="0"/>
          </a:p>
          <a:p>
            <a:pPr indent="0">
              <a:buFont typeface="+mj-lt"/>
              <a:buNone/>
            </a:pPr>
            <a:r>
              <a:rPr sz="2000" dirty="0"/>
              <a:t>        If things go smoothly, you will see the Greeting: </a:t>
            </a:r>
            <a:r>
              <a:rPr sz="2000" dirty="0">
                <a:solidFill>
                  <a:srgbClr val="FF0000"/>
                </a:solidFill>
              </a:rPr>
              <a:t>Hello world</a:t>
            </a:r>
            <a:r>
              <a:rPr sz="2000" dirty="0"/>
              <a:t> in the client side output.</a:t>
            </a:r>
          </a:p>
        </p:txBody>
      </p:sp>
    </p:spTree>
    <p:extLst>
      <p:ext uri="{BB962C8B-B14F-4D97-AF65-F5344CB8AC3E}">
        <p14:creationId xmlns:p14="http://schemas.microsoft.com/office/powerpoint/2010/main" val="28239098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472</Words>
  <Application>Microsoft Office PowerPoint</Application>
  <PresentationFormat>Widescreen</PresentationFormat>
  <Paragraphs>63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Franklin Gothic Medium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maniteja naidu sadanala</dc:creator>
  <cp:lastModifiedBy>maniteja naidu sadanala</cp:lastModifiedBy>
  <cp:revision>52</cp:revision>
  <dcterms:created xsi:type="dcterms:W3CDTF">2019-08-12T17:15:00Z</dcterms:created>
  <dcterms:modified xsi:type="dcterms:W3CDTF">2019-09-11T09:32:18Z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