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CE84-BD17-41EC-B014-329F2CFA2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03D75-6189-4DE6-AC41-1FB912453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480C7-6652-4F24-B345-BA1CB1C0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6F5-8D8E-4421-A2D8-E63EC42B7582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A3E5E-40EC-4483-8D7A-6D56E69E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3B520-2526-4BF1-8734-08ECEEB7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60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AEEF-2376-4697-9871-327C6B9C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6EF7B-1E3D-4F8C-94CC-CA253F7DE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3EA14-D724-41F1-B528-DB1596F9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6F5-8D8E-4421-A2D8-E63EC42B7582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F8427-33AC-4876-94B2-95C85E15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76BA6-6DA2-49AB-8AE9-11050A08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75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962C9-1D87-4EC2-BF04-1C3B7BB33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9FBD0-6734-4162-A195-8DDE66141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119BC-04EC-4EDB-8B09-9712366A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6F5-8D8E-4421-A2D8-E63EC42B7582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83690-1826-4670-9DF0-9DCA2BBE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1D959-A93D-4014-A880-B9937BA1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83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99EF-F6FE-441E-960A-F576CD7A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0FE7-C5EE-4957-A056-DB57213B0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9C0CC-F92F-4048-B769-2381E799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6F5-8D8E-4421-A2D8-E63EC42B7582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1E33C-FE1D-4E7E-9566-6F70E910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9C983-C454-41FD-A998-7A783A0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43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F3FA-7CA0-412D-901F-005D0BE8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22979-B57D-4F6E-9251-36CEEF805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AFCE1-68B7-4EDB-99BE-AA0BE963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6F5-8D8E-4421-A2D8-E63EC42B7582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24822-2E91-44FF-AB20-BCDCBFEF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65326-5C06-4483-98D0-BE292E08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13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12E7-33F7-459D-A4EE-2A3B913F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BB688-2524-4392-9367-B370E788D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0ECA1-61C6-4227-A0B2-1F1B527B2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E4EEF-14E0-4C03-BD4A-B6779E1E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6F5-8D8E-4421-A2D8-E63EC42B7582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D3FD8-E6E4-4194-BB5F-B2FA6C1E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BE6C2-26C6-435D-A3D0-1032319E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14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8841-F09D-46EB-8C78-8CA4D6CE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EF670-A6BD-4A1E-B693-3C66A4D38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49263-5EEB-4FA9-ABC3-AC98AC40E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5046C-62B4-4273-9CB5-FE65028C0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64258-8C89-4511-9911-837F1BDA9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F2BD5A-0A97-4066-A595-4FA3E8FCD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6F5-8D8E-4421-A2D8-E63EC42B7582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23721-C43A-4F0E-870B-C55E3916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EBDDC-AE73-4AFC-B092-1CDB9628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6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0197-1D85-4092-8165-86DEFC29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B15D-A489-42C3-93BA-9656C031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6F5-8D8E-4421-A2D8-E63EC42B7582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8B18A-264A-45CA-AEB6-BC0DCEB0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8DFD9-ECCF-4B6E-9973-F086F5CB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14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F7E7F-438A-4F71-9858-3E6AE644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6F5-8D8E-4421-A2D8-E63EC42B7582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C2D22-BDD1-4078-921F-D8152D3B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FA8AA-311D-4009-AA52-02EEB9D1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73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324C-E5CE-4594-8D4E-7D520C3F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B769D-1B78-423D-9E40-BA8E2AA35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85DAC-423E-4C3A-ACB9-5EBF584BB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E8065-E9CD-487E-865E-CBF496B2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6F5-8D8E-4421-A2D8-E63EC42B7582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8B6A8-B4AC-463E-AE9C-93FF7657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22E15-0D70-4239-9B87-665A6BF4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92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7F2C-0255-4994-91BA-834F1C28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4DB04-60CD-4347-9583-DF47F06AF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D870D-2F9D-4884-BF38-DE0B9544C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E106C-AFF5-46B2-B049-D44C06DA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6F5-8D8E-4421-A2D8-E63EC42B7582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32976-6835-4840-AE7B-530CB267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F0FD3-FE8A-4D5B-A35F-F7011B19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33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CA68D-70C9-4B80-A0A8-F6DE3010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BEDC4-A58F-465F-8B89-35B10F4A8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3EA23-EA82-46D3-A40D-50F0FE27F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26F5-8D8E-4421-A2D8-E63EC42B7582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77597-A52C-42C4-91A8-D28690B4E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E810-FF1A-4D51-AA09-F801866EA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61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hyperlink" Target="https://www.python.org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PNG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hyperlink" Target="https://pypi.org/project/virtualenvwrapper-win/" TargetMode="External"/><Relationship Id="rId5" Type="http://schemas.openxmlformats.org/officeDocument/2006/relationships/hyperlink" Target="https://pypi.org/project/virtualenv/" TargetMode="Externa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PNG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1EE0F525-4C35-4CA6-B74F-6540047BF930}"/>
              </a:ext>
            </a:extLst>
          </p:cNvPr>
          <p:cNvGrpSpPr/>
          <p:nvPr/>
        </p:nvGrpSpPr>
        <p:grpSpPr>
          <a:xfrm>
            <a:off x="-187960" y="119063"/>
            <a:ext cx="11853545" cy="398780"/>
            <a:chOff x="-5237" y="66775"/>
            <a:chExt cx="11854337" cy="398586"/>
          </a:xfrm>
        </p:grpSpPr>
        <p:cxnSp>
          <p:nvCxnSpPr>
            <p:cNvPr id="5" name="直接连接符 1039">
              <a:extLst>
                <a:ext uri="{FF2B5EF4-FFF2-40B4-BE49-F238E27FC236}">
                  <a16:creationId xmlns:a16="http://schemas.microsoft.com/office/drawing/2014/main" id="{A35E27E9-46AF-4C04-AED3-2E53EE4C5995}"/>
                </a:ext>
              </a:extLst>
            </p:cNvPr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20">
              <a:extLst>
                <a:ext uri="{FF2B5EF4-FFF2-40B4-BE49-F238E27FC236}">
                  <a16:creationId xmlns:a16="http://schemas.microsoft.com/office/drawing/2014/main" id="{09584E7E-2A4B-4709-85F1-097261E56D3C}"/>
                </a:ext>
              </a:extLst>
            </p:cNvPr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7" name="文本框 17">
                <a:extLst>
                  <a:ext uri="{FF2B5EF4-FFF2-40B4-BE49-F238E27FC236}">
                    <a16:creationId xmlns:a16="http://schemas.microsoft.com/office/drawing/2014/main" id="{BEB0D904-E742-412F-AD37-D8D7376024C0}"/>
                  </a:ext>
                </a:extLst>
              </p:cNvPr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Jai Venkateswara Technologies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8" name="等腰三角形 19">
                <a:extLst>
                  <a:ext uri="{FF2B5EF4-FFF2-40B4-BE49-F238E27FC236}">
                    <a16:creationId xmlns:a16="http://schemas.microsoft.com/office/drawing/2014/main" id="{ADA507A0-B021-4DC8-849A-075B396557FD}"/>
                  </a:ext>
                </a:extLst>
              </p:cNvPr>
              <p:cNvSpPr/>
              <p:nvPr/>
            </p:nvSpPr>
            <p:spPr>
              <a:xfrm rot="5400000">
                <a:off x="38836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3D0DC12-DA05-4748-99F8-A6C6E443B9D9}"/>
              </a:ext>
            </a:extLst>
          </p:cNvPr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r:id="rId3" imgW="7505065" imgH="6285865" progId="Paint.Picture">
                  <p:embed/>
                </p:oleObj>
              </mc:Choice>
              <mc:Fallback>
                <p:oleObj r:id="rId3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1033">
            <a:extLst>
              <a:ext uri="{FF2B5EF4-FFF2-40B4-BE49-F238E27FC236}">
                <a16:creationId xmlns:a16="http://schemas.microsoft.com/office/drawing/2014/main" id="{11B00CAE-2E0B-4363-B63D-70058A5EA9ED}"/>
              </a:ext>
            </a:extLst>
          </p:cNvPr>
          <p:cNvSpPr/>
          <p:nvPr/>
        </p:nvSpPr>
        <p:spPr>
          <a:xfrm>
            <a:off x="389255" y="6664008"/>
            <a:ext cx="11506200" cy="153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C91E2F-FDEF-4B56-96CA-1CF8A8B41383}"/>
              </a:ext>
            </a:extLst>
          </p:cNvPr>
          <p:cNvSpPr txBox="1"/>
          <p:nvPr/>
        </p:nvSpPr>
        <p:spPr>
          <a:xfrm>
            <a:off x="3131229" y="827407"/>
            <a:ext cx="814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accent1">
                    <a:lumMod val="75000"/>
                  </a:schemeClr>
                </a:solidFill>
              </a:rPr>
              <a:t>PYTHON &amp; Django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8B3CBB-F3B2-4BCA-83FB-06979466A5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229" y="2902997"/>
            <a:ext cx="1784984" cy="1784984"/>
          </a:xfrm>
          <a:prstGeom prst="rect">
            <a:avLst/>
          </a:prstGeom>
        </p:spPr>
      </p:pic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F0A26E84-9603-4028-AE55-A005BF403E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485" y="3059920"/>
            <a:ext cx="3223527" cy="162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0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1EE0F525-4C35-4CA6-B74F-6540047BF930}"/>
              </a:ext>
            </a:extLst>
          </p:cNvPr>
          <p:cNvGrpSpPr/>
          <p:nvPr/>
        </p:nvGrpSpPr>
        <p:grpSpPr>
          <a:xfrm>
            <a:off x="-187960" y="119063"/>
            <a:ext cx="11853545" cy="398780"/>
            <a:chOff x="-5237" y="66775"/>
            <a:chExt cx="11854337" cy="398586"/>
          </a:xfrm>
        </p:grpSpPr>
        <p:cxnSp>
          <p:nvCxnSpPr>
            <p:cNvPr id="5" name="直接连接符 1039">
              <a:extLst>
                <a:ext uri="{FF2B5EF4-FFF2-40B4-BE49-F238E27FC236}">
                  <a16:creationId xmlns:a16="http://schemas.microsoft.com/office/drawing/2014/main" id="{A35E27E9-46AF-4C04-AED3-2E53EE4C5995}"/>
                </a:ext>
              </a:extLst>
            </p:cNvPr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20">
              <a:extLst>
                <a:ext uri="{FF2B5EF4-FFF2-40B4-BE49-F238E27FC236}">
                  <a16:creationId xmlns:a16="http://schemas.microsoft.com/office/drawing/2014/main" id="{09584E7E-2A4B-4709-85F1-097261E56D3C}"/>
                </a:ext>
              </a:extLst>
            </p:cNvPr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7" name="文本框 17">
                <a:extLst>
                  <a:ext uri="{FF2B5EF4-FFF2-40B4-BE49-F238E27FC236}">
                    <a16:creationId xmlns:a16="http://schemas.microsoft.com/office/drawing/2014/main" id="{BEB0D904-E742-412F-AD37-D8D7376024C0}"/>
                  </a:ext>
                </a:extLst>
              </p:cNvPr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Jai Venkateswara Technologies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8" name="等腰三角形 19">
                <a:extLst>
                  <a:ext uri="{FF2B5EF4-FFF2-40B4-BE49-F238E27FC236}">
                    <a16:creationId xmlns:a16="http://schemas.microsoft.com/office/drawing/2014/main" id="{ADA507A0-B021-4DC8-849A-075B396557FD}"/>
                  </a:ext>
                </a:extLst>
              </p:cNvPr>
              <p:cNvSpPr/>
              <p:nvPr/>
            </p:nvSpPr>
            <p:spPr>
              <a:xfrm rot="5400000">
                <a:off x="38836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3D0DC12-DA05-4748-99F8-A6C6E443B9D9}"/>
              </a:ext>
            </a:extLst>
          </p:cNvPr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r:id="rId3" imgW="7505065" imgH="6285865" progId="Paint.Picture">
                  <p:embed/>
                </p:oleObj>
              </mc:Choice>
              <mc:Fallback>
                <p:oleObj r:id="rId3" imgW="7505065" imgH="6285865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3D0DC12-DA05-4748-99F8-A6C6E443B9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1033">
            <a:extLst>
              <a:ext uri="{FF2B5EF4-FFF2-40B4-BE49-F238E27FC236}">
                <a16:creationId xmlns:a16="http://schemas.microsoft.com/office/drawing/2014/main" id="{11B00CAE-2E0B-4363-B63D-70058A5EA9ED}"/>
              </a:ext>
            </a:extLst>
          </p:cNvPr>
          <p:cNvSpPr/>
          <p:nvPr/>
        </p:nvSpPr>
        <p:spPr>
          <a:xfrm>
            <a:off x="389255" y="6664008"/>
            <a:ext cx="11506200" cy="153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9F5F21-AD81-468E-9816-45D9108DAC1D}"/>
              </a:ext>
            </a:extLst>
          </p:cNvPr>
          <p:cNvSpPr txBox="1"/>
          <p:nvPr/>
        </p:nvSpPr>
        <p:spPr>
          <a:xfrm>
            <a:off x="4332303" y="659732"/>
            <a:ext cx="3959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Python Installation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0649493-C91C-4FB6-ADBE-5CE58E9061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6" y="2735161"/>
            <a:ext cx="4912438" cy="352791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CEFEC8A-D9FE-4732-8E6C-56E036DBBFFE}"/>
              </a:ext>
            </a:extLst>
          </p:cNvPr>
          <p:cNvSpPr txBox="1"/>
          <p:nvPr/>
        </p:nvSpPr>
        <p:spPr>
          <a:xfrm>
            <a:off x="1285910" y="1263286"/>
            <a:ext cx="7821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Visit </a:t>
            </a:r>
            <a:r>
              <a:rPr lang="en-GB" dirty="0">
                <a:hlinkClick r:id="rId6"/>
              </a:rPr>
              <a:t>https://www.python.org</a:t>
            </a:r>
            <a:r>
              <a:rPr lang="en-GB" dirty="0"/>
              <a:t> , you can find Downloads tab as shown in below picture.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Click on Download Python 3.7.4.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0F7801-86DC-468C-89E5-5CE9AD54AB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232" y="2731560"/>
            <a:ext cx="4912437" cy="352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1EE0F525-4C35-4CA6-B74F-6540047BF930}"/>
              </a:ext>
            </a:extLst>
          </p:cNvPr>
          <p:cNvGrpSpPr/>
          <p:nvPr/>
        </p:nvGrpSpPr>
        <p:grpSpPr>
          <a:xfrm>
            <a:off x="-187960" y="119063"/>
            <a:ext cx="11853545" cy="398780"/>
            <a:chOff x="-5237" y="66775"/>
            <a:chExt cx="11854337" cy="398586"/>
          </a:xfrm>
        </p:grpSpPr>
        <p:cxnSp>
          <p:nvCxnSpPr>
            <p:cNvPr id="5" name="直接连接符 1039">
              <a:extLst>
                <a:ext uri="{FF2B5EF4-FFF2-40B4-BE49-F238E27FC236}">
                  <a16:creationId xmlns:a16="http://schemas.microsoft.com/office/drawing/2014/main" id="{A35E27E9-46AF-4C04-AED3-2E53EE4C5995}"/>
                </a:ext>
              </a:extLst>
            </p:cNvPr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20">
              <a:extLst>
                <a:ext uri="{FF2B5EF4-FFF2-40B4-BE49-F238E27FC236}">
                  <a16:creationId xmlns:a16="http://schemas.microsoft.com/office/drawing/2014/main" id="{09584E7E-2A4B-4709-85F1-097261E56D3C}"/>
                </a:ext>
              </a:extLst>
            </p:cNvPr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7" name="文本框 17">
                <a:extLst>
                  <a:ext uri="{FF2B5EF4-FFF2-40B4-BE49-F238E27FC236}">
                    <a16:creationId xmlns:a16="http://schemas.microsoft.com/office/drawing/2014/main" id="{BEB0D904-E742-412F-AD37-D8D7376024C0}"/>
                  </a:ext>
                </a:extLst>
              </p:cNvPr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Jai Venkateswara Technologies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8" name="等腰三角形 19">
                <a:extLst>
                  <a:ext uri="{FF2B5EF4-FFF2-40B4-BE49-F238E27FC236}">
                    <a16:creationId xmlns:a16="http://schemas.microsoft.com/office/drawing/2014/main" id="{ADA507A0-B021-4DC8-849A-075B396557FD}"/>
                  </a:ext>
                </a:extLst>
              </p:cNvPr>
              <p:cNvSpPr/>
              <p:nvPr/>
            </p:nvSpPr>
            <p:spPr>
              <a:xfrm rot="5400000">
                <a:off x="38836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3D0DC12-DA05-4748-99F8-A6C6E443B9D9}"/>
              </a:ext>
            </a:extLst>
          </p:cNvPr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r:id="rId3" imgW="7505065" imgH="6285865" progId="Paint.Picture">
                  <p:embed/>
                </p:oleObj>
              </mc:Choice>
              <mc:Fallback>
                <p:oleObj r:id="rId3" imgW="7505065" imgH="6285865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3D0DC12-DA05-4748-99F8-A6C6E443B9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1033">
            <a:extLst>
              <a:ext uri="{FF2B5EF4-FFF2-40B4-BE49-F238E27FC236}">
                <a16:creationId xmlns:a16="http://schemas.microsoft.com/office/drawing/2014/main" id="{11B00CAE-2E0B-4363-B63D-70058A5EA9ED}"/>
              </a:ext>
            </a:extLst>
          </p:cNvPr>
          <p:cNvSpPr/>
          <p:nvPr/>
        </p:nvSpPr>
        <p:spPr>
          <a:xfrm>
            <a:off x="389255" y="6664008"/>
            <a:ext cx="11506200" cy="153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A7168-1A53-4BAF-A904-AD1FE8DAB1F5}"/>
              </a:ext>
            </a:extLst>
          </p:cNvPr>
          <p:cNvSpPr txBox="1"/>
          <p:nvPr/>
        </p:nvSpPr>
        <p:spPr>
          <a:xfrm>
            <a:off x="389255" y="1074198"/>
            <a:ext cx="826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After clicking download you will get an executable file as shown in figure, run 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96260A-2725-4A8A-A0E4-EE59955B6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589" y="711503"/>
            <a:ext cx="1104996" cy="13717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DAD639D-6B8A-4368-951D-93D1186FF1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" y="2433017"/>
            <a:ext cx="3759268" cy="23158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FF35D2-8936-4C8E-B502-16B25D7124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62" y="2429208"/>
            <a:ext cx="3760960" cy="23158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D162FB5-7A72-4CC1-80D8-55C9FA0067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31" y="2431538"/>
            <a:ext cx="3759269" cy="23158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A30BC55-CA0C-497B-9B9D-620B9DA5F93D}"/>
              </a:ext>
            </a:extLst>
          </p:cNvPr>
          <p:cNvSpPr txBox="1"/>
          <p:nvPr/>
        </p:nvSpPr>
        <p:spPr>
          <a:xfrm>
            <a:off x="470517" y="5078027"/>
            <a:ext cx="8185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Make sure your directory is given to admin and follow steps shown in pictures above, therefore the setup was successfully completed</a:t>
            </a:r>
          </a:p>
        </p:txBody>
      </p:sp>
    </p:spTree>
    <p:extLst>
      <p:ext uri="{BB962C8B-B14F-4D97-AF65-F5344CB8AC3E}">
        <p14:creationId xmlns:p14="http://schemas.microsoft.com/office/powerpoint/2010/main" val="42602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1EE0F525-4C35-4CA6-B74F-6540047BF930}"/>
              </a:ext>
            </a:extLst>
          </p:cNvPr>
          <p:cNvGrpSpPr/>
          <p:nvPr/>
        </p:nvGrpSpPr>
        <p:grpSpPr>
          <a:xfrm>
            <a:off x="-187960" y="119063"/>
            <a:ext cx="11853545" cy="398780"/>
            <a:chOff x="-5237" y="66775"/>
            <a:chExt cx="11854337" cy="398586"/>
          </a:xfrm>
        </p:grpSpPr>
        <p:cxnSp>
          <p:nvCxnSpPr>
            <p:cNvPr id="5" name="直接连接符 1039">
              <a:extLst>
                <a:ext uri="{FF2B5EF4-FFF2-40B4-BE49-F238E27FC236}">
                  <a16:creationId xmlns:a16="http://schemas.microsoft.com/office/drawing/2014/main" id="{A35E27E9-46AF-4C04-AED3-2E53EE4C5995}"/>
                </a:ext>
              </a:extLst>
            </p:cNvPr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20">
              <a:extLst>
                <a:ext uri="{FF2B5EF4-FFF2-40B4-BE49-F238E27FC236}">
                  <a16:creationId xmlns:a16="http://schemas.microsoft.com/office/drawing/2014/main" id="{09584E7E-2A4B-4709-85F1-097261E56D3C}"/>
                </a:ext>
              </a:extLst>
            </p:cNvPr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7" name="文本框 17">
                <a:extLst>
                  <a:ext uri="{FF2B5EF4-FFF2-40B4-BE49-F238E27FC236}">
                    <a16:creationId xmlns:a16="http://schemas.microsoft.com/office/drawing/2014/main" id="{BEB0D904-E742-412F-AD37-D8D7376024C0}"/>
                  </a:ext>
                </a:extLst>
              </p:cNvPr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Jai Venkateswara Technologies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8" name="等腰三角形 19">
                <a:extLst>
                  <a:ext uri="{FF2B5EF4-FFF2-40B4-BE49-F238E27FC236}">
                    <a16:creationId xmlns:a16="http://schemas.microsoft.com/office/drawing/2014/main" id="{ADA507A0-B021-4DC8-849A-075B396557FD}"/>
                  </a:ext>
                </a:extLst>
              </p:cNvPr>
              <p:cNvSpPr/>
              <p:nvPr/>
            </p:nvSpPr>
            <p:spPr>
              <a:xfrm rot="5400000">
                <a:off x="38836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3D0DC12-DA05-4748-99F8-A6C6E443B9D9}"/>
              </a:ext>
            </a:extLst>
          </p:cNvPr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r:id="rId3" imgW="7505065" imgH="6285865" progId="Paint.Picture">
                  <p:embed/>
                </p:oleObj>
              </mc:Choice>
              <mc:Fallback>
                <p:oleObj r:id="rId3" imgW="7505065" imgH="6285865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3D0DC12-DA05-4748-99F8-A6C6E443B9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1033">
            <a:extLst>
              <a:ext uri="{FF2B5EF4-FFF2-40B4-BE49-F238E27FC236}">
                <a16:creationId xmlns:a16="http://schemas.microsoft.com/office/drawing/2014/main" id="{11B00CAE-2E0B-4363-B63D-70058A5EA9ED}"/>
              </a:ext>
            </a:extLst>
          </p:cNvPr>
          <p:cNvSpPr/>
          <p:nvPr/>
        </p:nvSpPr>
        <p:spPr>
          <a:xfrm>
            <a:off x="389255" y="6664008"/>
            <a:ext cx="11506200" cy="153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5CFA6B-269F-4E2B-B905-A85BDE249520}"/>
              </a:ext>
            </a:extLst>
          </p:cNvPr>
          <p:cNvSpPr txBox="1"/>
          <p:nvPr/>
        </p:nvSpPr>
        <p:spPr>
          <a:xfrm>
            <a:off x="3960920" y="678171"/>
            <a:ext cx="427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Django Installation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0C0A0D-9C23-447F-AC56-39930C9C87A4}"/>
              </a:ext>
            </a:extLst>
          </p:cNvPr>
          <p:cNvSpPr txBox="1"/>
          <p:nvPr/>
        </p:nvSpPr>
        <p:spPr>
          <a:xfrm>
            <a:off x="896646" y="1320607"/>
            <a:ext cx="7680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 successful installation of python, open command prompt and check the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python --version </a:t>
            </a:r>
            <a:r>
              <a:rPr lang="en-GB" dirty="0"/>
              <a:t>(it shows the version of python as shown in picture.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pip –version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0DB88B-BA5C-4984-88A2-6664AB613A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91" y="3074246"/>
            <a:ext cx="5334744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2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1EE0F525-4C35-4CA6-B74F-6540047BF930}"/>
              </a:ext>
            </a:extLst>
          </p:cNvPr>
          <p:cNvGrpSpPr/>
          <p:nvPr/>
        </p:nvGrpSpPr>
        <p:grpSpPr>
          <a:xfrm>
            <a:off x="-187960" y="119063"/>
            <a:ext cx="11853545" cy="398780"/>
            <a:chOff x="-5237" y="66775"/>
            <a:chExt cx="11854337" cy="398586"/>
          </a:xfrm>
        </p:grpSpPr>
        <p:cxnSp>
          <p:nvCxnSpPr>
            <p:cNvPr id="5" name="直接连接符 1039">
              <a:extLst>
                <a:ext uri="{FF2B5EF4-FFF2-40B4-BE49-F238E27FC236}">
                  <a16:creationId xmlns:a16="http://schemas.microsoft.com/office/drawing/2014/main" id="{A35E27E9-46AF-4C04-AED3-2E53EE4C5995}"/>
                </a:ext>
              </a:extLst>
            </p:cNvPr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20">
              <a:extLst>
                <a:ext uri="{FF2B5EF4-FFF2-40B4-BE49-F238E27FC236}">
                  <a16:creationId xmlns:a16="http://schemas.microsoft.com/office/drawing/2014/main" id="{09584E7E-2A4B-4709-85F1-097261E56D3C}"/>
                </a:ext>
              </a:extLst>
            </p:cNvPr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7" name="文本框 17">
                <a:extLst>
                  <a:ext uri="{FF2B5EF4-FFF2-40B4-BE49-F238E27FC236}">
                    <a16:creationId xmlns:a16="http://schemas.microsoft.com/office/drawing/2014/main" id="{BEB0D904-E742-412F-AD37-D8D7376024C0}"/>
                  </a:ext>
                </a:extLst>
              </p:cNvPr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Jai Venkateswara Technologies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8" name="等腰三角形 19">
                <a:extLst>
                  <a:ext uri="{FF2B5EF4-FFF2-40B4-BE49-F238E27FC236}">
                    <a16:creationId xmlns:a16="http://schemas.microsoft.com/office/drawing/2014/main" id="{ADA507A0-B021-4DC8-849A-075B396557FD}"/>
                  </a:ext>
                </a:extLst>
              </p:cNvPr>
              <p:cNvSpPr/>
              <p:nvPr/>
            </p:nvSpPr>
            <p:spPr>
              <a:xfrm rot="5400000">
                <a:off x="38836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3D0DC12-DA05-4748-99F8-A6C6E443B9D9}"/>
              </a:ext>
            </a:extLst>
          </p:cNvPr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r:id="rId3" imgW="7505065" imgH="6285865" progId="Paint.Picture">
                  <p:embed/>
                </p:oleObj>
              </mc:Choice>
              <mc:Fallback>
                <p:oleObj r:id="rId3" imgW="7505065" imgH="6285865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3D0DC12-DA05-4748-99F8-A6C6E443B9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1033">
            <a:extLst>
              <a:ext uri="{FF2B5EF4-FFF2-40B4-BE49-F238E27FC236}">
                <a16:creationId xmlns:a16="http://schemas.microsoft.com/office/drawing/2014/main" id="{11B00CAE-2E0B-4363-B63D-70058A5EA9ED}"/>
              </a:ext>
            </a:extLst>
          </p:cNvPr>
          <p:cNvSpPr/>
          <p:nvPr/>
        </p:nvSpPr>
        <p:spPr>
          <a:xfrm>
            <a:off x="389255" y="6664008"/>
            <a:ext cx="11506200" cy="153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5CFA6B-269F-4E2B-B905-A85BDE249520}"/>
              </a:ext>
            </a:extLst>
          </p:cNvPr>
          <p:cNvSpPr txBox="1"/>
          <p:nvPr/>
        </p:nvSpPr>
        <p:spPr>
          <a:xfrm>
            <a:off x="3960920" y="678171"/>
            <a:ext cx="427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Django Installation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547990-1DB0-42A1-90B4-041435807024}"/>
              </a:ext>
            </a:extLst>
          </p:cNvPr>
          <p:cNvSpPr txBox="1"/>
          <p:nvPr/>
        </p:nvSpPr>
        <p:spPr>
          <a:xfrm>
            <a:off x="1028448" y="1236565"/>
            <a:ext cx="8088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Now open windows PowerShell in start menu and run it as administrator, that opens pops up windows PowerShell command prompt.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Enter following commands in PowerShell given in next slide for Django setup </a:t>
            </a: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E31605-3D58-4365-994C-889E2C8E5B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804" y="3224355"/>
            <a:ext cx="3285775" cy="3127123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F2B24523-B812-498C-9B06-E863B6608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856" y="3224355"/>
            <a:ext cx="5312328" cy="31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9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1EE0F525-4C35-4CA6-B74F-6540047BF930}"/>
              </a:ext>
            </a:extLst>
          </p:cNvPr>
          <p:cNvGrpSpPr/>
          <p:nvPr/>
        </p:nvGrpSpPr>
        <p:grpSpPr>
          <a:xfrm>
            <a:off x="-187960" y="119063"/>
            <a:ext cx="11853545" cy="398780"/>
            <a:chOff x="-5237" y="66775"/>
            <a:chExt cx="11854337" cy="398586"/>
          </a:xfrm>
        </p:grpSpPr>
        <p:cxnSp>
          <p:nvCxnSpPr>
            <p:cNvPr id="5" name="直接连接符 1039">
              <a:extLst>
                <a:ext uri="{FF2B5EF4-FFF2-40B4-BE49-F238E27FC236}">
                  <a16:creationId xmlns:a16="http://schemas.microsoft.com/office/drawing/2014/main" id="{A35E27E9-46AF-4C04-AED3-2E53EE4C5995}"/>
                </a:ext>
              </a:extLst>
            </p:cNvPr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20">
              <a:extLst>
                <a:ext uri="{FF2B5EF4-FFF2-40B4-BE49-F238E27FC236}">
                  <a16:creationId xmlns:a16="http://schemas.microsoft.com/office/drawing/2014/main" id="{09584E7E-2A4B-4709-85F1-097261E56D3C}"/>
                </a:ext>
              </a:extLst>
            </p:cNvPr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7" name="文本框 17">
                <a:extLst>
                  <a:ext uri="{FF2B5EF4-FFF2-40B4-BE49-F238E27FC236}">
                    <a16:creationId xmlns:a16="http://schemas.microsoft.com/office/drawing/2014/main" id="{BEB0D904-E742-412F-AD37-D8D7376024C0}"/>
                  </a:ext>
                </a:extLst>
              </p:cNvPr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Jai Venkateswara Technologies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8" name="等腰三角形 19">
                <a:extLst>
                  <a:ext uri="{FF2B5EF4-FFF2-40B4-BE49-F238E27FC236}">
                    <a16:creationId xmlns:a16="http://schemas.microsoft.com/office/drawing/2014/main" id="{ADA507A0-B021-4DC8-849A-075B396557FD}"/>
                  </a:ext>
                </a:extLst>
              </p:cNvPr>
              <p:cNvSpPr/>
              <p:nvPr/>
            </p:nvSpPr>
            <p:spPr>
              <a:xfrm rot="5400000">
                <a:off x="38836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3D0DC12-DA05-4748-99F8-A6C6E443B9D9}"/>
              </a:ext>
            </a:extLst>
          </p:cNvPr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r:id="rId3" imgW="7505065" imgH="6285865" progId="Paint.Picture">
                  <p:embed/>
                </p:oleObj>
              </mc:Choice>
              <mc:Fallback>
                <p:oleObj r:id="rId3" imgW="7505065" imgH="6285865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3D0DC12-DA05-4748-99F8-A6C6E443B9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1033">
            <a:extLst>
              <a:ext uri="{FF2B5EF4-FFF2-40B4-BE49-F238E27FC236}">
                <a16:creationId xmlns:a16="http://schemas.microsoft.com/office/drawing/2014/main" id="{11B00CAE-2E0B-4363-B63D-70058A5EA9ED}"/>
              </a:ext>
            </a:extLst>
          </p:cNvPr>
          <p:cNvSpPr/>
          <p:nvPr/>
        </p:nvSpPr>
        <p:spPr>
          <a:xfrm>
            <a:off x="389255" y="6664008"/>
            <a:ext cx="11506200" cy="153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5CFA6B-269F-4E2B-B905-A85BDE249520}"/>
              </a:ext>
            </a:extLst>
          </p:cNvPr>
          <p:cNvSpPr txBox="1"/>
          <p:nvPr/>
        </p:nvSpPr>
        <p:spPr>
          <a:xfrm>
            <a:off x="3960920" y="678171"/>
            <a:ext cx="427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Django Installation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DEEBC3-F138-4003-B2E6-AA1F5B0D158B}"/>
              </a:ext>
            </a:extLst>
          </p:cNvPr>
          <p:cNvSpPr txBox="1"/>
          <p:nvPr/>
        </p:nvSpPr>
        <p:spPr>
          <a:xfrm>
            <a:off x="754602" y="1300164"/>
            <a:ext cx="84515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Enter these commands for the setup: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pip install virtualenvwrapper –win </a:t>
            </a:r>
            <a:r>
              <a:rPr lang="en-GB" dirty="0"/>
              <a:t>(</a:t>
            </a:r>
            <a:r>
              <a:rPr lang="en-GB" dirty="0" err="1">
                <a:hlinkClick r:id="rId5"/>
              </a:rPr>
              <a:t>virtualenv</a:t>
            </a:r>
            <a:r>
              <a:rPr lang="en-GB" dirty="0"/>
              <a:t> and </a:t>
            </a:r>
            <a:r>
              <a:rPr lang="en-GB" dirty="0">
                <a:hlinkClick r:id="rId6"/>
              </a:rPr>
              <a:t>virtualenvwrapper</a:t>
            </a:r>
            <a:r>
              <a:rPr lang="en-GB" dirty="0"/>
              <a:t> provide a dedicated environment for each Django project you create. While not mandatory, this is considered a best practice and will save you time in the future when you’re ready to deploy your project)</a:t>
            </a:r>
          </a:p>
          <a:p>
            <a:endParaRPr lang="en-GB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mkvirtualenv myproject </a:t>
            </a:r>
            <a:r>
              <a:rPr lang="en-GB" dirty="0"/>
              <a:t>(this creates a virtual environment for your project).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work on myproject</a:t>
            </a:r>
            <a:r>
              <a:rPr lang="en-GB" dirty="0"/>
              <a:t> (The virtual environment will be activated automatically and you’ll see “(myproject)” next to the command prompt to designate that. If you start a new command prompt, you’ll need to activate the environment again)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pip install Django </a:t>
            </a:r>
            <a:r>
              <a:rPr lang="en-GB" dirty="0"/>
              <a:t>(This will download and install the latest Django release.)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After the installation has completed, you can verify your Django installation by executing </a:t>
            </a:r>
            <a:r>
              <a:rPr lang="en-GB" dirty="0" err="1">
                <a:solidFill>
                  <a:schemeClr val="accent4">
                    <a:lumMod val="75000"/>
                  </a:schemeClr>
                </a:solidFill>
              </a:rPr>
              <a:t>django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-admin --version</a:t>
            </a:r>
            <a:r>
              <a:rPr lang="en-GB" dirty="0"/>
              <a:t> in the command prompt.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0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1EE0F525-4C35-4CA6-B74F-6540047BF930}"/>
              </a:ext>
            </a:extLst>
          </p:cNvPr>
          <p:cNvGrpSpPr/>
          <p:nvPr/>
        </p:nvGrpSpPr>
        <p:grpSpPr>
          <a:xfrm>
            <a:off x="-187960" y="119063"/>
            <a:ext cx="11853545" cy="398780"/>
            <a:chOff x="-5237" y="66775"/>
            <a:chExt cx="11854337" cy="398586"/>
          </a:xfrm>
        </p:grpSpPr>
        <p:cxnSp>
          <p:nvCxnSpPr>
            <p:cNvPr id="5" name="直接连接符 1039">
              <a:extLst>
                <a:ext uri="{FF2B5EF4-FFF2-40B4-BE49-F238E27FC236}">
                  <a16:creationId xmlns:a16="http://schemas.microsoft.com/office/drawing/2014/main" id="{A35E27E9-46AF-4C04-AED3-2E53EE4C5995}"/>
                </a:ext>
              </a:extLst>
            </p:cNvPr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20">
              <a:extLst>
                <a:ext uri="{FF2B5EF4-FFF2-40B4-BE49-F238E27FC236}">
                  <a16:creationId xmlns:a16="http://schemas.microsoft.com/office/drawing/2014/main" id="{09584E7E-2A4B-4709-85F1-097261E56D3C}"/>
                </a:ext>
              </a:extLst>
            </p:cNvPr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7" name="文本框 17">
                <a:extLst>
                  <a:ext uri="{FF2B5EF4-FFF2-40B4-BE49-F238E27FC236}">
                    <a16:creationId xmlns:a16="http://schemas.microsoft.com/office/drawing/2014/main" id="{BEB0D904-E742-412F-AD37-D8D7376024C0}"/>
                  </a:ext>
                </a:extLst>
              </p:cNvPr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Jai Venkateswara Technologies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8" name="等腰三角形 19">
                <a:extLst>
                  <a:ext uri="{FF2B5EF4-FFF2-40B4-BE49-F238E27FC236}">
                    <a16:creationId xmlns:a16="http://schemas.microsoft.com/office/drawing/2014/main" id="{ADA507A0-B021-4DC8-849A-075B396557FD}"/>
                  </a:ext>
                </a:extLst>
              </p:cNvPr>
              <p:cNvSpPr/>
              <p:nvPr/>
            </p:nvSpPr>
            <p:spPr>
              <a:xfrm rot="5400000">
                <a:off x="38836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3D0DC12-DA05-4748-99F8-A6C6E443B9D9}"/>
              </a:ext>
            </a:extLst>
          </p:cNvPr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r:id="rId3" imgW="7505065" imgH="6285865" progId="Paint.Picture">
                  <p:embed/>
                </p:oleObj>
              </mc:Choice>
              <mc:Fallback>
                <p:oleObj r:id="rId3" imgW="7505065" imgH="6285865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3D0DC12-DA05-4748-99F8-A6C6E443B9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1033">
            <a:extLst>
              <a:ext uri="{FF2B5EF4-FFF2-40B4-BE49-F238E27FC236}">
                <a16:creationId xmlns:a16="http://schemas.microsoft.com/office/drawing/2014/main" id="{11B00CAE-2E0B-4363-B63D-70058A5EA9ED}"/>
              </a:ext>
            </a:extLst>
          </p:cNvPr>
          <p:cNvSpPr/>
          <p:nvPr/>
        </p:nvSpPr>
        <p:spPr>
          <a:xfrm>
            <a:off x="389255" y="6664008"/>
            <a:ext cx="11506200" cy="153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5CFA6B-269F-4E2B-B905-A85BDE249520}"/>
              </a:ext>
            </a:extLst>
          </p:cNvPr>
          <p:cNvSpPr txBox="1"/>
          <p:nvPr/>
        </p:nvSpPr>
        <p:spPr>
          <a:xfrm>
            <a:off x="4007275" y="648613"/>
            <a:ext cx="427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Django Installation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82EC05-1C21-44AD-B732-FB84D3D5F1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99" y="1798856"/>
            <a:ext cx="9656380" cy="47084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E45D32-3656-48C3-A7A4-C8EBE9DD21EE}"/>
              </a:ext>
            </a:extLst>
          </p:cNvPr>
          <p:cNvSpPr txBox="1"/>
          <p:nvPr/>
        </p:nvSpPr>
        <p:spPr>
          <a:xfrm>
            <a:off x="994299" y="1244858"/>
            <a:ext cx="680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Picture below explains detailed process of Django installation.</a:t>
            </a:r>
          </a:p>
        </p:txBody>
      </p:sp>
    </p:spTree>
    <p:extLst>
      <p:ext uri="{BB962C8B-B14F-4D97-AF65-F5344CB8AC3E}">
        <p14:creationId xmlns:p14="http://schemas.microsoft.com/office/powerpoint/2010/main" val="380887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1EE0F525-4C35-4CA6-B74F-6540047BF930}"/>
              </a:ext>
            </a:extLst>
          </p:cNvPr>
          <p:cNvGrpSpPr/>
          <p:nvPr/>
        </p:nvGrpSpPr>
        <p:grpSpPr>
          <a:xfrm>
            <a:off x="-187960" y="119063"/>
            <a:ext cx="11853545" cy="398780"/>
            <a:chOff x="-5237" y="66775"/>
            <a:chExt cx="11854337" cy="398586"/>
          </a:xfrm>
        </p:grpSpPr>
        <p:cxnSp>
          <p:nvCxnSpPr>
            <p:cNvPr id="5" name="直接连接符 1039">
              <a:extLst>
                <a:ext uri="{FF2B5EF4-FFF2-40B4-BE49-F238E27FC236}">
                  <a16:creationId xmlns:a16="http://schemas.microsoft.com/office/drawing/2014/main" id="{A35E27E9-46AF-4C04-AED3-2E53EE4C5995}"/>
                </a:ext>
              </a:extLst>
            </p:cNvPr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20">
              <a:extLst>
                <a:ext uri="{FF2B5EF4-FFF2-40B4-BE49-F238E27FC236}">
                  <a16:creationId xmlns:a16="http://schemas.microsoft.com/office/drawing/2014/main" id="{09584E7E-2A4B-4709-85F1-097261E56D3C}"/>
                </a:ext>
              </a:extLst>
            </p:cNvPr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7" name="文本框 17">
                <a:extLst>
                  <a:ext uri="{FF2B5EF4-FFF2-40B4-BE49-F238E27FC236}">
                    <a16:creationId xmlns:a16="http://schemas.microsoft.com/office/drawing/2014/main" id="{BEB0D904-E742-412F-AD37-D8D7376024C0}"/>
                  </a:ext>
                </a:extLst>
              </p:cNvPr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Jai Venkateswara Technologies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8" name="等腰三角形 19">
                <a:extLst>
                  <a:ext uri="{FF2B5EF4-FFF2-40B4-BE49-F238E27FC236}">
                    <a16:creationId xmlns:a16="http://schemas.microsoft.com/office/drawing/2014/main" id="{ADA507A0-B021-4DC8-849A-075B396557FD}"/>
                  </a:ext>
                </a:extLst>
              </p:cNvPr>
              <p:cNvSpPr/>
              <p:nvPr/>
            </p:nvSpPr>
            <p:spPr>
              <a:xfrm rot="5400000">
                <a:off x="38836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3D0DC12-DA05-4748-99F8-A6C6E443B9D9}"/>
              </a:ext>
            </a:extLst>
          </p:cNvPr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r:id="rId3" imgW="7505065" imgH="6285865" progId="Paint.Picture">
                  <p:embed/>
                </p:oleObj>
              </mc:Choice>
              <mc:Fallback>
                <p:oleObj r:id="rId3" imgW="7505065" imgH="6285865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3D0DC12-DA05-4748-99F8-A6C6E443B9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1033">
            <a:extLst>
              <a:ext uri="{FF2B5EF4-FFF2-40B4-BE49-F238E27FC236}">
                <a16:creationId xmlns:a16="http://schemas.microsoft.com/office/drawing/2014/main" id="{11B00CAE-2E0B-4363-B63D-70058A5EA9ED}"/>
              </a:ext>
            </a:extLst>
          </p:cNvPr>
          <p:cNvSpPr/>
          <p:nvPr/>
        </p:nvSpPr>
        <p:spPr>
          <a:xfrm>
            <a:off x="389255" y="6664008"/>
            <a:ext cx="11506200" cy="153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5CFA6B-269F-4E2B-B905-A85BDE249520}"/>
              </a:ext>
            </a:extLst>
          </p:cNvPr>
          <p:cNvSpPr txBox="1"/>
          <p:nvPr/>
        </p:nvSpPr>
        <p:spPr>
          <a:xfrm>
            <a:off x="3309277" y="642936"/>
            <a:ext cx="5252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Common errors while installation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B3B0FC-7E11-4E0B-A820-D96CB93D3C62}"/>
              </a:ext>
            </a:extLst>
          </p:cNvPr>
          <p:cNvSpPr txBox="1"/>
          <p:nvPr/>
        </p:nvSpPr>
        <p:spPr>
          <a:xfrm>
            <a:off x="585926" y="1624614"/>
            <a:ext cx="999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major error while in installation is setting the path, be careful while downloading the python, make sure you give path to users&gt;admin.</a:t>
            </a:r>
          </a:p>
        </p:txBody>
      </p:sp>
    </p:spTree>
    <p:extLst>
      <p:ext uri="{BB962C8B-B14F-4D97-AF65-F5344CB8AC3E}">
        <p14:creationId xmlns:p14="http://schemas.microsoft.com/office/powerpoint/2010/main" val="18380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229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Franklin Gothic Medium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maniteja naidu sadanala</dc:creator>
  <cp:lastModifiedBy>maniteja naidu sadanala</cp:lastModifiedBy>
  <cp:revision>62</cp:revision>
  <dcterms:created xsi:type="dcterms:W3CDTF">2019-08-12T17:15:36Z</dcterms:created>
  <dcterms:modified xsi:type="dcterms:W3CDTF">2019-08-24T11:00:20Z</dcterms:modified>
</cp:coreProperties>
</file>