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3" r:id="rId3"/>
    <p:sldId id="271" r:id="rId4"/>
    <p:sldId id="272" r:id="rId5"/>
    <p:sldId id="286" r:id="rId6"/>
    <p:sldId id="279" r:id="rId7"/>
    <p:sldId id="287" r:id="rId8"/>
    <p:sldId id="258" r:id="rId9"/>
    <p:sldId id="288" r:id="rId10"/>
    <p:sldId id="259" r:id="rId11"/>
    <p:sldId id="289" r:id="rId12"/>
    <p:sldId id="260" r:id="rId13"/>
    <p:sldId id="290" r:id="rId14"/>
    <p:sldId id="261" r:id="rId15"/>
    <p:sldId id="285"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4660"/>
  </p:normalViewPr>
  <p:slideViewPr>
    <p:cSldViewPr snapToGrid="0">
      <p:cViewPr varScale="1">
        <p:scale>
          <a:sx n="65" d="100"/>
          <a:sy n="65" d="100"/>
        </p:scale>
        <p:origin x="35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08:49:17.11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08:49:20.68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08:49:18.02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08:49:18.24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08:49:19.15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08:49:19.32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08:49:19.46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08:49:19.68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08:49:20.31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1T08:49:20.46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1E3801-5E7A-4945-B984-E7B135E2B121}" type="datetimeFigureOut">
              <a:rPr lang="en-CA" smtClean="0"/>
              <a:t>2022-12-22</a:t>
            </a:fld>
            <a:endParaRPr lang="en-CA"/>
          </a:p>
        </p:txBody>
      </p:sp>
      <p:sp>
        <p:nvSpPr>
          <p:cNvPr id="5" name="Footer Placeholder 4"/>
          <p:cNvSpPr>
            <a:spLocks noGrp="1"/>
          </p:cNvSpPr>
          <p:nvPr>
            <p:ph type="ftr" sz="quarter" idx="11"/>
          </p:nvPr>
        </p:nvSpPr>
        <p:spPr>
          <a:xfrm>
            <a:off x="2416500" y="329307"/>
            <a:ext cx="4973915" cy="309201"/>
          </a:xfrm>
        </p:spPr>
        <p:txBody>
          <a:bodyPr/>
          <a:lstStyle/>
          <a:p>
            <a:endParaRPr lang="en-CA"/>
          </a:p>
        </p:txBody>
      </p:sp>
      <p:sp>
        <p:nvSpPr>
          <p:cNvPr id="6" name="Slide Number Placeholder 5"/>
          <p:cNvSpPr>
            <a:spLocks noGrp="1"/>
          </p:cNvSpPr>
          <p:nvPr>
            <p:ph type="sldNum" sz="quarter" idx="12"/>
          </p:nvPr>
        </p:nvSpPr>
        <p:spPr>
          <a:xfrm>
            <a:off x="1437664" y="798973"/>
            <a:ext cx="811019" cy="503578"/>
          </a:xfrm>
        </p:spPr>
        <p:txBody>
          <a:bodyPr/>
          <a:lstStyle/>
          <a:p>
            <a:fld id="{E8F5EEFF-A04D-4514-962B-994D00F94FE3}" type="slidenum">
              <a:rPr lang="en-CA" smtClean="0"/>
              <a:t>‹#›</a:t>
            </a:fld>
            <a:endParaRPr lang="en-C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9018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E3801-5E7A-4945-B984-E7B135E2B121}" type="datetimeFigureOut">
              <a:rPr lang="en-CA" smtClean="0"/>
              <a:t>2022-12-22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8F5EEFF-A04D-4514-962B-994D00F94FE3}" type="slidenum">
              <a:rPr lang="en-CA" smtClean="0"/>
              <a:t>‹#›</a:t>
            </a:fld>
            <a:endParaRPr lang="en-C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511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E3801-5E7A-4945-B984-E7B135E2B121}" type="datetimeFigureOut">
              <a:rPr lang="en-CA" smtClean="0"/>
              <a:t>2022-12-22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8F5EEFF-A04D-4514-962B-994D00F94FE3}" type="slidenum">
              <a:rPr lang="en-CA" smtClean="0"/>
              <a:t>‹#›</a:t>
            </a:fld>
            <a:endParaRPr lang="en-C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327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E3801-5E7A-4945-B984-E7B135E2B121}" type="datetimeFigureOut">
              <a:rPr lang="en-CA" smtClean="0"/>
              <a:t>2022-12-22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8F5EEFF-A04D-4514-962B-994D00F94FE3}" type="slidenum">
              <a:rPr lang="en-CA" smtClean="0"/>
              <a:t>‹#›</a:t>
            </a:fld>
            <a:endParaRPr lang="en-C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444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E3801-5E7A-4945-B984-E7B135E2B121}" type="datetimeFigureOut">
              <a:rPr lang="en-CA" smtClean="0"/>
              <a:t>2022-12-22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8F5EEFF-A04D-4514-962B-994D00F94FE3}" type="slidenum">
              <a:rPr lang="en-CA" smtClean="0"/>
              <a:t>‹#›</a:t>
            </a:fld>
            <a:endParaRPr lang="en-C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2430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1E3801-5E7A-4945-B984-E7B135E2B121}" type="datetimeFigureOut">
              <a:rPr lang="en-CA" smtClean="0"/>
              <a:t>2022-12-22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8F5EEFF-A04D-4514-962B-994D00F94FE3}" type="slidenum">
              <a:rPr lang="en-CA" smtClean="0"/>
              <a:t>‹#›</a:t>
            </a:fld>
            <a:endParaRPr lang="en-C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784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1E3801-5E7A-4945-B984-E7B135E2B121}" type="datetimeFigureOut">
              <a:rPr lang="en-CA" smtClean="0"/>
              <a:t>2022-12-22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8F5EEFF-A04D-4514-962B-994D00F94FE3}" type="slidenum">
              <a:rPr lang="en-CA" smtClean="0"/>
              <a:t>‹#›</a:t>
            </a:fld>
            <a:endParaRPr lang="en-C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05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1E3801-5E7A-4945-B984-E7B135E2B121}" type="datetimeFigureOut">
              <a:rPr lang="en-CA" smtClean="0"/>
              <a:t>2022-12-22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8F5EEFF-A04D-4514-962B-994D00F94FE3}" type="slidenum">
              <a:rPr lang="en-CA" smtClean="0"/>
              <a:t>‹#›</a:t>
            </a:fld>
            <a:endParaRPr lang="en-C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3813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E3801-5E7A-4945-B984-E7B135E2B121}" type="datetimeFigureOut">
              <a:rPr lang="en-CA" smtClean="0"/>
              <a:t>2022-12-22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8F5EEFF-A04D-4514-962B-994D00F94FE3}" type="slidenum">
              <a:rPr lang="en-CA" smtClean="0"/>
              <a:t>‹#›</a:t>
            </a:fld>
            <a:endParaRPr lang="en-CA"/>
          </a:p>
        </p:txBody>
      </p:sp>
    </p:spTree>
    <p:extLst>
      <p:ext uri="{BB962C8B-B14F-4D97-AF65-F5344CB8AC3E}">
        <p14:creationId xmlns:p14="http://schemas.microsoft.com/office/powerpoint/2010/main" val="2119764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E3801-5E7A-4945-B984-E7B135E2B121}" type="datetimeFigureOut">
              <a:rPr lang="en-CA" smtClean="0"/>
              <a:t>2022-12-22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8F5EEFF-A04D-4514-962B-994D00F94FE3}" type="slidenum">
              <a:rPr lang="en-CA" smtClean="0"/>
              <a:t>‹#›</a:t>
            </a:fld>
            <a:endParaRPr lang="en-C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08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C1E3801-5E7A-4945-B984-E7B135E2B121}" type="datetimeFigureOut">
              <a:rPr lang="en-CA" smtClean="0"/>
              <a:t>2022-12-22</a:t>
            </a:fld>
            <a:endParaRPr lang="en-CA"/>
          </a:p>
        </p:txBody>
      </p:sp>
      <p:sp>
        <p:nvSpPr>
          <p:cNvPr id="6" name="Footer Placeholder 5"/>
          <p:cNvSpPr>
            <a:spLocks noGrp="1"/>
          </p:cNvSpPr>
          <p:nvPr>
            <p:ph type="ftr" sz="quarter" idx="11"/>
          </p:nvPr>
        </p:nvSpPr>
        <p:spPr>
          <a:xfrm>
            <a:off x="1447382" y="318640"/>
            <a:ext cx="5541004" cy="320931"/>
          </a:xfrm>
        </p:spPr>
        <p:txBody>
          <a:bodyPr/>
          <a:lstStyle/>
          <a:p>
            <a:endParaRPr lang="en-CA"/>
          </a:p>
        </p:txBody>
      </p:sp>
      <p:sp>
        <p:nvSpPr>
          <p:cNvPr id="7" name="Slide Number Placeholder 6"/>
          <p:cNvSpPr>
            <a:spLocks noGrp="1"/>
          </p:cNvSpPr>
          <p:nvPr>
            <p:ph type="sldNum" sz="quarter" idx="12"/>
          </p:nvPr>
        </p:nvSpPr>
        <p:spPr/>
        <p:txBody>
          <a:bodyPr/>
          <a:lstStyle/>
          <a:p>
            <a:fld id="{E8F5EEFF-A04D-4514-962B-994D00F94FE3}" type="slidenum">
              <a:rPr lang="en-CA" smtClean="0"/>
              <a:t>‹#›</a:t>
            </a:fld>
            <a:endParaRPr lang="en-C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3271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C1E3801-5E7A-4945-B984-E7B135E2B121}" type="datetimeFigureOut">
              <a:rPr lang="en-CA" smtClean="0"/>
              <a:t>2022-12-22</a:t>
            </a:fld>
            <a:endParaRPr lang="en-C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8F5EEFF-A04D-4514-962B-994D00F94FE3}" type="slidenum">
              <a:rPr lang="en-CA" smtClean="0"/>
              <a:t>‹#›</a:t>
            </a:fld>
            <a:endParaRPr lang="en-C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24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8.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image" Target="../media/image2.png"/><Relationship Id="rId16"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6.xml"/><Relationship Id="rId5" Type="http://schemas.openxmlformats.org/officeDocument/2006/relationships/customXml" Target="../ink/ink2.xml"/><Relationship Id="rId15" Type="http://schemas.openxmlformats.org/officeDocument/2006/relationships/customXml" Target="../ink/ink9.xml"/><Relationship Id="rId10" Type="http://schemas.openxmlformats.org/officeDocument/2006/relationships/customXml" Target="../ink/ink5.xml"/><Relationship Id="rId4" Type="http://schemas.openxmlformats.org/officeDocument/2006/relationships/image" Target="../media/image3.png"/><Relationship Id="rId9" Type="http://schemas.openxmlformats.org/officeDocument/2006/relationships/image" Target="../media/image5.png"/><Relationship Id="rId1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23DC5-5DA9-3493-28DB-004B594F6E66}"/>
              </a:ext>
            </a:extLst>
          </p:cNvPr>
          <p:cNvSpPr>
            <a:spLocks noGrp="1"/>
          </p:cNvSpPr>
          <p:nvPr>
            <p:ph type="title"/>
          </p:nvPr>
        </p:nvSpPr>
        <p:spPr>
          <a:xfrm>
            <a:off x="1332411" y="804519"/>
            <a:ext cx="10522132" cy="5193510"/>
          </a:xfrm>
        </p:spPr>
        <p:txBody>
          <a:bodyPr/>
          <a:lstStyle/>
          <a:p>
            <a:r>
              <a:rPr lang="en-US" dirty="0"/>
              <a:t>Task - </a:t>
            </a:r>
            <a:r>
              <a:rPr lang="en-US" sz="3000" dirty="0">
                <a:effectLst/>
                <a:latin typeface="Gill Sans MT (Headings)"/>
                <a:ea typeface="Times New Roman" panose="02020603050405020304" pitchFamily="18" charset="0"/>
              </a:rPr>
              <a:t>Creation of Breakout Ball game application</a:t>
            </a:r>
            <a:endParaRPr lang="en-CA" sz="3000" dirty="0">
              <a:latin typeface="Gill Sans MT (Headings)"/>
            </a:endParaRPr>
          </a:p>
        </p:txBody>
      </p:sp>
      <p:sp>
        <p:nvSpPr>
          <p:cNvPr id="4" name="Content Placeholder 3">
            <a:extLst>
              <a:ext uri="{FF2B5EF4-FFF2-40B4-BE49-F238E27FC236}">
                <a16:creationId xmlns:a16="http://schemas.microsoft.com/office/drawing/2014/main" id="{B7999824-BBA6-BEE5-A1ED-9C71DC137367}"/>
              </a:ext>
            </a:extLst>
          </p:cNvPr>
          <p:cNvSpPr>
            <a:spLocks noGrp="1"/>
          </p:cNvSpPr>
          <p:nvPr>
            <p:ph idx="1"/>
          </p:nvPr>
        </p:nvSpPr>
        <p:spPr>
          <a:xfrm>
            <a:off x="1451579" y="2015732"/>
            <a:ext cx="9603275" cy="4037749"/>
          </a:xfrm>
        </p:spPr>
        <p:txBody>
          <a:bodyPr>
            <a:normAutofit fontScale="92500" lnSpcReduction="10000"/>
          </a:bodyPr>
          <a:lstStyle/>
          <a:p>
            <a:pPr marL="0" marR="0" indent="0" algn="just">
              <a:spcBef>
                <a:spcPts val="0"/>
              </a:spcBef>
              <a:spcAft>
                <a:spcPts val="0"/>
              </a:spcAft>
              <a:buNone/>
            </a:pPr>
            <a:r>
              <a:rPr lang="en-US" sz="2200" b="1" dirty="0">
                <a:effectLst/>
                <a:latin typeface="Times New Roman" panose="02020603050405020304" pitchFamily="18" charset="0"/>
                <a:ea typeface="Times New Roman" panose="02020603050405020304" pitchFamily="18" charset="0"/>
              </a:rPr>
              <a:t>Abstract</a:t>
            </a:r>
            <a:endParaRPr lang="en-CA" sz="22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CA"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Breakout Ball game is a widely used game which was developed in the 1970’s. In Breakout, a layer of bricks lines the top third of the screen and the goal is to destroy them all. A ball moves straight around the screen, bouncing off the top and two sides of the screen. When a brick I hit, the ball bounces back and the brick is destroyed. The player loses a turn when the ball touches the bottom of the screen; to prevent this from happening, the player has a horizontally movable paddle to bounce the ball upward, keeping it in play. The player uses the platform to keep the ball running. The goal is to break the bricks without missing the ball with your platform. </a:t>
            </a: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The project makes use of Java swing, OOPS concepts and much more.</a:t>
            </a:r>
            <a:endParaRPr lang="en-CA"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Here, we will use new Java concepts like AWT, Swing, </a:t>
            </a:r>
            <a:r>
              <a:rPr lang="en-US" sz="1800" dirty="0" err="1">
                <a:effectLst/>
                <a:latin typeface="Times New Roman" panose="02020603050405020304" pitchFamily="18" charset="0"/>
                <a:ea typeface="Times New Roman" panose="02020603050405020304" pitchFamily="18" charset="0"/>
              </a:rPr>
              <a:t>JFrame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JPanel</a:t>
            </a:r>
            <a:r>
              <a:rPr lang="en-US" sz="1800" dirty="0">
                <a:effectLst/>
                <a:latin typeface="Times New Roman" panose="02020603050405020304" pitchFamily="18" charset="0"/>
                <a:ea typeface="Times New Roman" panose="02020603050405020304" pitchFamily="18" charset="0"/>
              </a:rPr>
              <a:t> etc.</a:t>
            </a:r>
            <a:endParaRPr lang="en-CA"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CA" sz="18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11912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3" dur="500"/>
                                        <p:tgtEl>
                                          <p:spTgt spid="4">
                                            <p:txEl>
                                              <p:pRg st="0" end="0"/>
                                            </p:txEl>
                                          </p:spTgt>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7" dur="500"/>
                                        <p:tgtEl>
                                          <p:spTgt spid="4">
                                            <p:txEl>
                                              <p:pRg st="1" end="1"/>
                                            </p:txEl>
                                          </p:spTgt>
                                        </p:tgtEl>
                                      </p:cBhvr>
                                    </p:animEffect>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1" dur="500"/>
                                        <p:tgtEl>
                                          <p:spTgt spid="4">
                                            <p:txEl>
                                              <p:pRg st="2" end="2"/>
                                            </p:txEl>
                                          </p:spTgt>
                                        </p:tgtEl>
                                      </p:cBhvr>
                                    </p:animEffect>
                                  </p:childTnLst>
                                </p:cTn>
                              </p:par>
                            </p:childTnLst>
                          </p:cTn>
                        </p:par>
                        <p:par>
                          <p:cTn id="22" fill="hold">
                            <p:stCondLst>
                              <p:cond delay="2500"/>
                            </p:stCondLst>
                            <p:childTnLst>
                              <p:par>
                                <p:cTn id="23" presetID="14" presetClass="entr" presetSubtype="10"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5" dur="500"/>
                                        <p:tgtEl>
                                          <p:spTgt spid="4">
                                            <p:txEl>
                                              <p:pRg st="4" end="4"/>
                                            </p:txEl>
                                          </p:spTgt>
                                        </p:tgtEl>
                                      </p:cBhvr>
                                    </p:animEffect>
                                  </p:childTnLst>
                                </p:cTn>
                              </p:par>
                            </p:childTnLst>
                          </p:cTn>
                        </p:par>
                        <p:par>
                          <p:cTn id="26" fill="hold">
                            <p:stCondLst>
                              <p:cond delay="3000"/>
                            </p:stCondLst>
                            <p:childTnLst>
                              <p:par>
                                <p:cTn id="27" presetID="14" presetClass="entr" presetSubtype="10" fill="hold" grpId="0" nodeType="after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9" dur="500"/>
                                        <p:tgtEl>
                                          <p:spTgt spid="4">
                                            <p:txEl>
                                              <p:pRg st="5" end="5"/>
                                            </p:txEl>
                                          </p:spTgt>
                                        </p:tgtEl>
                                      </p:cBhvr>
                                    </p:animEffect>
                                  </p:childTnLst>
                                </p:cTn>
                              </p:par>
                            </p:childTnLst>
                          </p:cTn>
                        </p:par>
                        <p:par>
                          <p:cTn id="30" fill="hold">
                            <p:stCondLst>
                              <p:cond delay="3500"/>
                            </p:stCondLst>
                            <p:childTnLst>
                              <p:par>
                                <p:cTn id="31" presetID="14" presetClass="entr" presetSubtype="10" fill="hold" grpId="0" nodeType="after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59CCF-973D-007A-F706-3CF80E1C4C00}"/>
              </a:ext>
            </a:extLst>
          </p:cNvPr>
          <p:cNvSpPr>
            <a:spLocks noGrp="1"/>
          </p:cNvSpPr>
          <p:nvPr>
            <p:ph type="title"/>
          </p:nvPr>
        </p:nvSpPr>
        <p:spPr>
          <a:xfrm>
            <a:off x="4116402" y="151376"/>
            <a:ext cx="9603275" cy="1049235"/>
          </a:xfrm>
        </p:spPr>
        <p:txBody>
          <a:bodyPr/>
          <a:lstStyle/>
          <a:p>
            <a:r>
              <a:rPr lang="en-US" dirty="0"/>
              <a:t>State diagram</a:t>
            </a:r>
            <a:endParaRPr lang="en-CA" dirty="0"/>
          </a:p>
        </p:txBody>
      </p:sp>
      <p:pic>
        <p:nvPicPr>
          <p:cNvPr id="7" name="Content Placeholder 6">
            <a:extLst>
              <a:ext uri="{FF2B5EF4-FFF2-40B4-BE49-F238E27FC236}">
                <a16:creationId xmlns:a16="http://schemas.microsoft.com/office/drawing/2014/main" id="{0EE01400-B6F9-C107-B758-F34DE4A3CE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709" y="1200611"/>
            <a:ext cx="8092439" cy="4527451"/>
          </a:xfrm>
        </p:spPr>
      </p:pic>
    </p:spTree>
    <p:extLst>
      <p:ext uri="{BB962C8B-B14F-4D97-AF65-F5344CB8AC3E}">
        <p14:creationId xmlns:p14="http://schemas.microsoft.com/office/powerpoint/2010/main" val="68524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37B7-44C2-514C-6813-18C01D5589B2}"/>
              </a:ext>
            </a:extLst>
          </p:cNvPr>
          <p:cNvSpPr>
            <a:spLocks noGrp="1"/>
          </p:cNvSpPr>
          <p:nvPr>
            <p:ph type="title"/>
          </p:nvPr>
        </p:nvSpPr>
        <p:spPr/>
        <p:txBody>
          <a:bodyPr/>
          <a:lstStyle/>
          <a:p>
            <a:pPr algn="ctr"/>
            <a:r>
              <a:rPr lang="en-US" dirty="0"/>
              <a:t>Sequence diagram</a:t>
            </a:r>
            <a:endParaRPr lang="en-CA" dirty="0"/>
          </a:p>
        </p:txBody>
      </p:sp>
      <p:sp>
        <p:nvSpPr>
          <p:cNvPr id="3" name="Content Placeholder 2">
            <a:extLst>
              <a:ext uri="{FF2B5EF4-FFF2-40B4-BE49-F238E27FC236}">
                <a16:creationId xmlns:a16="http://schemas.microsoft.com/office/drawing/2014/main" id="{DA8BD5F4-D18B-D450-E721-1796EAE4AC79}"/>
              </a:ext>
            </a:extLst>
          </p:cNvPr>
          <p:cNvSpPr>
            <a:spLocks noGrp="1"/>
          </p:cNvSpPr>
          <p:nvPr>
            <p:ph idx="1"/>
          </p:nvPr>
        </p:nvSpPr>
        <p:spPr>
          <a:xfrm>
            <a:off x="1451579" y="2015732"/>
            <a:ext cx="9603275" cy="4037749"/>
          </a:xfrm>
        </p:spPr>
        <p:txBody>
          <a:bodyPr>
            <a:normAutofit/>
          </a:bodyPr>
          <a:lstStyle/>
          <a:p>
            <a:r>
              <a:rPr lang="en-GB" b="0" i="0" dirty="0">
                <a:effectLst/>
                <a:latin typeface="Gill Sans MT (Body)"/>
              </a:rPr>
              <a:t> Sequence Diagrams are interaction diagrams that detail how operations are carried out. They capture the interaction between objects in the context of a collaboration. Sequence Diagrams are time focus and they show the order of the interaction visually by using the vertical axis of the diagram to represent time what messages are sent and when. Sequence Diagrams captures:</a:t>
            </a:r>
          </a:p>
          <a:p>
            <a:pPr algn="l">
              <a:buFont typeface="Arial" panose="020B0604020202020204" pitchFamily="34" charset="0"/>
              <a:buChar char="•"/>
            </a:pPr>
            <a:r>
              <a:rPr lang="en-GB" dirty="0">
                <a:latin typeface="Gill Sans MT (Body)"/>
              </a:rPr>
              <a:t>T</a:t>
            </a:r>
            <a:r>
              <a:rPr lang="en-GB" b="0" i="0" dirty="0">
                <a:effectLst/>
                <a:latin typeface="Gill Sans MT (Body)"/>
              </a:rPr>
              <a:t>he interaction that takes place in a collaboration that either realizes a use case or an operation (instance diagrams or generic diagrams)</a:t>
            </a:r>
          </a:p>
          <a:p>
            <a:pPr algn="l">
              <a:buFont typeface="Arial" panose="020B0604020202020204" pitchFamily="34" charset="0"/>
              <a:buChar char="•"/>
            </a:pPr>
            <a:r>
              <a:rPr lang="en-GB" dirty="0">
                <a:latin typeface="Gill Sans MT (Body)"/>
              </a:rPr>
              <a:t>H</a:t>
            </a:r>
            <a:r>
              <a:rPr lang="en-GB" b="0" i="0" dirty="0">
                <a:effectLst/>
                <a:latin typeface="Gill Sans MT (Body)"/>
              </a:rPr>
              <a:t>igh-level interactions between user of the system and the system, between the system and other systems, or between subsystems (sometimes known as system sequence diagrams)</a:t>
            </a:r>
          </a:p>
          <a:p>
            <a:endParaRPr lang="en-CA" sz="1600" dirty="0">
              <a:latin typeface="Gill Sans MT (Body)"/>
            </a:endParaRPr>
          </a:p>
        </p:txBody>
      </p:sp>
    </p:spTree>
    <p:extLst>
      <p:ext uri="{BB962C8B-B14F-4D97-AF65-F5344CB8AC3E}">
        <p14:creationId xmlns:p14="http://schemas.microsoft.com/office/powerpoint/2010/main" val="344778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F31A-692F-2D1D-65FB-1C59B0A9DD53}"/>
              </a:ext>
            </a:extLst>
          </p:cNvPr>
          <p:cNvSpPr>
            <a:spLocks noGrp="1"/>
          </p:cNvSpPr>
          <p:nvPr>
            <p:ph type="title"/>
          </p:nvPr>
        </p:nvSpPr>
        <p:spPr>
          <a:xfrm>
            <a:off x="3685327" y="112188"/>
            <a:ext cx="9603275" cy="1049235"/>
          </a:xfrm>
        </p:spPr>
        <p:txBody>
          <a:bodyPr/>
          <a:lstStyle/>
          <a:p>
            <a:r>
              <a:rPr lang="en-US" dirty="0"/>
              <a:t>Sequence diagram</a:t>
            </a:r>
            <a:endParaRPr lang="en-CA" dirty="0"/>
          </a:p>
        </p:txBody>
      </p:sp>
      <p:pic>
        <p:nvPicPr>
          <p:cNvPr id="7" name="Content Placeholder 6">
            <a:extLst>
              <a:ext uri="{FF2B5EF4-FFF2-40B4-BE49-F238E27FC236}">
                <a16:creationId xmlns:a16="http://schemas.microsoft.com/office/drawing/2014/main" id="{F31F40EC-1AB0-799B-C182-7EDBE1E8A0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5" y="777241"/>
            <a:ext cx="7145382" cy="5968571"/>
          </a:xfrm>
        </p:spPr>
      </p:pic>
      <p:sp>
        <p:nvSpPr>
          <p:cNvPr id="3" name="TextBox 2">
            <a:extLst>
              <a:ext uri="{FF2B5EF4-FFF2-40B4-BE49-F238E27FC236}">
                <a16:creationId xmlns:a16="http://schemas.microsoft.com/office/drawing/2014/main" id="{27831F44-6F6C-4050-660B-6714784F6250}"/>
              </a:ext>
            </a:extLst>
          </p:cNvPr>
          <p:cNvSpPr txBox="1"/>
          <p:nvPr/>
        </p:nvSpPr>
        <p:spPr>
          <a:xfrm>
            <a:off x="7413171" y="1946366"/>
            <a:ext cx="4713514" cy="4247317"/>
          </a:xfrm>
          <a:prstGeom prst="rect">
            <a:avLst/>
          </a:prstGeom>
          <a:noFill/>
        </p:spPr>
        <p:txBody>
          <a:bodyPr wrap="square" rtlCol="0">
            <a:spAutoFit/>
          </a:bodyPr>
          <a:lstStyle/>
          <a:p>
            <a:r>
              <a:rPr lang="en-GB" b="0" i="0" dirty="0">
                <a:effectLst/>
                <a:latin typeface="+mj-lt"/>
              </a:rPr>
              <a:t>A lifeline represents an individual participant in the Interaction. Here FrameDef, MapGenerator and GamePlay.</a:t>
            </a:r>
          </a:p>
          <a:p>
            <a:endParaRPr lang="en-GB" dirty="0">
              <a:latin typeface="+mj-lt"/>
            </a:endParaRPr>
          </a:p>
          <a:p>
            <a:r>
              <a:rPr lang="en-GB" b="0" i="0" dirty="0">
                <a:effectLst/>
                <a:latin typeface="+mj-lt"/>
              </a:rPr>
              <a:t>A thin rectangle on a lifeline represents the period during which an element is performing an operation.</a:t>
            </a:r>
          </a:p>
          <a:p>
            <a:endParaRPr lang="en-GB" b="0" i="0" dirty="0">
              <a:effectLst/>
              <a:latin typeface="+mj-lt"/>
            </a:endParaRPr>
          </a:p>
          <a:p>
            <a:r>
              <a:rPr lang="en-GB" b="0" i="0" dirty="0">
                <a:effectLst/>
                <a:latin typeface="+mj-lt"/>
              </a:rPr>
              <a:t>A message defines a particular communication between Lifelines of an Interaction.</a:t>
            </a:r>
          </a:p>
          <a:p>
            <a:endParaRPr lang="en-GB" dirty="0">
              <a:latin typeface="+mj-lt"/>
            </a:endParaRPr>
          </a:p>
          <a:p>
            <a:r>
              <a:rPr lang="en-GB" b="0" i="0" dirty="0">
                <a:effectLst/>
                <a:latin typeface="+mj-lt"/>
              </a:rPr>
              <a:t>Here setBrick, draw, Paint, MoveLeft, MoveRight, KeyPressed, Score and Restart are messages.</a:t>
            </a:r>
          </a:p>
          <a:p>
            <a:endParaRPr lang="en-GB" b="0" i="0" dirty="0">
              <a:effectLst/>
              <a:latin typeface="+mj-lt"/>
            </a:endParaRPr>
          </a:p>
          <a:p>
            <a:endParaRPr lang="en-CA" dirty="0"/>
          </a:p>
        </p:txBody>
      </p:sp>
    </p:spTree>
    <p:extLst>
      <p:ext uri="{BB962C8B-B14F-4D97-AF65-F5344CB8AC3E}">
        <p14:creationId xmlns:p14="http://schemas.microsoft.com/office/powerpoint/2010/main" val="229526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EE86C-2941-AD75-39EF-68B17CFDB501}"/>
              </a:ext>
            </a:extLst>
          </p:cNvPr>
          <p:cNvSpPr>
            <a:spLocks noGrp="1"/>
          </p:cNvSpPr>
          <p:nvPr>
            <p:ph type="title"/>
          </p:nvPr>
        </p:nvSpPr>
        <p:spPr/>
        <p:txBody>
          <a:bodyPr/>
          <a:lstStyle/>
          <a:p>
            <a:pPr algn="ctr"/>
            <a:r>
              <a:rPr lang="en-US" dirty="0"/>
              <a:t>Crc diagram</a:t>
            </a:r>
            <a:endParaRPr lang="en-CA" dirty="0"/>
          </a:p>
        </p:txBody>
      </p:sp>
      <p:sp>
        <p:nvSpPr>
          <p:cNvPr id="3" name="Content Placeholder 2">
            <a:extLst>
              <a:ext uri="{FF2B5EF4-FFF2-40B4-BE49-F238E27FC236}">
                <a16:creationId xmlns:a16="http://schemas.microsoft.com/office/drawing/2014/main" id="{E22FFEAA-FE11-0202-1E20-D95F715D6528}"/>
              </a:ext>
            </a:extLst>
          </p:cNvPr>
          <p:cNvSpPr>
            <a:spLocks noGrp="1"/>
          </p:cNvSpPr>
          <p:nvPr>
            <p:ph idx="1"/>
          </p:nvPr>
        </p:nvSpPr>
        <p:spPr>
          <a:xfrm>
            <a:off x="1451579" y="2015732"/>
            <a:ext cx="9603275" cy="4037749"/>
          </a:xfrm>
        </p:spPr>
        <p:txBody>
          <a:bodyPr>
            <a:normAutofit lnSpcReduction="10000"/>
          </a:bodyPr>
          <a:lstStyle/>
          <a:p>
            <a:r>
              <a:rPr lang="en-GB" dirty="0"/>
              <a:t>Class-responsibility-collaboration (CRC) cards are a brainstorming tool used in the design of object-oriented software. One CRC card for each relevant class/object. The card is partitioned into three areas:</a:t>
            </a:r>
          </a:p>
          <a:p>
            <a:r>
              <a:rPr lang="en-GB" dirty="0"/>
              <a:t>1. On top of the card, the class name</a:t>
            </a:r>
          </a:p>
          <a:p>
            <a:r>
              <a:rPr lang="en-GB" dirty="0"/>
              <a:t>2. On the left, the responsibilities of the class</a:t>
            </a:r>
          </a:p>
          <a:p>
            <a:r>
              <a:rPr lang="en-GB" dirty="0"/>
              <a:t>3. On the right, collaborators (other classes) with which the class interacts to fulfil its responsibilities. </a:t>
            </a:r>
          </a:p>
          <a:p>
            <a:r>
              <a:rPr lang="en-GB" dirty="0"/>
              <a:t>Using small cards minimizes the complexity of the design, reduces class responsibilities and keeps designers focused on the essentials of the classes without exploring implementation details.</a:t>
            </a:r>
            <a:endParaRPr lang="en-CA" dirty="0"/>
          </a:p>
        </p:txBody>
      </p:sp>
    </p:spTree>
    <p:extLst>
      <p:ext uri="{BB962C8B-B14F-4D97-AF65-F5344CB8AC3E}">
        <p14:creationId xmlns:p14="http://schemas.microsoft.com/office/powerpoint/2010/main" val="219749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ECCB-A2DB-8FA1-F630-4DB012825B6F}"/>
              </a:ext>
            </a:extLst>
          </p:cNvPr>
          <p:cNvSpPr>
            <a:spLocks noGrp="1"/>
          </p:cNvSpPr>
          <p:nvPr>
            <p:ph type="title"/>
          </p:nvPr>
        </p:nvSpPr>
        <p:spPr>
          <a:xfrm>
            <a:off x="4331939" y="46873"/>
            <a:ext cx="9603275" cy="1049235"/>
          </a:xfrm>
        </p:spPr>
        <p:txBody>
          <a:bodyPr/>
          <a:lstStyle/>
          <a:p>
            <a:r>
              <a:rPr lang="en-US" dirty="0"/>
              <a:t>Crc diagram</a:t>
            </a:r>
            <a:endParaRPr lang="en-CA" dirty="0"/>
          </a:p>
        </p:txBody>
      </p:sp>
      <p:pic>
        <p:nvPicPr>
          <p:cNvPr id="7" name="Content Placeholder 6">
            <a:extLst>
              <a:ext uri="{FF2B5EF4-FFF2-40B4-BE49-F238E27FC236}">
                <a16:creationId xmlns:a16="http://schemas.microsoft.com/office/drawing/2014/main" id="{D6E5DCB5-0F1E-5F9B-D577-1D37D24F9F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1274" y="685799"/>
            <a:ext cx="7916092" cy="5499463"/>
          </a:xfrm>
        </p:spPr>
      </p:pic>
    </p:spTree>
    <p:extLst>
      <p:ext uri="{BB962C8B-B14F-4D97-AF65-F5344CB8AC3E}">
        <p14:creationId xmlns:p14="http://schemas.microsoft.com/office/powerpoint/2010/main" val="157755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EC70-5A40-0B86-5036-4FD6C48A2FC8}"/>
              </a:ext>
            </a:extLst>
          </p:cNvPr>
          <p:cNvSpPr>
            <a:spLocks noGrp="1"/>
          </p:cNvSpPr>
          <p:nvPr>
            <p:ph type="title"/>
          </p:nvPr>
        </p:nvSpPr>
        <p:spPr/>
        <p:txBody>
          <a:bodyPr/>
          <a:lstStyle/>
          <a:p>
            <a:pPr algn="ctr"/>
            <a:r>
              <a:rPr lang="en-US" dirty="0"/>
              <a:t>Future Scope</a:t>
            </a:r>
            <a:endParaRPr lang="en-CA" dirty="0"/>
          </a:p>
        </p:txBody>
      </p:sp>
      <p:sp>
        <p:nvSpPr>
          <p:cNvPr id="3" name="Content Placeholder 2">
            <a:extLst>
              <a:ext uri="{FF2B5EF4-FFF2-40B4-BE49-F238E27FC236}">
                <a16:creationId xmlns:a16="http://schemas.microsoft.com/office/drawing/2014/main" id="{9EA409CF-9E2B-78B6-33C1-369703BA751D}"/>
              </a:ext>
            </a:extLst>
          </p:cNvPr>
          <p:cNvSpPr>
            <a:spLocks noGrp="1"/>
          </p:cNvSpPr>
          <p:nvPr>
            <p:ph idx="1"/>
          </p:nvPr>
        </p:nvSpPr>
        <p:spPr>
          <a:xfrm>
            <a:off x="1451579" y="2015732"/>
            <a:ext cx="9603275" cy="3869085"/>
          </a:xfrm>
        </p:spPr>
        <p:txBody>
          <a:bodyPr>
            <a:normAutofit/>
          </a:bodyPr>
          <a:lstStyle/>
          <a:p>
            <a:r>
              <a:rPr lang="en-US" sz="2400" dirty="0"/>
              <a:t>1. We can add difficulty levels – easy , medium and hard in which the speed of the ball and number of bricks will vary.</a:t>
            </a:r>
          </a:p>
          <a:p>
            <a:r>
              <a:rPr lang="en-US" sz="2400" dirty="0"/>
              <a:t>2. We can add option to change between different themes for the user interface like jungle theme in which the bricks, ball , background everything will be green in color and jungle based theme.</a:t>
            </a:r>
          </a:p>
          <a:p>
            <a:r>
              <a:rPr lang="en-US" sz="2400" dirty="0"/>
              <a:t>3. We can use backend to save the scores and thus keep track of highest score.</a:t>
            </a:r>
            <a:endParaRPr lang="en-CA" sz="2400" dirty="0"/>
          </a:p>
        </p:txBody>
      </p:sp>
    </p:spTree>
    <p:extLst>
      <p:ext uri="{BB962C8B-B14F-4D97-AF65-F5344CB8AC3E}">
        <p14:creationId xmlns:p14="http://schemas.microsoft.com/office/powerpoint/2010/main" val="108979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FDA7-0916-3741-9CAD-2E322B71BEF9}"/>
              </a:ext>
            </a:extLst>
          </p:cNvPr>
          <p:cNvSpPr>
            <a:spLocks noGrp="1"/>
          </p:cNvSpPr>
          <p:nvPr>
            <p:ph type="title"/>
          </p:nvPr>
        </p:nvSpPr>
        <p:spPr>
          <a:xfrm>
            <a:off x="3698390" y="2691803"/>
            <a:ext cx="9603275" cy="1049235"/>
          </a:xfrm>
        </p:spPr>
        <p:txBody>
          <a:bodyPr>
            <a:normAutofit/>
          </a:bodyPr>
          <a:lstStyle/>
          <a:p>
            <a:r>
              <a:rPr lang="en-US" sz="6600" dirty="0"/>
              <a:t>Thank you</a:t>
            </a:r>
            <a:endParaRPr lang="en-CA" sz="6600" dirty="0"/>
          </a:p>
        </p:txBody>
      </p:sp>
    </p:spTree>
    <p:extLst>
      <p:ext uri="{BB962C8B-B14F-4D97-AF65-F5344CB8AC3E}">
        <p14:creationId xmlns:p14="http://schemas.microsoft.com/office/powerpoint/2010/main" val="169344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D98B-CF73-B210-7B71-F303BC550125}"/>
              </a:ext>
            </a:extLst>
          </p:cNvPr>
          <p:cNvSpPr>
            <a:spLocks noGrp="1"/>
          </p:cNvSpPr>
          <p:nvPr>
            <p:ph type="title"/>
          </p:nvPr>
        </p:nvSpPr>
        <p:spPr>
          <a:xfrm>
            <a:off x="1286691" y="797988"/>
            <a:ext cx="10496006" cy="1049235"/>
          </a:xfrm>
        </p:spPr>
        <p:txBody>
          <a:bodyPr>
            <a:normAutofit/>
          </a:bodyPr>
          <a:lstStyle/>
          <a:p>
            <a:r>
              <a:rPr lang="en-US" sz="3000" dirty="0"/>
              <a:t>Task - </a:t>
            </a:r>
            <a:r>
              <a:rPr lang="en-US" sz="3000" dirty="0">
                <a:effectLst/>
                <a:latin typeface="Gill Sans MT (Headings)"/>
                <a:ea typeface="Times New Roman" panose="02020603050405020304" pitchFamily="18" charset="0"/>
              </a:rPr>
              <a:t>Creation of Breakout Ball game application</a:t>
            </a:r>
            <a:endParaRPr lang="en-CA" sz="3000" dirty="0"/>
          </a:p>
        </p:txBody>
      </p:sp>
      <p:sp>
        <p:nvSpPr>
          <p:cNvPr id="4" name="Content Placeholder 3">
            <a:extLst>
              <a:ext uri="{FF2B5EF4-FFF2-40B4-BE49-F238E27FC236}">
                <a16:creationId xmlns:a16="http://schemas.microsoft.com/office/drawing/2014/main" id="{7C68E29F-0B6B-63CA-D800-874BB1D5458C}"/>
              </a:ext>
            </a:extLst>
          </p:cNvPr>
          <p:cNvSpPr>
            <a:spLocks noGrp="1"/>
          </p:cNvSpPr>
          <p:nvPr>
            <p:ph idx="1"/>
          </p:nvPr>
        </p:nvSpPr>
        <p:spPr/>
        <p:txBody>
          <a:bodyPr>
            <a:normAutofit/>
          </a:bodyPr>
          <a:lstStyle/>
          <a:p>
            <a:pPr marL="0" marR="0" indent="0" algn="just">
              <a:spcBef>
                <a:spcPts val="0"/>
              </a:spcBef>
              <a:spcAft>
                <a:spcPts val="0"/>
              </a:spcAft>
              <a:buNone/>
            </a:pPr>
            <a:r>
              <a:rPr lang="en-US" sz="2400" b="1" dirty="0">
                <a:effectLst/>
                <a:latin typeface="Times New Roman" panose="02020603050405020304" pitchFamily="18" charset="0"/>
                <a:ea typeface="Times New Roman" panose="02020603050405020304" pitchFamily="18" charset="0"/>
              </a:rPr>
              <a:t>Technologies used - </a:t>
            </a:r>
            <a:endParaRPr lang="en-CA" sz="24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Java, Swing, </a:t>
            </a:r>
            <a:r>
              <a:rPr lang="en-US" sz="2400" dirty="0" err="1">
                <a:effectLst/>
                <a:latin typeface="Times New Roman" panose="02020603050405020304" pitchFamily="18" charset="0"/>
                <a:ea typeface="Times New Roman" panose="02020603050405020304" pitchFamily="18" charset="0"/>
              </a:rPr>
              <a:t>JFrame</a:t>
            </a:r>
            <a:endParaRPr lang="en-CA" sz="2400" dirty="0">
              <a:effectLst/>
              <a:latin typeface="Times New Roman" panose="02020603050405020304" pitchFamily="18" charset="0"/>
              <a:ea typeface="Times New Roman" panose="02020603050405020304" pitchFamily="18" charset="0"/>
            </a:endParaRPr>
          </a:p>
          <a:p>
            <a:pPr marL="0" indent="0">
              <a:buNone/>
            </a:pPr>
            <a:endParaRPr lang="en-CA" dirty="0"/>
          </a:p>
          <a:p>
            <a:pPr marL="0" marR="0" indent="0" algn="just">
              <a:spcBef>
                <a:spcPts val="0"/>
              </a:spcBef>
              <a:spcAft>
                <a:spcPts val="0"/>
              </a:spcAft>
              <a:buNone/>
            </a:pPr>
            <a:r>
              <a:rPr lang="en-US" sz="2400" b="1" dirty="0">
                <a:effectLst/>
                <a:latin typeface="Times New Roman" panose="02020603050405020304" pitchFamily="18" charset="0"/>
                <a:ea typeface="Times New Roman" panose="02020603050405020304" pitchFamily="18" charset="0"/>
              </a:rPr>
              <a:t>Project Tasks- </a:t>
            </a:r>
            <a:endParaRPr lang="en-CA" sz="24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Use Case Analysis, UML diagrams, Design: User Interface</a:t>
            </a:r>
            <a:endParaRPr lang="en-CA" sz="2400" dirty="0">
              <a:effectLst/>
              <a:latin typeface="Times New Roman" panose="02020603050405020304" pitchFamily="18" charset="0"/>
              <a:ea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381634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4">
                                            <p:txEl>
                                              <p:pRg st="0" end="0"/>
                                            </p:txEl>
                                          </p:spTgt>
                                        </p:tgtEl>
                                      </p:cBhvr>
                                    </p:animEffect>
                                  </p:childTnLst>
                                </p:cTn>
                              </p:par>
                            </p:childTnLst>
                          </p:cTn>
                        </p:par>
                        <p:par>
                          <p:cTn id="15" fill="hold">
                            <p:stCondLst>
                              <p:cond delay="1500"/>
                            </p:stCondLst>
                            <p:childTnLst>
                              <p:par>
                                <p:cTn id="16" presetID="31" presetClass="entr" presetSubtype="0" fill="hold" grpId="0"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p:cTn id="18"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9"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20"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21" dur="1000"/>
                                        <p:tgtEl>
                                          <p:spTgt spid="4">
                                            <p:txEl>
                                              <p:pRg st="2" end="2"/>
                                            </p:txEl>
                                          </p:spTgt>
                                        </p:tgtEl>
                                      </p:cBhvr>
                                    </p:animEffect>
                                  </p:childTnLst>
                                </p:cTn>
                              </p:par>
                            </p:childTnLst>
                          </p:cTn>
                        </p:par>
                        <p:par>
                          <p:cTn id="22" fill="hold">
                            <p:stCondLst>
                              <p:cond delay="2500"/>
                            </p:stCondLst>
                            <p:childTnLst>
                              <p:par>
                                <p:cTn id="23" presetID="31" presetClass="entr" presetSubtype="0"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p:cTn id="25"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4">
                                            <p:txEl>
                                              <p:pRg st="4" end="4"/>
                                            </p:txEl>
                                          </p:spTgt>
                                        </p:tgtEl>
                                      </p:cBhvr>
                                    </p:animEffect>
                                  </p:childTnLst>
                                </p:cTn>
                              </p:par>
                            </p:childTnLst>
                          </p:cTn>
                        </p:par>
                        <p:par>
                          <p:cTn id="29" fill="hold">
                            <p:stCondLst>
                              <p:cond delay="3500"/>
                            </p:stCondLst>
                            <p:childTnLst>
                              <p:par>
                                <p:cTn id="30" presetID="31" presetClass="entr" presetSubtype="0" fill="hold" grpId="0" nodeType="after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p:cTn id="32"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3"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34"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35"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B8CA-C5C0-EDEA-367F-BA86FBC55781}"/>
              </a:ext>
            </a:extLst>
          </p:cNvPr>
          <p:cNvSpPr>
            <a:spLocks noGrp="1"/>
          </p:cNvSpPr>
          <p:nvPr>
            <p:ph type="title"/>
          </p:nvPr>
        </p:nvSpPr>
        <p:spPr>
          <a:xfrm>
            <a:off x="1334013" y="867037"/>
            <a:ext cx="10664221" cy="1049235"/>
          </a:xfrm>
        </p:spPr>
        <p:txBody>
          <a:bodyPr>
            <a:normAutofit/>
          </a:bodyPr>
          <a:lstStyle/>
          <a:p>
            <a:r>
              <a:rPr lang="en-US" sz="3000" dirty="0"/>
              <a:t>Task - </a:t>
            </a:r>
            <a:r>
              <a:rPr lang="en-US" sz="3000" dirty="0">
                <a:effectLst/>
                <a:latin typeface="Gill Sans MT (Headings)"/>
                <a:ea typeface="Times New Roman" panose="02020603050405020304" pitchFamily="18" charset="0"/>
              </a:rPr>
              <a:t>Creation of Breakout Ball game application</a:t>
            </a:r>
            <a:endParaRPr lang="en-CA" sz="3000" dirty="0"/>
          </a:p>
        </p:txBody>
      </p:sp>
      <p:sp>
        <p:nvSpPr>
          <p:cNvPr id="4" name="Content Placeholder 3">
            <a:extLst>
              <a:ext uri="{FF2B5EF4-FFF2-40B4-BE49-F238E27FC236}">
                <a16:creationId xmlns:a16="http://schemas.microsoft.com/office/drawing/2014/main" id="{832A4BBF-1E69-D13D-DB6D-D2DDB7E159E9}"/>
              </a:ext>
            </a:extLst>
          </p:cNvPr>
          <p:cNvSpPr>
            <a:spLocks noGrp="1"/>
          </p:cNvSpPr>
          <p:nvPr>
            <p:ph idx="1"/>
          </p:nvPr>
        </p:nvSpPr>
        <p:spPr>
          <a:xfrm>
            <a:off x="1451579" y="2015732"/>
            <a:ext cx="10252741" cy="4097685"/>
          </a:xfrm>
        </p:spPr>
        <p:txBody>
          <a:bodyPr>
            <a:normAutofit lnSpcReduction="10000"/>
          </a:bodyPr>
          <a:lstStyle/>
          <a:p>
            <a:pPr marL="0" marR="0" indent="0" algn="just">
              <a:spcBef>
                <a:spcPts val="0"/>
              </a:spcBef>
              <a:spcAft>
                <a:spcPts val="0"/>
              </a:spcAft>
              <a:buNone/>
            </a:pPr>
            <a:r>
              <a:rPr lang="en-US" sz="2400" b="1" dirty="0">
                <a:effectLst/>
                <a:latin typeface="Times New Roman" panose="02020603050405020304" pitchFamily="18" charset="0"/>
                <a:ea typeface="Times New Roman" panose="02020603050405020304" pitchFamily="18" charset="0"/>
              </a:rPr>
              <a:t>Functional components of the project</a:t>
            </a:r>
          </a:p>
          <a:p>
            <a:pPr marL="0" marR="0" indent="0" algn="just">
              <a:spcBef>
                <a:spcPts val="0"/>
              </a:spcBef>
              <a:spcAft>
                <a:spcPts val="0"/>
              </a:spcAft>
              <a:buNone/>
            </a:pPr>
            <a:endParaRPr lang="en-CA" sz="2400" dirty="0">
              <a:effectLst/>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Arial" panose="020B0604020202020204" pitchFamily="34" charset="0"/>
              <a:buChar char="●"/>
            </a:pPr>
            <a:r>
              <a:rPr lang="en-US" dirty="0">
                <a:effectLst/>
                <a:latin typeface="Noto Sans Symbols"/>
                <a:ea typeface="Noto Sans Symbols"/>
                <a:cs typeface="Noto Sans Symbols"/>
              </a:rPr>
              <a:t>The player should be able to start the game in the terminal by pressing the ENTER key.</a:t>
            </a:r>
            <a:endParaRPr lang="en-CA" dirty="0">
              <a:effectLst/>
              <a:latin typeface="Noto Sans Symbols"/>
              <a:ea typeface="Noto Sans Symbols"/>
              <a:cs typeface="Noto Sans Symbols"/>
            </a:endParaRPr>
          </a:p>
          <a:p>
            <a:pPr marL="342900" marR="0" lvl="0" indent="-342900" algn="just" fontAlgn="base">
              <a:spcBef>
                <a:spcPts val="0"/>
              </a:spcBef>
              <a:spcAft>
                <a:spcPts val="0"/>
              </a:spcAft>
              <a:buFont typeface="Arial" panose="020B0604020202020204" pitchFamily="34" charset="0"/>
              <a:buChar char="●"/>
            </a:pPr>
            <a:r>
              <a:rPr lang="en-US" dirty="0">
                <a:effectLst/>
                <a:latin typeface="Noto Sans Symbols"/>
                <a:ea typeface="Noto Sans Symbols"/>
                <a:cs typeface="Noto Sans Symbols"/>
              </a:rPr>
              <a:t>The player should be able to move the paddle sideways using the Leftwards and the Rightwards Arrow on the keyboard.</a:t>
            </a:r>
            <a:endParaRPr lang="en-CA" dirty="0">
              <a:effectLst/>
              <a:latin typeface="Noto Sans Symbols"/>
              <a:ea typeface="Noto Sans Symbols"/>
              <a:cs typeface="Noto Sans Symbols"/>
            </a:endParaRPr>
          </a:p>
          <a:p>
            <a:pPr marL="342900" marR="0" lvl="0" indent="-342900" algn="just" fontAlgn="base">
              <a:spcBef>
                <a:spcPts val="0"/>
              </a:spcBef>
              <a:spcAft>
                <a:spcPts val="0"/>
              </a:spcAft>
              <a:buFont typeface="Arial" panose="020B0604020202020204" pitchFamily="34" charset="0"/>
              <a:buChar char="●"/>
            </a:pPr>
            <a:r>
              <a:rPr lang="en-US" dirty="0">
                <a:solidFill>
                  <a:srgbClr val="000000"/>
                </a:solidFill>
                <a:effectLst/>
                <a:latin typeface="Noto Sans Symbols"/>
                <a:ea typeface="Noto Sans Symbols"/>
                <a:cs typeface="Noto Sans Symbols"/>
              </a:rPr>
              <a:t>Once the player loses the ball, i.e. when the ball touches the bottom of the screen, the game ends.</a:t>
            </a:r>
            <a:endParaRPr lang="en-CA" dirty="0">
              <a:effectLst/>
              <a:latin typeface="Noto Sans Symbols"/>
              <a:ea typeface="Noto Sans Symbols"/>
              <a:cs typeface="Noto Sans Symbols"/>
            </a:endParaRPr>
          </a:p>
          <a:p>
            <a:pPr marL="342900" marR="0" lvl="0" indent="-342900" algn="l" fontAlgn="base">
              <a:spcBef>
                <a:spcPts val="0"/>
              </a:spcBef>
              <a:spcAft>
                <a:spcPts val="0"/>
              </a:spcAft>
              <a:buFont typeface="Arial" panose="020B0604020202020204" pitchFamily="34" charset="0"/>
              <a:buChar char="●"/>
            </a:pPr>
            <a:r>
              <a:rPr lang="en-US" dirty="0">
                <a:solidFill>
                  <a:srgbClr val="000000"/>
                </a:solidFill>
                <a:effectLst/>
                <a:latin typeface="Noto Sans Symbols"/>
                <a:ea typeface="Noto Sans Symbols"/>
                <a:cs typeface="Noto Sans Symbols"/>
              </a:rPr>
              <a:t>Breaking each brick provides the player a certain number of points.</a:t>
            </a:r>
            <a:endParaRPr lang="en-CA" dirty="0">
              <a:effectLst/>
              <a:latin typeface="Noto Sans Symbols"/>
              <a:ea typeface="Noto Sans Symbols"/>
              <a:cs typeface="Noto Sans Symbols"/>
            </a:endParaRPr>
          </a:p>
          <a:p>
            <a:pPr marL="342900" marR="0" lvl="0" indent="-342900" algn="l" fontAlgn="base">
              <a:spcBef>
                <a:spcPts val="0"/>
              </a:spcBef>
              <a:spcAft>
                <a:spcPts val="0"/>
              </a:spcAft>
              <a:buFont typeface="Arial" panose="020B0604020202020204" pitchFamily="34" charset="0"/>
              <a:buChar char="●"/>
            </a:pPr>
            <a:r>
              <a:rPr lang="en-US" dirty="0">
                <a:solidFill>
                  <a:srgbClr val="000000"/>
                </a:solidFill>
                <a:effectLst/>
                <a:latin typeface="Noto Sans Symbols"/>
                <a:ea typeface="Noto Sans Symbols"/>
                <a:cs typeface="Noto Sans Symbols"/>
              </a:rPr>
              <a:t>Once the game ends, the terminal will present the final score of the player and give him the option to restart the game again.</a:t>
            </a:r>
            <a:br>
              <a:rPr lang="en-US" dirty="0">
                <a:solidFill>
                  <a:srgbClr val="000000"/>
                </a:solidFill>
                <a:effectLst/>
                <a:latin typeface="Noto Sans Symbols"/>
                <a:ea typeface="Noto Sans Symbols"/>
                <a:cs typeface="Noto Sans Symbols"/>
              </a:rPr>
            </a:br>
            <a:endParaRPr lang="en-CA" dirty="0">
              <a:effectLst/>
              <a:latin typeface="Noto Sans Symbols"/>
              <a:ea typeface="Noto Sans Symbols"/>
              <a:cs typeface="Noto Sans Symbols"/>
            </a:endParaRPr>
          </a:p>
          <a:p>
            <a:endParaRPr lang="en-CA" dirty="0"/>
          </a:p>
        </p:txBody>
      </p:sp>
    </p:spTree>
    <p:extLst>
      <p:ext uri="{BB962C8B-B14F-4D97-AF65-F5344CB8AC3E}">
        <p14:creationId xmlns:p14="http://schemas.microsoft.com/office/powerpoint/2010/main" val="75286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4" dur="500"/>
                                        <p:tgtEl>
                                          <p:spTgt spid="4">
                                            <p:txEl>
                                              <p:pRg st="0" end="0"/>
                                            </p:txEl>
                                          </p:spTgt>
                                        </p:tgtEl>
                                      </p:cBhvr>
                                    </p:animEffect>
                                  </p:childTnLst>
                                </p:cTn>
                              </p:par>
                            </p:childTnLst>
                          </p:cTn>
                        </p:par>
                        <p:par>
                          <p:cTn id="25" fill="hold">
                            <p:stCondLst>
                              <p:cond delay="2500"/>
                            </p:stCondLst>
                            <p:childTnLst>
                              <p:par>
                                <p:cTn id="26" presetID="14" presetClass="entr" presetSubtype="10" fill="hold" grpId="0" nodeType="after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8" dur="500"/>
                                        <p:tgtEl>
                                          <p:spTgt spid="4">
                                            <p:txEl>
                                              <p:pRg st="2" end="2"/>
                                            </p:txEl>
                                          </p:spTgt>
                                        </p:tgtEl>
                                      </p:cBhvr>
                                    </p:animEffect>
                                  </p:childTnLst>
                                </p:cTn>
                              </p:par>
                            </p:childTnLst>
                          </p:cTn>
                        </p:par>
                        <p:par>
                          <p:cTn id="29" fill="hold">
                            <p:stCondLst>
                              <p:cond delay="3000"/>
                            </p:stCondLst>
                            <p:childTnLst>
                              <p:par>
                                <p:cTn id="30" presetID="14" presetClass="entr" presetSubtype="10" fill="hold" grpId="0" nodeType="after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2" dur="500"/>
                                        <p:tgtEl>
                                          <p:spTgt spid="4">
                                            <p:txEl>
                                              <p:pRg st="3" end="3"/>
                                            </p:txEl>
                                          </p:spTgt>
                                        </p:tgtEl>
                                      </p:cBhvr>
                                    </p:animEffect>
                                  </p:childTnLst>
                                </p:cTn>
                              </p:par>
                            </p:childTnLst>
                          </p:cTn>
                        </p:par>
                        <p:par>
                          <p:cTn id="33" fill="hold">
                            <p:stCondLst>
                              <p:cond delay="3500"/>
                            </p:stCondLst>
                            <p:childTnLst>
                              <p:par>
                                <p:cTn id="34" presetID="14" presetClass="entr" presetSubtype="10" fill="hold" grpId="0" nodeType="after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randombar(horizontal)">
                                      <p:cBhvr>
                                        <p:cTn id="36" dur="500"/>
                                        <p:tgtEl>
                                          <p:spTgt spid="4">
                                            <p:txEl>
                                              <p:pRg st="4" end="4"/>
                                            </p:txEl>
                                          </p:spTgt>
                                        </p:tgtEl>
                                      </p:cBhvr>
                                    </p:animEffect>
                                  </p:childTnLst>
                                </p:cTn>
                              </p:par>
                            </p:childTnLst>
                          </p:cTn>
                        </p:par>
                        <p:par>
                          <p:cTn id="37" fill="hold">
                            <p:stCondLst>
                              <p:cond delay="4000"/>
                            </p:stCondLst>
                            <p:childTnLst>
                              <p:par>
                                <p:cTn id="38" presetID="14" presetClass="entr" presetSubtype="10" fill="hold" grpId="0" nodeType="after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randombar(horizontal)">
                                      <p:cBhvr>
                                        <p:cTn id="40" dur="500"/>
                                        <p:tgtEl>
                                          <p:spTgt spid="4">
                                            <p:txEl>
                                              <p:pRg st="5" end="5"/>
                                            </p:txEl>
                                          </p:spTgt>
                                        </p:tgtEl>
                                      </p:cBhvr>
                                    </p:animEffect>
                                  </p:childTnLst>
                                </p:cTn>
                              </p:par>
                            </p:childTnLst>
                          </p:cTn>
                        </p:par>
                        <p:par>
                          <p:cTn id="41" fill="hold">
                            <p:stCondLst>
                              <p:cond delay="4500"/>
                            </p:stCondLst>
                            <p:childTnLst>
                              <p:par>
                                <p:cTn id="42" presetID="14" presetClass="entr" presetSubtype="10" fill="hold" grpId="0" nodeType="after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randombar(horizontal)">
                                      <p:cBhvr>
                                        <p:cTn id="44"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0F0A-78A0-9F70-C250-AD6D1CAB9F5B}"/>
              </a:ext>
            </a:extLst>
          </p:cNvPr>
          <p:cNvSpPr>
            <a:spLocks noGrp="1"/>
          </p:cNvSpPr>
          <p:nvPr>
            <p:ph type="title"/>
          </p:nvPr>
        </p:nvSpPr>
        <p:spPr>
          <a:xfrm>
            <a:off x="3273848" y="2437376"/>
            <a:ext cx="9603275" cy="1049235"/>
          </a:xfrm>
        </p:spPr>
        <p:txBody>
          <a:bodyPr>
            <a:normAutofit/>
          </a:bodyPr>
          <a:lstStyle/>
          <a:p>
            <a:r>
              <a:rPr lang="en-US" sz="6600" dirty="0"/>
              <a:t>UML Diagrams</a:t>
            </a:r>
            <a:endParaRPr lang="en-CA" sz="6600" dirty="0"/>
          </a:p>
        </p:txBody>
      </p:sp>
    </p:spTree>
    <p:extLst>
      <p:ext uri="{BB962C8B-B14F-4D97-AF65-F5344CB8AC3E}">
        <p14:creationId xmlns:p14="http://schemas.microsoft.com/office/powerpoint/2010/main" val="171923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39B8-51FA-1D0A-93B3-ADF05DAB03B3}"/>
              </a:ext>
            </a:extLst>
          </p:cNvPr>
          <p:cNvSpPr>
            <a:spLocks noGrp="1"/>
          </p:cNvSpPr>
          <p:nvPr>
            <p:ph type="title"/>
          </p:nvPr>
        </p:nvSpPr>
        <p:spPr/>
        <p:txBody>
          <a:bodyPr/>
          <a:lstStyle/>
          <a:p>
            <a:pPr algn="ctr"/>
            <a:r>
              <a:rPr lang="en-US" dirty="0"/>
              <a:t>Use case diagram</a:t>
            </a:r>
            <a:endParaRPr lang="en-CA" dirty="0"/>
          </a:p>
        </p:txBody>
      </p:sp>
      <p:sp>
        <p:nvSpPr>
          <p:cNvPr id="3" name="Content Placeholder 2">
            <a:extLst>
              <a:ext uri="{FF2B5EF4-FFF2-40B4-BE49-F238E27FC236}">
                <a16:creationId xmlns:a16="http://schemas.microsoft.com/office/drawing/2014/main" id="{4A6BA10C-71B3-CE55-A99D-330E09C470AD}"/>
              </a:ext>
            </a:extLst>
          </p:cNvPr>
          <p:cNvSpPr>
            <a:spLocks noGrp="1"/>
          </p:cNvSpPr>
          <p:nvPr>
            <p:ph idx="1"/>
          </p:nvPr>
        </p:nvSpPr>
        <p:spPr>
          <a:xfrm>
            <a:off x="1451579" y="1853754"/>
            <a:ext cx="9603275" cy="4416417"/>
          </a:xfrm>
        </p:spPr>
        <p:txBody>
          <a:bodyPr>
            <a:normAutofit fontScale="85000" lnSpcReduction="10000"/>
          </a:bodyPr>
          <a:lstStyle/>
          <a:p>
            <a:r>
              <a:rPr lang="en-GB" dirty="0"/>
              <a:t>A use case diagram is used to represent the dynamic behaviour of a system. It encapsulates the system's functionality by incorporating use cases, actors, and their relationships. Following are the purposes of a use case diagram given below:</a:t>
            </a:r>
          </a:p>
          <a:p>
            <a:r>
              <a:rPr lang="en-GB" dirty="0"/>
              <a:t>1. It gathers the system's needs.</a:t>
            </a:r>
          </a:p>
          <a:p>
            <a:r>
              <a:rPr lang="en-GB" dirty="0"/>
              <a:t>2. It depicts the external view of the system.</a:t>
            </a:r>
          </a:p>
          <a:p>
            <a:r>
              <a:rPr lang="en-GB" dirty="0"/>
              <a:t>3. It recognizes the internal as well as external factors that influence the system.</a:t>
            </a:r>
          </a:p>
          <a:p>
            <a:r>
              <a:rPr lang="en-GB" dirty="0"/>
              <a:t>4. It represents the interaction between the actors. </a:t>
            </a:r>
          </a:p>
          <a:p>
            <a:r>
              <a:rPr lang="en-GB" dirty="0"/>
              <a:t>Extend relationship: The use case is optional and comes after the base use case. It is represented by a dashed arrow in the direction of the base use case with the notation &lt;&lt;extend&gt;&gt;.</a:t>
            </a:r>
          </a:p>
          <a:p>
            <a:r>
              <a:rPr lang="en-GB" dirty="0"/>
              <a:t>Include relationship: The use case is mandatory and part of the base use case. It is represented by a dashed arrow in the direction of the included use case with the notation &lt;&lt;include&gt;&gt;.</a:t>
            </a:r>
            <a:endParaRPr lang="en-CA" dirty="0"/>
          </a:p>
        </p:txBody>
      </p:sp>
    </p:spTree>
    <p:extLst>
      <p:ext uri="{BB962C8B-B14F-4D97-AF65-F5344CB8AC3E}">
        <p14:creationId xmlns:p14="http://schemas.microsoft.com/office/powerpoint/2010/main" val="51662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par>
                          <p:cTn id="22" fill="hold">
                            <p:stCondLst>
                              <p:cond delay="2500"/>
                            </p:stCondLst>
                            <p:childTnLst>
                              <p:par>
                                <p:cTn id="23" presetID="14"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par>
                          <p:cTn id="26" fill="hold">
                            <p:stCondLst>
                              <p:cond delay="3000"/>
                            </p:stCondLst>
                            <p:childTnLst>
                              <p:par>
                                <p:cTn id="27" presetID="14" presetClass="entr" presetSubtype="10"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childTnLst>
                          </p:cTn>
                        </p:par>
                        <p:par>
                          <p:cTn id="30" fill="hold">
                            <p:stCondLst>
                              <p:cond delay="3500"/>
                            </p:stCondLst>
                            <p:childTnLst>
                              <p:par>
                                <p:cTn id="31" presetID="14" presetClass="entr" presetSubtype="10" fill="hold" grpId="0"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3" dur="500"/>
                                        <p:tgtEl>
                                          <p:spTgt spid="3">
                                            <p:txEl>
                                              <p:pRg st="5" end="5"/>
                                            </p:txEl>
                                          </p:spTgt>
                                        </p:tgtEl>
                                      </p:cBhvr>
                                    </p:animEffect>
                                  </p:childTnLst>
                                </p:cTn>
                              </p:par>
                            </p:childTnLst>
                          </p:cTn>
                        </p:par>
                        <p:par>
                          <p:cTn id="34" fill="hold">
                            <p:stCondLst>
                              <p:cond delay="4000"/>
                            </p:stCondLst>
                            <p:childTnLst>
                              <p:par>
                                <p:cTn id="35" presetID="14" presetClass="entr" presetSubtype="10"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B050-5606-2ED1-6CFC-7D1EB1D9BAE1}"/>
              </a:ext>
            </a:extLst>
          </p:cNvPr>
          <p:cNvSpPr>
            <a:spLocks noGrp="1"/>
          </p:cNvSpPr>
          <p:nvPr>
            <p:ph type="title"/>
          </p:nvPr>
        </p:nvSpPr>
        <p:spPr>
          <a:xfrm>
            <a:off x="4202982" y="0"/>
            <a:ext cx="9603275" cy="1049235"/>
          </a:xfrm>
        </p:spPr>
        <p:txBody>
          <a:bodyPr/>
          <a:lstStyle/>
          <a:p>
            <a:r>
              <a:rPr lang="en-US" dirty="0"/>
              <a:t>Use CASE DIAGRAM  </a:t>
            </a:r>
            <a:endParaRPr lang="en-CA" dirty="0"/>
          </a:p>
        </p:txBody>
      </p:sp>
      <p:pic>
        <p:nvPicPr>
          <p:cNvPr id="5" name="Picture 4">
            <a:extLst>
              <a:ext uri="{FF2B5EF4-FFF2-40B4-BE49-F238E27FC236}">
                <a16:creationId xmlns:a16="http://schemas.microsoft.com/office/drawing/2014/main" id="{38B42345-6E23-11E9-A393-D953F949F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790" y="755303"/>
            <a:ext cx="5817241" cy="5190639"/>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3" name="Ink 2">
                <a:extLst>
                  <a:ext uri="{FF2B5EF4-FFF2-40B4-BE49-F238E27FC236}">
                    <a16:creationId xmlns:a16="http://schemas.microsoft.com/office/drawing/2014/main" id="{8123AB17-8360-4842-7049-0D58B5213933}"/>
                  </a:ext>
                </a:extLst>
              </p14:cNvPr>
              <p14:cNvContentPartPr/>
              <p14:nvPr/>
            </p14:nvContentPartPr>
            <p14:xfrm>
              <a:off x="2912914" y="3415834"/>
              <a:ext cx="360" cy="360"/>
            </p14:xfrm>
          </p:contentPart>
        </mc:Choice>
        <mc:Fallback xmlns="">
          <p:pic>
            <p:nvPicPr>
              <p:cNvPr id="3" name="Ink 2">
                <a:extLst>
                  <a:ext uri="{FF2B5EF4-FFF2-40B4-BE49-F238E27FC236}">
                    <a16:creationId xmlns:a16="http://schemas.microsoft.com/office/drawing/2014/main" id="{8123AB17-8360-4842-7049-0D58B5213933}"/>
                  </a:ext>
                </a:extLst>
              </p:cNvPr>
              <p:cNvPicPr/>
              <p:nvPr/>
            </p:nvPicPr>
            <p:blipFill>
              <a:blip r:embed="rId4"/>
              <a:stretch>
                <a:fillRect/>
              </a:stretch>
            </p:blipFill>
            <p:spPr>
              <a:xfrm>
                <a:off x="2894914" y="3307834"/>
                <a:ext cx="36000" cy="216000"/>
              </a:xfrm>
              <a:prstGeom prst="rect">
                <a:avLst/>
              </a:prstGeom>
            </p:spPr>
          </p:pic>
        </mc:Fallback>
      </mc:AlternateContent>
      <p:grpSp>
        <p:nvGrpSpPr>
          <p:cNvPr id="16" name="Group 15">
            <a:extLst>
              <a:ext uri="{FF2B5EF4-FFF2-40B4-BE49-F238E27FC236}">
                <a16:creationId xmlns:a16="http://schemas.microsoft.com/office/drawing/2014/main" id="{4DE5538A-8827-91EF-6792-BB23F9391CE9}"/>
              </a:ext>
            </a:extLst>
          </p:cNvPr>
          <p:cNvGrpSpPr/>
          <p:nvPr/>
        </p:nvGrpSpPr>
        <p:grpSpPr>
          <a:xfrm>
            <a:off x="3219994" y="3618154"/>
            <a:ext cx="360" cy="360"/>
            <a:chOff x="3219994" y="3618154"/>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5">
              <p14:nvContentPartPr>
                <p14:cNvPr id="4" name="Ink 3">
                  <a:extLst>
                    <a:ext uri="{FF2B5EF4-FFF2-40B4-BE49-F238E27FC236}">
                      <a16:creationId xmlns:a16="http://schemas.microsoft.com/office/drawing/2014/main" id="{B0FAC80A-9163-8769-FC18-7EA9F6350101}"/>
                    </a:ext>
                  </a:extLst>
                </p14:cNvPr>
                <p14:cNvContentPartPr/>
                <p14:nvPr/>
              </p14:nvContentPartPr>
              <p14:xfrm>
                <a:off x="3219994" y="3618154"/>
                <a:ext cx="360" cy="360"/>
              </p14:xfrm>
            </p:contentPart>
          </mc:Choice>
          <mc:Fallback xmlns="">
            <p:pic>
              <p:nvPicPr>
                <p:cNvPr id="4" name="Ink 3">
                  <a:extLst>
                    <a:ext uri="{FF2B5EF4-FFF2-40B4-BE49-F238E27FC236}">
                      <a16:creationId xmlns:a16="http://schemas.microsoft.com/office/drawing/2014/main" id="{B0FAC80A-9163-8769-FC18-7EA9F6350101}"/>
                    </a:ext>
                  </a:extLst>
                </p:cNvPr>
                <p:cNvPicPr/>
                <p:nvPr/>
              </p:nvPicPr>
              <p:blipFill>
                <a:blip r:embed="rId6"/>
                <a:stretch>
                  <a:fillRect/>
                </a:stretch>
              </p:blipFill>
              <p:spPr>
                <a:xfrm>
                  <a:off x="3201994" y="3510154"/>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6" name="Ink 5">
                  <a:extLst>
                    <a:ext uri="{FF2B5EF4-FFF2-40B4-BE49-F238E27FC236}">
                      <a16:creationId xmlns:a16="http://schemas.microsoft.com/office/drawing/2014/main" id="{BF249FDC-2738-7571-3C47-169ECBA389A2}"/>
                    </a:ext>
                  </a:extLst>
                </p14:cNvPr>
                <p14:cNvContentPartPr/>
                <p14:nvPr/>
              </p14:nvContentPartPr>
              <p14:xfrm>
                <a:off x="3219994" y="3618154"/>
                <a:ext cx="360" cy="360"/>
              </p14:xfrm>
            </p:contentPart>
          </mc:Choice>
          <mc:Fallback xmlns="">
            <p:pic>
              <p:nvPicPr>
                <p:cNvPr id="6" name="Ink 5">
                  <a:extLst>
                    <a:ext uri="{FF2B5EF4-FFF2-40B4-BE49-F238E27FC236}">
                      <a16:creationId xmlns:a16="http://schemas.microsoft.com/office/drawing/2014/main" id="{BF249FDC-2738-7571-3C47-169ECBA389A2}"/>
                    </a:ext>
                  </a:extLst>
                </p:cNvPr>
                <p:cNvPicPr/>
                <p:nvPr/>
              </p:nvPicPr>
              <p:blipFill>
                <a:blip r:embed="rId6"/>
                <a:stretch>
                  <a:fillRect/>
                </a:stretch>
              </p:blipFill>
              <p:spPr>
                <a:xfrm>
                  <a:off x="3201994" y="3510154"/>
                  <a:ext cx="36000" cy="216000"/>
                </a:xfrm>
                <a:prstGeom prst="rect">
                  <a:avLst/>
                </a:prstGeom>
              </p:spPr>
            </p:pic>
          </mc:Fallback>
        </mc:AlternateContent>
      </p:grpSp>
      <p:grpSp>
        <p:nvGrpSpPr>
          <p:cNvPr id="15" name="Group 14">
            <a:extLst>
              <a:ext uri="{FF2B5EF4-FFF2-40B4-BE49-F238E27FC236}">
                <a16:creationId xmlns:a16="http://schemas.microsoft.com/office/drawing/2014/main" id="{943DAED9-DCBE-93FF-E49B-B29C4FB326E4}"/>
              </a:ext>
            </a:extLst>
          </p:cNvPr>
          <p:cNvGrpSpPr/>
          <p:nvPr/>
        </p:nvGrpSpPr>
        <p:grpSpPr>
          <a:xfrm>
            <a:off x="2899954" y="3533554"/>
            <a:ext cx="360" cy="360"/>
            <a:chOff x="2899954" y="3533554"/>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8">
              <p14:nvContentPartPr>
                <p14:cNvPr id="7" name="Ink 6">
                  <a:extLst>
                    <a:ext uri="{FF2B5EF4-FFF2-40B4-BE49-F238E27FC236}">
                      <a16:creationId xmlns:a16="http://schemas.microsoft.com/office/drawing/2014/main" id="{B8B4554D-75A8-E9A5-A88C-E907BFC35128}"/>
                    </a:ext>
                  </a:extLst>
                </p14:cNvPr>
                <p14:cNvContentPartPr/>
                <p14:nvPr/>
              </p14:nvContentPartPr>
              <p14:xfrm>
                <a:off x="2899954" y="3533554"/>
                <a:ext cx="360" cy="360"/>
              </p14:xfrm>
            </p:contentPart>
          </mc:Choice>
          <mc:Fallback xmlns="">
            <p:pic>
              <p:nvPicPr>
                <p:cNvPr id="7" name="Ink 6">
                  <a:extLst>
                    <a:ext uri="{FF2B5EF4-FFF2-40B4-BE49-F238E27FC236}">
                      <a16:creationId xmlns:a16="http://schemas.microsoft.com/office/drawing/2014/main" id="{B8B4554D-75A8-E9A5-A88C-E907BFC35128}"/>
                    </a:ext>
                  </a:extLst>
                </p:cNvPr>
                <p:cNvPicPr/>
                <p:nvPr/>
              </p:nvPicPr>
              <p:blipFill>
                <a:blip r:embed="rId9"/>
                <a:stretch>
                  <a:fillRect/>
                </a:stretch>
              </p:blipFill>
              <p:spPr>
                <a:xfrm>
                  <a:off x="2882314" y="3425914"/>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8" name="Ink 7">
                  <a:extLst>
                    <a:ext uri="{FF2B5EF4-FFF2-40B4-BE49-F238E27FC236}">
                      <a16:creationId xmlns:a16="http://schemas.microsoft.com/office/drawing/2014/main" id="{7009EF26-2082-EF99-CC82-7175A4FA3893}"/>
                    </a:ext>
                  </a:extLst>
                </p14:cNvPr>
                <p14:cNvContentPartPr/>
                <p14:nvPr/>
              </p14:nvContentPartPr>
              <p14:xfrm>
                <a:off x="2899954" y="3533554"/>
                <a:ext cx="360" cy="360"/>
              </p14:xfrm>
            </p:contentPart>
          </mc:Choice>
          <mc:Fallback xmlns="">
            <p:pic>
              <p:nvPicPr>
                <p:cNvPr id="8" name="Ink 7">
                  <a:extLst>
                    <a:ext uri="{FF2B5EF4-FFF2-40B4-BE49-F238E27FC236}">
                      <a16:creationId xmlns:a16="http://schemas.microsoft.com/office/drawing/2014/main" id="{7009EF26-2082-EF99-CC82-7175A4FA3893}"/>
                    </a:ext>
                  </a:extLst>
                </p:cNvPr>
                <p:cNvPicPr/>
                <p:nvPr/>
              </p:nvPicPr>
              <p:blipFill>
                <a:blip r:embed="rId9"/>
                <a:stretch>
                  <a:fillRect/>
                </a:stretch>
              </p:blipFill>
              <p:spPr>
                <a:xfrm>
                  <a:off x="2882314" y="3425914"/>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9" name="Ink 8">
                  <a:extLst>
                    <a:ext uri="{FF2B5EF4-FFF2-40B4-BE49-F238E27FC236}">
                      <a16:creationId xmlns:a16="http://schemas.microsoft.com/office/drawing/2014/main" id="{B4EA12EA-EE6D-273F-D327-9E53BF39BBE1}"/>
                    </a:ext>
                  </a:extLst>
                </p14:cNvPr>
                <p14:cNvContentPartPr/>
                <p14:nvPr/>
              </p14:nvContentPartPr>
              <p14:xfrm>
                <a:off x="2899954" y="3533554"/>
                <a:ext cx="360" cy="360"/>
              </p14:xfrm>
            </p:contentPart>
          </mc:Choice>
          <mc:Fallback xmlns="">
            <p:pic>
              <p:nvPicPr>
                <p:cNvPr id="9" name="Ink 8">
                  <a:extLst>
                    <a:ext uri="{FF2B5EF4-FFF2-40B4-BE49-F238E27FC236}">
                      <a16:creationId xmlns:a16="http://schemas.microsoft.com/office/drawing/2014/main" id="{B4EA12EA-EE6D-273F-D327-9E53BF39BBE1}"/>
                    </a:ext>
                  </a:extLst>
                </p:cNvPr>
                <p:cNvPicPr/>
                <p:nvPr/>
              </p:nvPicPr>
              <p:blipFill>
                <a:blip r:embed="rId9"/>
                <a:stretch>
                  <a:fillRect/>
                </a:stretch>
              </p:blipFill>
              <p:spPr>
                <a:xfrm>
                  <a:off x="2882314" y="3425914"/>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0" name="Ink 9">
                  <a:extLst>
                    <a:ext uri="{FF2B5EF4-FFF2-40B4-BE49-F238E27FC236}">
                      <a16:creationId xmlns:a16="http://schemas.microsoft.com/office/drawing/2014/main" id="{480F4A2D-02A1-5970-B11A-6459020BC5D3}"/>
                    </a:ext>
                  </a:extLst>
                </p14:cNvPr>
                <p14:cNvContentPartPr/>
                <p14:nvPr/>
              </p14:nvContentPartPr>
              <p14:xfrm>
                <a:off x="2899954" y="3533554"/>
                <a:ext cx="360" cy="360"/>
              </p14:xfrm>
            </p:contentPart>
          </mc:Choice>
          <mc:Fallback xmlns="">
            <p:pic>
              <p:nvPicPr>
                <p:cNvPr id="10" name="Ink 9">
                  <a:extLst>
                    <a:ext uri="{FF2B5EF4-FFF2-40B4-BE49-F238E27FC236}">
                      <a16:creationId xmlns:a16="http://schemas.microsoft.com/office/drawing/2014/main" id="{480F4A2D-02A1-5970-B11A-6459020BC5D3}"/>
                    </a:ext>
                  </a:extLst>
                </p:cNvPr>
                <p:cNvPicPr/>
                <p:nvPr/>
              </p:nvPicPr>
              <p:blipFill>
                <a:blip r:embed="rId9"/>
                <a:stretch>
                  <a:fillRect/>
                </a:stretch>
              </p:blipFill>
              <p:spPr>
                <a:xfrm>
                  <a:off x="2882314" y="3425914"/>
                  <a:ext cx="36000" cy="216000"/>
                </a:xfrm>
                <a:prstGeom prst="rect">
                  <a:avLst/>
                </a:prstGeom>
              </p:spPr>
            </p:pic>
          </mc:Fallback>
        </mc:AlternateContent>
      </p:grpSp>
      <p:grpSp>
        <p:nvGrpSpPr>
          <p:cNvPr id="14" name="Group 13">
            <a:extLst>
              <a:ext uri="{FF2B5EF4-FFF2-40B4-BE49-F238E27FC236}">
                <a16:creationId xmlns:a16="http://schemas.microsoft.com/office/drawing/2014/main" id="{D299B551-E25B-E328-1126-6331EC4AF129}"/>
              </a:ext>
            </a:extLst>
          </p:cNvPr>
          <p:cNvGrpSpPr/>
          <p:nvPr/>
        </p:nvGrpSpPr>
        <p:grpSpPr>
          <a:xfrm>
            <a:off x="2736874" y="1665514"/>
            <a:ext cx="360" cy="360"/>
            <a:chOff x="2736874" y="1665514"/>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1" name="Ink 10">
                  <a:extLst>
                    <a:ext uri="{FF2B5EF4-FFF2-40B4-BE49-F238E27FC236}">
                      <a16:creationId xmlns:a16="http://schemas.microsoft.com/office/drawing/2014/main" id="{0D2F1B24-B156-9971-BBC8-00004AFE7393}"/>
                    </a:ext>
                  </a:extLst>
                </p14:cNvPr>
                <p14:cNvContentPartPr/>
                <p14:nvPr/>
              </p14:nvContentPartPr>
              <p14:xfrm>
                <a:off x="2736874" y="1665514"/>
                <a:ext cx="360" cy="360"/>
              </p14:xfrm>
            </p:contentPart>
          </mc:Choice>
          <mc:Fallback xmlns="">
            <p:pic>
              <p:nvPicPr>
                <p:cNvPr id="11" name="Ink 10">
                  <a:extLst>
                    <a:ext uri="{FF2B5EF4-FFF2-40B4-BE49-F238E27FC236}">
                      <a16:creationId xmlns:a16="http://schemas.microsoft.com/office/drawing/2014/main" id="{0D2F1B24-B156-9971-BBC8-00004AFE7393}"/>
                    </a:ext>
                  </a:extLst>
                </p:cNvPr>
                <p:cNvPicPr/>
                <p:nvPr/>
              </p:nvPicPr>
              <p:blipFill>
                <a:blip r:embed="rId14"/>
                <a:stretch>
                  <a:fillRect/>
                </a:stretch>
              </p:blipFill>
              <p:spPr>
                <a:xfrm>
                  <a:off x="2718874" y="1557874"/>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2" name="Ink 11">
                  <a:extLst>
                    <a:ext uri="{FF2B5EF4-FFF2-40B4-BE49-F238E27FC236}">
                      <a16:creationId xmlns:a16="http://schemas.microsoft.com/office/drawing/2014/main" id="{BFCC419B-4532-AF61-2F78-3B06E0EBF73B}"/>
                    </a:ext>
                  </a:extLst>
                </p14:cNvPr>
                <p14:cNvContentPartPr/>
                <p14:nvPr/>
              </p14:nvContentPartPr>
              <p14:xfrm>
                <a:off x="2736874" y="1665514"/>
                <a:ext cx="360" cy="360"/>
              </p14:xfrm>
            </p:contentPart>
          </mc:Choice>
          <mc:Fallback xmlns="">
            <p:pic>
              <p:nvPicPr>
                <p:cNvPr id="12" name="Ink 11">
                  <a:extLst>
                    <a:ext uri="{FF2B5EF4-FFF2-40B4-BE49-F238E27FC236}">
                      <a16:creationId xmlns:a16="http://schemas.microsoft.com/office/drawing/2014/main" id="{BFCC419B-4532-AF61-2F78-3B06E0EBF73B}"/>
                    </a:ext>
                  </a:extLst>
                </p:cNvPr>
                <p:cNvPicPr/>
                <p:nvPr/>
              </p:nvPicPr>
              <p:blipFill>
                <a:blip r:embed="rId14"/>
                <a:stretch>
                  <a:fillRect/>
                </a:stretch>
              </p:blipFill>
              <p:spPr>
                <a:xfrm>
                  <a:off x="2718874" y="1557874"/>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3" name="Ink 12">
                  <a:extLst>
                    <a:ext uri="{FF2B5EF4-FFF2-40B4-BE49-F238E27FC236}">
                      <a16:creationId xmlns:a16="http://schemas.microsoft.com/office/drawing/2014/main" id="{91679EA9-0742-DD65-3CEF-4C2BAA7F58F0}"/>
                    </a:ext>
                  </a:extLst>
                </p14:cNvPr>
                <p14:cNvContentPartPr/>
                <p14:nvPr/>
              </p14:nvContentPartPr>
              <p14:xfrm>
                <a:off x="2736874" y="1665514"/>
                <a:ext cx="360" cy="360"/>
              </p14:xfrm>
            </p:contentPart>
          </mc:Choice>
          <mc:Fallback xmlns="">
            <p:pic>
              <p:nvPicPr>
                <p:cNvPr id="13" name="Ink 12">
                  <a:extLst>
                    <a:ext uri="{FF2B5EF4-FFF2-40B4-BE49-F238E27FC236}">
                      <a16:creationId xmlns:a16="http://schemas.microsoft.com/office/drawing/2014/main" id="{91679EA9-0742-DD65-3CEF-4C2BAA7F58F0}"/>
                    </a:ext>
                  </a:extLst>
                </p:cNvPr>
                <p:cNvPicPr/>
                <p:nvPr/>
              </p:nvPicPr>
              <p:blipFill>
                <a:blip r:embed="rId14"/>
                <a:stretch>
                  <a:fillRect/>
                </a:stretch>
              </p:blipFill>
              <p:spPr>
                <a:xfrm>
                  <a:off x="2718874" y="1557874"/>
                  <a:ext cx="36000" cy="216000"/>
                </a:xfrm>
                <a:prstGeom prst="rect">
                  <a:avLst/>
                </a:prstGeom>
              </p:spPr>
            </p:pic>
          </mc:Fallback>
        </mc:AlternateContent>
      </p:grpSp>
      <p:sp>
        <p:nvSpPr>
          <p:cNvPr id="18" name="TextBox 17">
            <a:extLst>
              <a:ext uri="{FF2B5EF4-FFF2-40B4-BE49-F238E27FC236}">
                <a16:creationId xmlns:a16="http://schemas.microsoft.com/office/drawing/2014/main" id="{AFC23CCD-8227-B3F4-11A9-F9C34B590A12}"/>
              </a:ext>
            </a:extLst>
          </p:cNvPr>
          <p:cNvSpPr txBox="1"/>
          <p:nvPr/>
        </p:nvSpPr>
        <p:spPr>
          <a:xfrm>
            <a:off x="9194031" y="1985554"/>
            <a:ext cx="3075583" cy="1200329"/>
          </a:xfrm>
          <a:prstGeom prst="rect">
            <a:avLst/>
          </a:prstGeom>
          <a:noFill/>
        </p:spPr>
        <p:txBody>
          <a:bodyPr wrap="square" rtlCol="0">
            <a:spAutoFit/>
          </a:bodyPr>
          <a:lstStyle/>
          <a:p>
            <a:r>
              <a:rPr lang="en-US" dirty="0"/>
              <a:t>Here,  “Player” is the actor which is directly interacting with – Start game, move slider and press Enter to restart .</a:t>
            </a:r>
            <a:endParaRPr lang="en-CA" dirty="0"/>
          </a:p>
        </p:txBody>
      </p:sp>
    </p:spTree>
    <p:extLst>
      <p:ext uri="{BB962C8B-B14F-4D97-AF65-F5344CB8AC3E}">
        <p14:creationId xmlns:p14="http://schemas.microsoft.com/office/powerpoint/2010/main" val="144331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50D2-401C-25D8-9655-4E2D305A00D2}"/>
              </a:ext>
            </a:extLst>
          </p:cNvPr>
          <p:cNvSpPr>
            <a:spLocks noGrp="1"/>
          </p:cNvSpPr>
          <p:nvPr>
            <p:ph type="title"/>
          </p:nvPr>
        </p:nvSpPr>
        <p:spPr/>
        <p:txBody>
          <a:bodyPr/>
          <a:lstStyle/>
          <a:p>
            <a:pPr algn="ctr"/>
            <a:r>
              <a:rPr lang="en-US" dirty="0"/>
              <a:t>Class diagram</a:t>
            </a:r>
            <a:endParaRPr lang="en-CA" dirty="0"/>
          </a:p>
        </p:txBody>
      </p:sp>
      <p:sp>
        <p:nvSpPr>
          <p:cNvPr id="3" name="Content Placeholder 2">
            <a:extLst>
              <a:ext uri="{FF2B5EF4-FFF2-40B4-BE49-F238E27FC236}">
                <a16:creationId xmlns:a16="http://schemas.microsoft.com/office/drawing/2014/main" id="{27A3D27A-CA44-9256-BF86-D1388A54938A}"/>
              </a:ext>
            </a:extLst>
          </p:cNvPr>
          <p:cNvSpPr>
            <a:spLocks noGrp="1"/>
          </p:cNvSpPr>
          <p:nvPr>
            <p:ph idx="1"/>
          </p:nvPr>
        </p:nvSpPr>
        <p:spPr>
          <a:xfrm>
            <a:off x="1451579" y="2015733"/>
            <a:ext cx="9603275" cy="4176062"/>
          </a:xfrm>
        </p:spPr>
        <p:txBody>
          <a:bodyPr>
            <a:normAutofit fontScale="85000" lnSpcReduction="10000"/>
          </a:bodyPr>
          <a:lstStyle/>
          <a:p>
            <a:r>
              <a:rPr lang="en-GB" dirty="0"/>
              <a:t>Class diagrams are the main building blocks of every object-oriented method. The class diagram can be used to show the classes, relationships, interface, association, and collaboration. </a:t>
            </a:r>
          </a:p>
          <a:p>
            <a:r>
              <a:rPr lang="en-GB" dirty="0"/>
              <a:t>UML is standardized in class diagrams. Each class is represented by a rectangle having a subdivision of three compartments class name, attributes and methods. There are three types of modifiers that are used to decide the visibility of attributes and operations. </a:t>
            </a:r>
          </a:p>
          <a:p>
            <a:r>
              <a:rPr lang="en-GB" dirty="0"/>
              <a:t>+ is used for public visibility(for everyone)</a:t>
            </a:r>
          </a:p>
          <a:p>
            <a:r>
              <a:rPr lang="en-GB" dirty="0"/>
              <a:t># is used for protected visibility (for friend and derived)</a:t>
            </a:r>
          </a:p>
          <a:p>
            <a:r>
              <a:rPr lang="en-GB" dirty="0"/>
              <a:t>– is used for private visibility (for only me)</a:t>
            </a:r>
          </a:p>
          <a:p>
            <a:r>
              <a:rPr lang="en-GB" dirty="0"/>
              <a:t>Class diagrams are used for describing the static view of the system, showing the collaboration among the elements of the static view, describing the functionalities performed by the system and construction of software applications using object-oriented languages.</a:t>
            </a:r>
            <a:endParaRPr lang="en-CA" dirty="0"/>
          </a:p>
        </p:txBody>
      </p:sp>
    </p:spTree>
    <p:extLst>
      <p:ext uri="{BB962C8B-B14F-4D97-AF65-F5344CB8AC3E}">
        <p14:creationId xmlns:p14="http://schemas.microsoft.com/office/powerpoint/2010/main" val="1267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par>
                          <p:cTn id="25" fill="hold">
                            <p:stCondLst>
                              <p:cond delay="2500"/>
                            </p:stCondLst>
                            <p:childTnLst>
                              <p:par>
                                <p:cTn id="26" presetID="14" presetClass="entr" presetSubtype="1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par>
                          <p:cTn id="29" fill="hold">
                            <p:stCondLst>
                              <p:cond delay="3000"/>
                            </p:stCondLst>
                            <p:childTnLst>
                              <p:par>
                                <p:cTn id="30" presetID="14" presetClass="entr" presetSubtype="10"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271D-A864-27D4-EA28-C8C12B315CCB}"/>
              </a:ext>
            </a:extLst>
          </p:cNvPr>
          <p:cNvSpPr>
            <a:spLocks noGrp="1"/>
          </p:cNvSpPr>
          <p:nvPr>
            <p:ph type="title"/>
          </p:nvPr>
        </p:nvSpPr>
        <p:spPr>
          <a:xfrm>
            <a:off x="4220904" y="33810"/>
            <a:ext cx="9603275" cy="1049235"/>
          </a:xfrm>
        </p:spPr>
        <p:txBody>
          <a:bodyPr/>
          <a:lstStyle/>
          <a:p>
            <a:r>
              <a:rPr lang="en-US" dirty="0"/>
              <a:t>Class diagram</a:t>
            </a:r>
            <a:endParaRPr lang="en-CA" dirty="0"/>
          </a:p>
        </p:txBody>
      </p:sp>
      <p:pic>
        <p:nvPicPr>
          <p:cNvPr id="7" name="Content Placeholder 6">
            <a:extLst>
              <a:ext uri="{FF2B5EF4-FFF2-40B4-BE49-F238E27FC236}">
                <a16:creationId xmlns:a16="http://schemas.microsoft.com/office/drawing/2014/main" id="{A0BC730C-1F63-FDF3-7B19-A75C85EB36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78" y="711926"/>
            <a:ext cx="8255725" cy="6066544"/>
          </a:xfrm>
        </p:spPr>
      </p:pic>
      <p:sp>
        <p:nvSpPr>
          <p:cNvPr id="3" name="TextBox 2">
            <a:extLst>
              <a:ext uri="{FF2B5EF4-FFF2-40B4-BE49-F238E27FC236}">
                <a16:creationId xmlns:a16="http://schemas.microsoft.com/office/drawing/2014/main" id="{01A4B6A7-5685-3171-7F04-15F0FC8AD3DB}"/>
              </a:ext>
            </a:extLst>
          </p:cNvPr>
          <p:cNvSpPr txBox="1"/>
          <p:nvPr/>
        </p:nvSpPr>
        <p:spPr>
          <a:xfrm>
            <a:off x="8474593" y="1867604"/>
            <a:ext cx="3637429" cy="4524315"/>
          </a:xfrm>
          <a:prstGeom prst="rect">
            <a:avLst/>
          </a:prstGeom>
          <a:noFill/>
        </p:spPr>
        <p:txBody>
          <a:bodyPr wrap="square" rtlCol="0">
            <a:spAutoFit/>
          </a:bodyPr>
          <a:lstStyle/>
          <a:p>
            <a:r>
              <a:rPr lang="en-US" dirty="0"/>
              <a:t>Here Main is the starting class in which object of </a:t>
            </a:r>
            <a:r>
              <a:rPr lang="en-US" dirty="0" err="1"/>
              <a:t>FrameDef</a:t>
            </a:r>
            <a:r>
              <a:rPr lang="en-US" dirty="0"/>
              <a:t> class is created. </a:t>
            </a:r>
          </a:p>
          <a:p>
            <a:endParaRPr lang="en-US" dirty="0"/>
          </a:p>
          <a:p>
            <a:r>
              <a:rPr lang="en-US" dirty="0" err="1"/>
              <a:t>FrameDef</a:t>
            </a:r>
            <a:r>
              <a:rPr lang="en-US" dirty="0"/>
              <a:t> class extends </a:t>
            </a:r>
            <a:r>
              <a:rPr lang="en-US" dirty="0" err="1"/>
              <a:t>Jframe</a:t>
            </a:r>
            <a:r>
              <a:rPr lang="en-US" dirty="0"/>
              <a:t> and defines the initial frame of the game, ball, slider and their colors and sizes.</a:t>
            </a:r>
          </a:p>
          <a:p>
            <a:endParaRPr lang="en-US" dirty="0"/>
          </a:p>
          <a:p>
            <a:r>
              <a:rPr lang="en-US" dirty="0" err="1"/>
              <a:t>GamePlay</a:t>
            </a:r>
            <a:r>
              <a:rPr lang="en-US" dirty="0"/>
              <a:t> class implements ActionListener and </a:t>
            </a:r>
            <a:r>
              <a:rPr lang="en-US" dirty="0" err="1"/>
              <a:t>KeyListener</a:t>
            </a:r>
            <a:r>
              <a:rPr lang="en-US" dirty="0"/>
              <a:t>. It contains methods that define the working of game and what happens when a key is pressed.</a:t>
            </a:r>
          </a:p>
          <a:p>
            <a:r>
              <a:rPr lang="en-US" dirty="0" err="1"/>
              <a:t>MapGenerator</a:t>
            </a:r>
            <a:r>
              <a:rPr lang="en-US" dirty="0"/>
              <a:t> class is used to generate bricks in the game.</a:t>
            </a:r>
          </a:p>
          <a:p>
            <a:endParaRPr lang="en-US" dirty="0"/>
          </a:p>
        </p:txBody>
      </p:sp>
    </p:spTree>
    <p:extLst>
      <p:ext uri="{BB962C8B-B14F-4D97-AF65-F5344CB8AC3E}">
        <p14:creationId xmlns:p14="http://schemas.microsoft.com/office/powerpoint/2010/main" val="39775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664E-89C0-DAFD-B179-AA04A32D6D68}"/>
              </a:ext>
            </a:extLst>
          </p:cNvPr>
          <p:cNvSpPr>
            <a:spLocks noGrp="1"/>
          </p:cNvSpPr>
          <p:nvPr>
            <p:ph type="title"/>
          </p:nvPr>
        </p:nvSpPr>
        <p:spPr/>
        <p:txBody>
          <a:bodyPr/>
          <a:lstStyle/>
          <a:p>
            <a:pPr algn="ctr"/>
            <a:r>
              <a:rPr lang="en-US" dirty="0"/>
              <a:t>State diagram</a:t>
            </a:r>
            <a:endParaRPr lang="en-CA" dirty="0"/>
          </a:p>
        </p:txBody>
      </p:sp>
      <p:sp>
        <p:nvSpPr>
          <p:cNvPr id="3" name="Content Placeholder 2">
            <a:extLst>
              <a:ext uri="{FF2B5EF4-FFF2-40B4-BE49-F238E27FC236}">
                <a16:creationId xmlns:a16="http://schemas.microsoft.com/office/drawing/2014/main" id="{2BACCB3B-DDBB-9281-7B28-A4129C3C30EA}"/>
              </a:ext>
            </a:extLst>
          </p:cNvPr>
          <p:cNvSpPr>
            <a:spLocks noGrp="1"/>
          </p:cNvSpPr>
          <p:nvPr>
            <p:ph idx="1"/>
          </p:nvPr>
        </p:nvSpPr>
        <p:spPr>
          <a:xfrm>
            <a:off x="1451579" y="2015732"/>
            <a:ext cx="9603275" cy="4156468"/>
          </a:xfrm>
        </p:spPr>
        <p:txBody>
          <a:bodyPr>
            <a:normAutofit fontScale="77500" lnSpcReduction="20000"/>
          </a:bodyPr>
          <a:lstStyle/>
          <a:p>
            <a:r>
              <a:rPr lang="en-GB" dirty="0"/>
              <a:t>A state diagram is used to represent the condition of the system or part of the system at finite instances of time. It is a behavioural diagram and it represents the behaviour using finite state transitions. Uses of state diagram –</a:t>
            </a:r>
          </a:p>
          <a:p>
            <a:r>
              <a:rPr lang="en-GB" dirty="0"/>
              <a:t>1.  We use it to state the events responsible for change in state (we do not show what processes cause those events).</a:t>
            </a:r>
          </a:p>
          <a:p>
            <a:r>
              <a:rPr lang="en-GB" dirty="0"/>
              <a:t>2.  We use it to model the dynamic behaviour of the system.</a:t>
            </a:r>
          </a:p>
          <a:p>
            <a:r>
              <a:rPr lang="en-GB" dirty="0"/>
              <a:t>3.  To understand the reaction of objects/classes to internal or external stimuli. </a:t>
            </a:r>
          </a:p>
          <a:p>
            <a:r>
              <a:rPr lang="en-GB" dirty="0"/>
              <a:t> We use a black filled circle represent the initial state of a System or a class.  A solid arrow to represent the transition or change of control from one state to another.  The arrow is labelled with the event which causes the change in state.</a:t>
            </a:r>
          </a:p>
          <a:p>
            <a:r>
              <a:rPr lang="en-GB" dirty="0"/>
              <a:t>A rounded rectangle to represent a state.  A state represents the conditions or circumstances of an object of a class at an instant of time.  </a:t>
            </a:r>
          </a:p>
          <a:p>
            <a:r>
              <a:rPr lang="en-GB" dirty="0"/>
              <a:t>We use a filled circle within a circle notation to represent the final state in a state machine diagram.</a:t>
            </a:r>
            <a:endParaRPr lang="en-CA" dirty="0"/>
          </a:p>
        </p:txBody>
      </p:sp>
    </p:spTree>
    <p:extLst>
      <p:ext uri="{BB962C8B-B14F-4D97-AF65-F5344CB8AC3E}">
        <p14:creationId xmlns:p14="http://schemas.microsoft.com/office/powerpoint/2010/main" val="113955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213</TotalTime>
  <Words>1328</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Gill Sans MT</vt:lpstr>
      <vt:lpstr>Gill Sans MT (Body)</vt:lpstr>
      <vt:lpstr>Gill Sans MT (Headings)</vt:lpstr>
      <vt:lpstr>Noto Sans Symbols</vt:lpstr>
      <vt:lpstr>Times New Roman</vt:lpstr>
      <vt:lpstr>Gallery</vt:lpstr>
      <vt:lpstr>Task - Creation of Breakout Ball game application</vt:lpstr>
      <vt:lpstr>Task - Creation of Breakout Ball game application</vt:lpstr>
      <vt:lpstr>Task - Creation of Breakout Ball game application</vt:lpstr>
      <vt:lpstr>UML Diagrams</vt:lpstr>
      <vt:lpstr>Use case diagram</vt:lpstr>
      <vt:lpstr>Use CASE DIAGRAM  </vt:lpstr>
      <vt:lpstr>Class diagram</vt:lpstr>
      <vt:lpstr>Class diagram</vt:lpstr>
      <vt:lpstr>State diagram</vt:lpstr>
      <vt:lpstr>State diagram</vt:lpstr>
      <vt:lpstr>Sequence diagram</vt:lpstr>
      <vt:lpstr>Sequence diagram</vt:lpstr>
      <vt:lpstr>Crc diagram</vt:lpstr>
      <vt:lpstr>Crc diagram</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Changes in Technological Environment in India (in past 25 years)</dc:title>
  <dc:creator>SARANSH GUPTA</dc:creator>
  <cp:lastModifiedBy>Sachin Gupta</cp:lastModifiedBy>
  <cp:revision>22</cp:revision>
  <dcterms:created xsi:type="dcterms:W3CDTF">2022-09-09T03:58:51Z</dcterms:created>
  <dcterms:modified xsi:type="dcterms:W3CDTF">2022-12-22T06:42:18Z</dcterms:modified>
</cp:coreProperties>
</file>