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embeddedFontLst>
    <p:embeddedFont>
      <p:font typeface="Play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idIkWiLnR0EQzfva0w+/jneAkj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2734A9-167F-4138-8EC7-BE0AA3ABD90E}">
  <a:tblStyle styleId="{FC2734A9-167F-4138-8EC7-BE0AA3ABD90E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9EC"/>
          </a:solidFill>
        </a:fill>
      </a:tcStyle>
    </a:wholeTbl>
    <a:band1H>
      <a:tcTxStyle/>
      <a:tcStyle>
        <a:fill>
          <a:solidFill>
            <a:srgbClr val="CAD1D8"/>
          </a:solidFill>
        </a:fill>
      </a:tcStyle>
    </a:band1H>
    <a:band2H>
      <a:tcTxStyle/>
    </a:band2H>
    <a:band1V>
      <a:tcTxStyle/>
      <a:tcStyle>
        <a:fill>
          <a:solidFill>
            <a:srgbClr val="CAD1D8"/>
          </a:solidFill>
        </a:fill>
      </a:tcStyle>
    </a:band1V>
    <a:band2V>
      <a:tcTxStyle/>
    </a:band2V>
    <a:la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l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0" name="Google Shape;3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IN"/>
              <a:t>Advanced Programming Using Python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Anjali Kulkarni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Sept 2024</a:t>
            </a:r>
            <a:endParaRPr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9582" y="2786440"/>
            <a:ext cx="1236199" cy="1109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First things first!</a:t>
            </a:r>
            <a:endParaRPr/>
          </a:p>
        </p:txBody>
      </p:sp>
      <p:sp>
        <p:nvSpPr>
          <p:cNvPr id="170" name="Google Shape;170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Setup 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Anaconda.com/download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Enter email id and get download link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Download windows installer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Follow instructions on installer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IDE 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PyCharm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Visual Studio Code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Jupyter Notebook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IDLE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Spyder</a:t>
            </a:r>
            <a:endParaRPr/>
          </a:p>
        </p:txBody>
      </p:sp>
      <p:sp>
        <p:nvSpPr>
          <p:cNvPr id="171" name="Google Shape;17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172" name="Google Shape;17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73" name="Google Shape;17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7444" y="1718239"/>
            <a:ext cx="4167422" cy="816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15906" y="2743649"/>
            <a:ext cx="3543607" cy="114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53400" y="4095569"/>
            <a:ext cx="1912321" cy="1935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Test your installation!</a:t>
            </a:r>
            <a:endParaRPr/>
          </a:p>
        </p:txBody>
      </p:sp>
      <p:sp>
        <p:nvSpPr>
          <p:cNvPr id="181" name="Google Shape;18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/>
              <a:t>Hello world !!</a:t>
            </a:r>
            <a:endParaRPr/>
          </a:p>
        </p:txBody>
      </p:sp>
      <p:sp>
        <p:nvSpPr>
          <p:cNvPr id="182" name="Google Shape;18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183" name="Google Shape;18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Python Basics </a:t>
            </a:r>
            <a:r>
              <a:rPr lang="en-IN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(mainExplain1.py, mainExplain2.py)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89" name="Google Shape;189;p12"/>
          <p:cNvSpPr txBox="1"/>
          <p:nvPr>
            <p:ph idx="1" type="body"/>
          </p:nvPr>
        </p:nvSpPr>
        <p:spPr>
          <a:xfrm>
            <a:off x="963561" y="1746968"/>
            <a:ext cx="407442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Indentation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Case sensitive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_ _main_ _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0" name="Google Shape;19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2614" y="1452734"/>
            <a:ext cx="5561193" cy="464557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192" name="Google Shape;19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Datatypes</a:t>
            </a:r>
            <a:endParaRPr/>
          </a:p>
        </p:txBody>
      </p:sp>
      <p:sp>
        <p:nvSpPr>
          <p:cNvPr id="198" name="Google Shape;198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Fundamental datatypes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Custom Types - Classes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Specialized types - Modules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None</a:t>
            </a:r>
            <a:endParaRPr/>
          </a:p>
        </p:txBody>
      </p:sp>
      <p:sp>
        <p:nvSpPr>
          <p:cNvPr id="199" name="Google Shape;19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200" name="Google Shape;20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Fundamental Datatypes </a:t>
            </a:r>
            <a:r>
              <a:rPr lang="en-IN" sz="1800">
                <a:solidFill>
                  <a:schemeClr val="lt2"/>
                </a:solidFill>
              </a:rPr>
              <a:t>(Variables.py)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206" name="Google Shape;206;p14"/>
          <p:cNvSpPr txBox="1"/>
          <p:nvPr>
            <p:ph idx="1" type="body"/>
          </p:nvPr>
        </p:nvSpPr>
        <p:spPr>
          <a:xfrm>
            <a:off x="1005349" y="1942741"/>
            <a:ext cx="2619067" cy="2224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/>
              <a:t>Numeric Types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Integer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Floating-point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Complex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7" name="Google Shape;207;p14"/>
          <p:cNvSpPr txBox="1"/>
          <p:nvPr/>
        </p:nvSpPr>
        <p:spPr>
          <a:xfrm>
            <a:off x="7798211" y="1942741"/>
            <a:ext cx="253426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Mapping Type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Dictionary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4"/>
          <p:cNvSpPr txBox="1"/>
          <p:nvPr/>
        </p:nvSpPr>
        <p:spPr>
          <a:xfrm>
            <a:off x="4117258" y="1942740"/>
            <a:ext cx="3188109" cy="2972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IN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 Types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IN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IN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IN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Tuple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IN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IN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Range()</a:t>
            </a:r>
            <a:endParaRPr/>
          </a:p>
          <a:p>
            <a:pPr indent="-7747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4"/>
          <p:cNvSpPr txBox="1"/>
          <p:nvPr/>
        </p:nvSpPr>
        <p:spPr>
          <a:xfrm>
            <a:off x="1047749" y="4175023"/>
            <a:ext cx="253426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Type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4"/>
          <p:cNvSpPr txBox="1"/>
          <p:nvPr/>
        </p:nvSpPr>
        <p:spPr>
          <a:xfrm>
            <a:off x="7798209" y="3589697"/>
            <a:ext cx="253426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None Type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None (null)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212" name="Google Shape;21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Variables </a:t>
            </a:r>
            <a:r>
              <a:rPr lang="en-IN" sz="1600">
                <a:solidFill>
                  <a:schemeClr val="lt2"/>
                </a:solidFill>
              </a:rPr>
              <a:t>(Variables.py)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218" name="Google Shape;218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92DC"/>
              </a:buClr>
              <a:buSzPts val="2800"/>
              <a:buNone/>
            </a:pPr>
            <a:r>
              <a:rPr b="1" i="1" lang="en-IN" u="sng">
                <a:solidFill>
                  <a:srgbClr val="4892DC"/>
                </a:solidFill>
              </a:rPr>
              <a:t>Placeholders that allow you to store, modify, retrieve data during execution of a program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Variable Assignment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Dynamic Typing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Reassigning Variables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Multiple assignments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Constants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Dunder variables</a:t>
            </a:r>
            <a:endParaRPr/>
          </a:p>
        </p:txBody>
      </p:sp>
      <p:pic>
        <p:nvPicPr>
          <p:cNvPr id="219" name="Google Shape;21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2027" y="3018188"/>
            <a:ext cx="4313294" cy="2461473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221" name="Google Shape;22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Naming conventions</a:t>
            </a:r>
            <a:endParaRPr/>
          </a:p>
        </p:txBody>
      </p:sp>
      <p:sp>
        <p:nvSpPr>
          <p:cNvPr id="227" name="Google Shape;22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Variable names must start with a letter or an underscore (_), but not a number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Variable names can contain letters, numbers, and underscores (_)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Variable names are case-sensitive: myVar and myvar are different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Avoid using Python keywords (like if, for, while) as variable names</a:t>
            </a:r>
            <a:endParaRPr/>
          </a:p>
        </p:txBody>
      </p:sp>
      <p:sp>
        <p:nvSpPr>
          <p:cNvPr id="228" name="Google Shape;22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229" name="Google Shape;22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Hands on</a:t>
            </a:r>
            <a:endParaRPr/>
          </a:p>
        </p:txBody>
      </p:sp>
      <p:sp>
        <p:nvSpPr>
          <p:cNvPr id="235" name="Google Shape;235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/>
              <a:t>Assignment 1: </a:t>
            </a:r>
            <a:r>
              <a:rPr lang="en-IN"/>
              <a:t>Declare variables of integer, float, boolean and String type and print their values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/>
              <a:t>Assignment 2: </a:t>
            </a:r>
            <a:r>
              <a:rPr lang="en-IN"/>
              <a:t>Swap values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6" name="Google Shape;23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237" name="Google Shape;23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Operators </a:t>
            </a:r>
            <a:r>
              <a:rPr lang="en-IN" sz="1800">
                <a:solidFill>
                  <a:schemeClr val="lt2"/>
                </a:solidFill>
              </a:rPr>
              <a:t>(Operators.py)</a:t>
            </a:r>
            <a:endParaRPr/>
          </a:p>
        </p:txBody>
      </p:sp>
      <p:sp>
        <p:nvSpPr>
          <p:cNvPr id="243" name="Google Shape;243;p18"/>
          <p:cNvSpPr txBox="1"/>
          <p:nvPr>
            <p:ph idx="1" type="body"/>
          </p:nvPr>
        </p:nvSpPr>
        <p:spPr>
          <a:xfrm>
            <a:off x="838200" y="1825625"/>
            <a:ext cx="10515600" cy="927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92DC"/>
              </a:buClr>
              <a:buSzPts val="2800"/>
              <a:buNone/>
            </a:pPr>
            <a:r>
              <a:rPr b="1" i="1" lang="en-IN" u="sng">
                <a:solidFill>
                  <a:srgbClr val="4892DC"/>
                </a:solidFill>
              </a:rPr>
              <a:t>Special symbols or keywords used to perform operations on variables and values</a:t>
            </a:r>
            <a:endParaRPr b="1" i="1" u="sng">
              <a:solidFill>
                <a:srgbClr val="4892DC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 txBox="1"/>
          <p:nvPr/>
        </p:nvSpPr>
        <p:spPr>
          <a:xfrm>
            <a:off x="1409700" y="2753032"/>
            <a:ext cx="4520381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Arithmetic</a:t>
            </a: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Operators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+, -, *, /, %, //, **, BODMAS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Operators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=, +=,-=,*=,/=,%=,**=,//=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Bitwise</a:t>
            </a: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Operators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&amp;,|,^, ~, &lt;&lt;,&gt;&gt;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</a:t>
            </a: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Operators – Boolean values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and, or, not 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8"/>
          <p:cNvSpPr txBox="1"/>
          <p:nvPr/>
        </p:nvSpPr>
        <p:spPr>
          <a:xfrm>
            <a:off x="6501581" y="2753032"/>
            <a:ext cx="4520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(Relational) Operators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==, !=, &gt;,&lt;, &gt;=, &lt;=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Membership</a:t>
            </a: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Operators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 not in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Identity</a:t>
            </a: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Operators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Is, </a:t>
            </a:r>
            <a:r>
              <a:rPr lang="en-IN" sz="1800">
                <a:solidFill>
                  <a:schemeClr val="dk1"/>
                </a:solidFill>
              </a:rPr>
              <a:t>is not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Ternary</a:t>
            </a: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Operator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‘value_if_true’ if condition else ‘value_if_false’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247" name="Google Shape;24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Hands on</a:t>
            </a:r>
            <a:endParaRPr/>
          </a:p>
        </p:txBody>
      </p:sp>
      <p:sp>
        <p:nvSpPr>
          <p:cNvPr id="253" name="Google Shape;25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Assignment 3: </a:t>
            </a:r>
            <a:r>
              <a:rPr lang="en-IN"/>
              <a:t>Try out Arithmetic and Assignment operators</a:t>
            </a:r>
            <a:endParaRPr/>
          </a:p>
        </p:txBody>
      </p:sp>
      <p:sp>
        <p:nvSpPr>
          <p:cNvPr id="254" name="Google Shape;25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255" name="Google Shape;25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IN"/>
              <a:t>Day 1</a:t>
            </a:r>
            <a:br>
              <a:rPr lang="en-IN"/>
            </a:br>
            <a:endParaRPr/>
          </a:p>
        </p:txBody>
      </p:sp>
      <p:sp>
        <p:nvSpPr>
          <p:cNvPr id="96" name="Google Shape;96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24 Sept 2024</a:t>
            </a:r>
            <a:endParaRPr/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7900" y="2874360"/>
            <a:ext cx="1236199" cy="1109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 txBox="1"/>
          <p:nvPr>
            <p:ph type="title"/>
          </p:nvPr>
        </p:nvSpPr>
        <p:spPr>
          <a:xfrm>
            <a:off x="838200" y="501226"/>
            <a:ext cx="10515600" cy="1018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Type casting </a:t>
            </a:r>
            <a:r>
              <a:rPr lang="en-IN" sz="1800">
                <a:solidFill>
                  <a:schemeClr val="lt2"/>
                </a:solidFill>
              </a:rPr>
              <a:t>(inputOutput.py)</a:t>
            </a:r>
            <a:endParaRPr sz="1800"/>
          </a:p>
        </p:txBody>
      </p:sp>
      <p:pic>
        <p:nvPicPr>
          <p:cNvPr id="261" name="Google Shape;2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8807" y="2112124"/>
            <a:ext cx="6457335" cy="42446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2" name="Google Shape;262;p20"/>
          <p:cNvSpPr txBox="1"/>
          <p:nvPr>
            <p:ph idx="1" type="body"/>
          </p:nvPr>
        </p:nvSpPr>
        <p:spPr>
          <a:xfrm>
            <a:off x="8654844" y="2464734"/>
            <a:ext cx="1708355" cy="3539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int()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float()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str()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bool()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list()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tuple()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set()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dict() </a:t>
            </a:r>
            <a:endParaRPr/>
          </a:p>
        </p:txBody>
      </p:sp>
      <p:sp>
        <p:nvSpPr>
          <p:cNvPr id="263" name="Google Shape;263;p20"/>
          <p:cNvSpPr txBox="1"/>
          <p:nvPr/>
        </p:nvSpPr>
        <p:spPr>
          <a:xfrm>
            <a:off x="907026" y="1451999"/>
            <a:ext cx="10515600" cy="591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92DC"/>
              </a:buClr>
              <a:buSzPts val="2800"/>
              <a:buFont typeface="Arial"/>
              <a:buNone/>
            </a:pPr>
            <a:r>
              <a:rPr b="1" i="1" lang="en-IN" sz="2800" u="sng" cap="none" strike="noStrike">
                <a:solidFill>
                  <a:srgbClr val="4892DC"/>
                </a:solidFill>
                <a:latin typeface="Arial"/>
                <a:ea typeface="Arial"/>
                <a:cs typeface="Arial"/>
                <a:sym typeface="Arial"/>
              </a:rPr>
              <a:t>Process of converting one datatype to another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265" name="Google Shape;26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Homework</a:t>
            </a:r>
            <a:endParaRPr/>
          </a:p>
        </p:txBody>
      </p:sp>
      <p:sp>
        <p:nvSpPr>
          <p:cNvPr id="271" name="Google Shape;271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Assignment 5: </a:t>
            </a: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Initialise </a:t>
            </a:r>
            <a:r>
              <a:rPr lang="en-IN"/>
              <a:t> 2 numbers, add them, print them.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Assignment 6: </a:t>
            </a:r>
            <a:r>
              <a:rPr lang="en-IN"/>
              <a:t>Add an integer and a float, print result and type of result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Assignment 7: </a:t>
            </a: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Initialise</a:t>
            </a:r>
            <a:r>
              <a:rPr lang="en-IN"/>
              <a:t> a float value typecast it to float and print its square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Assignment 8: </a:t>
            </a:r>
            <a:r>
              <a:rPr lang="en-IN"/>
              <a:t>Add a string and a number, print result and type of result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72" name="Google Shape;2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273" name="Google Shape;2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t/>
            </a:r>
            <a:endParaRPr b="1" sz="5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b="1" lang="en-IN" sz="5400"/>
              <a:t>Thank You !!</a:t>
            </a:r>
            <a:endParaRPr/>
          </a:p>
        </p:txBody>
      </p:sp>
      <p:sp>
        <p:nvSpPr>
          <p:cNvPr id="279" name="Google Shape;2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80" name="Google Shape;28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A bit about myself ☺</a:t>
            </a:r>
            <a:endParaRPr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Education – Engineering graduate, Pune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18 years of industry experience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Writing code to test code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Technologies - Java, Python, perl, various tools for QA Automation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Domains - Healthcare, Banking, Security, Advertising, Genomics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WTM Ambassador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Actively exploring and pursuing my passion</a:t>
            </a:r>
            <a:endParaRPr/>
          </a:p>
        </p:txBody>
      </p:sp>
      <p:sp>
        <p:nvSpPr>
          <p:cNvPr id="104" name="Google Shape;10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105" name="Google Shape;10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Agenda</a:t>
            </a:r>
            <a:endParaRPr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Introduction - Python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Setup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Install Python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Install IDE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Python Basic Syntax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Quiz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7781" y="2110761"/>
            <a:ext cx="3711262" cy="333022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114" name="Google Shape;11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Introduction - Python</a:t>
            </a:r>
            <a:endParaRPr/>
          </a:p>
        </p:txBody>
      </p:sp>
      <p:sp>
        <p:nvSpPr>
          <p:cNvPr id="120" name="Google Shape;120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Created by </a:t>
            </a:r>
            <a:r>
              <a:rPr b="1" i="0" lang="en-IN" sz="2800" u="none" cap="none" strike="noStrike">
                <a:solidFill>
                  <a:srgbClr val="4892DC"/>
                </a:solidFill>
                <a:latin typeface="Arial"/>
                <a:ea typeface="Arial"/>
                <a:cs typeface="Arial"/>
                <a:sym typeface="Arial"/>
              </a:rPr>
              <a:t>Guido van Rossum</a:t>
            </a:r>
            <a:r>
              <a:rPr b="0" i="0" lang="en-IN" sz="2800" u="none" cap="none" strike="noStrike">
                <a:solidFill>
                  <a:srgbClr val="4892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1991</a:t>
            </a:r>
            <a:endParaRPr/>
          </a:p>
          <a:p>
            <a:pPr indent="-90804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2800"/>
              <a:t>Open Source, Free</a:t>
            </a:r>
            <a:endParaRPr/>
          </a:p>
          <a:p>
            <a:pPr indent="-90804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and readable</a:t>
            </a:r>
            <a:endParaRPr/>
          </a:p>
          <a:p>
            <a:pPr indent="-90804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Minimalist</a:t>
            </a:r>
            <a:endParaRPr/>
          </a:p>
          <a:p>
            <a:pPr indent="-90804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2800"/>
              <a:t>Cross-Platform compatible</a:t>
            </a:r>
            <a:endParaRPr/>
          </a:p>
          <a:p>
            <a:pPr indent="-90804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Dynamically Typed variables</a:t>
            </a:r>
            <a:endParaRPr/>
          </a:p>
          <a:p>
            <a:pPr indent="-90804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2800"/>
              <a:t>Object-Oriented</a:t>
            </a:r>
            <a:endParaRPr/>
          </a:p>
          <a:p>
            <a:pPr indent="-90804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H</a:t>
            </a:r>
            <a:r>
              <a:rPr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</a:t>
            </a: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h-level, interpreted</a:t>
            </a:r>
            <a:endParaRPr/>
          </a:p>
          <a:p>
            <a:pPr indent="-90804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0804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21" name="Google Shape;1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122" name="Google Shape;1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Execution of programming languages</a:t>
            </a:r>
            <a:endParaRPr/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92DC"/>
              </a:buClr>
              <a:buSzPct val="100000"/>
              <a:buNone/>
            </a:pPr>
            <a:r>
              <a:rPr b="1" i="1" lang="en-IN" u="sng">
                <a:solidFill>
                  <a:srgbClr val="4892DC"/>
                </a:solidFill>
              </a:rPr>
              <a:t>Translates source code into machine code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 u="sng"/>
              <a:t>Compiler</a:t>
            </a:r>
            <a:r>
              <a:rPr lang="en-IN"/>
              <a:t> : Translation before program is run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Eg: C, C++, C#</a:t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 u="sng"/>
              <a:t>Interpreter</a:t>
            </a:r>
            <a:r>
              <a:rPr lang="en-IN"/>
              <a:t> : Translation line-by-line, executing each line as it goes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Eg: Python, Javascript, Ruby, PHP</a:t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 u="sng"/>
              <a:t>Hybrid / JIT</a:t>
            </a:r>
            <a:r>
              <a:rPr lang="en-IN"/>
              <a:t> : Translation to bytecode, interpretation at runtime, by JVM.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Eg: Java</a:t>
            </a:r>
            <a:endParaRPr/>
          </a:p>
        </p:txBody>
      </p:sp>
      <p:sp>
        <p:nvSpPr>
          <p:cNvPr id="129" name="Google Shape;12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130" name="Google Shape;13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Compiler  vs Interpreter</a:t>
            </a:r>
            <a:endParaRPr/>
          </a:p>
        </p:txBody>
      </p:sp>
      <p:graphicFrame>
        <p:nvGraphicFramePr>
          <p:cNvPr id="136" name="Google Shape;136;p7"/>
          <p:cNvGraphicFramePr/>
          <p:nvPr/>
        </p:nvGraphicFramePr>
        <p:xfrm>
          <a:off x="838200" y="1690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{FC2734A9-167F-4138-8EC7-BE0AA3ABD90E}</a:tableStyleId>
              </a:tblPr>
              <a:tblGrid>
                <a:gridCol w="5257800"/>
                <a:gridCol w="5257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Compiled Languages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Interpreted Languages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Translate directly to machine codes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Translation and execution on the fly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Needs entire program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Line by line execution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Can start executing as soon as it starts reading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Creates an exe, native and fast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Slower than compiled languages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Usually statically typed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Types known during compilation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Usually dynamically typed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Change in type : recompilation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Non-syntax errors are detected only in run-time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Ideal for compute-heavy and efficiency-intensive tasks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Ideal for small tasks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C, C++, FORTRAN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Python, Perl, PHP, Bash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System Software, games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Scripting, Web development, Data Analytics, visualisations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7" name="Google Shape;13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138" name="Google Shape;13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Python Applications</a:t>
            </a:r>
            <a:endParaRPr/>
          </a:p>
        </p:txBody>
      </p:sp>
      <p:pic>
        <p:nvPicPr>
          <p:cNvPr id="144" name="Google Shape;14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2324" y="4471836"/>
            <a:ext cx="1921239" cy="167937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5" name="Google Shape;14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8457" y="1948776"/>
            <a:ext cx="3014106" cy="186302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6" name="Google Shape;14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0401" y="2070592"/>
            <a:ext cx="2807001" cy="161939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7" name="Google Shape;147;p8"/>
          <p:cNvSpPr txBox="1"/>
          <p:nvPr/>
        </p:nvSpPr>
        <p:spPr>
          <a:xfrm>
            <a:off x="4228457" y="3893951"/>
            <a:ext cx="30141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Visualisation</a:t>
            </a:r>
            <a:endParaRPr/>
          </a:p>
        </p:txBody>
      </p:sp>
      <p:sp>
        <p:nvSpPr>
          <p:cNvPr id="148" name="Google Shape;148;p8"/>
          <p:cNvSpPr txBox="1"/>
          <p:nvPr/>
        </p:nvSpPr>
        <p:spPr>
          <a:xfrm>
            <a:off x="7610529" y="3867929"/>
            <a:ext cx="35879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Solve Complex Maths Problems</a:t>
            </a:r>
            <a:endParaRPr/>
          </a:p>
        </p:txBody>
      </p:sp>
      <p:sp>
        <p:nvSpPr>
          <p:cNvPr id="149" name="Google Shape;149;p8"/>
          <p:cNvSpPr txBox="1"/>
          <p:nvPr/>
        </p:nvSpPr>
        <p:spPr>
          <a:xfrm>
            <a:off x="6722324" y="6231739"/>
            <a:ext cx="19212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Graphics</a:t>
            </a:r>
            <a:endParaRPr/>
          </a:p>
        </p:txBody>
      </p:sp>
      <p:pic>
        <p:nvPicPr>
          <p:cNvPr id="150" name="Google Shape;150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59380" y="1805028"/>
            <a:ext cx="1921239" cy="201827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1" name="Google Shape;151;p8"/>
          <p:cNvSpPr txBox="1"/>
          <p:nvPr/>
        </p:nvSpPr>
        <p:spPr>
          <a:xfrm>
            <a:off x="1559379" y="3980975"/>
            <a:ext cx="19212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Applications</a:t>
            </a:r>
            <a:endParaRPr/>
          </a:p>
        </p:txBody>
      </p:sp>
      <p:pic>
        <p:nvPicPr>
          <p:cNvPr id="152" name="Google Shape;152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69553" y="4492963"/>
            <a:ext cx="2561208" cy="182863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3" name="Google Shape;153;p8"/>
          <p:cNvSpPr txBox="1"/>
          <p:nvPr/>
        </p:nvSpPr>
        <p:spPr>
          <a:xfrm>
            <a:off x="2780118" y="6321599"/>
            <a:ext cx="23400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 Websites </a:t>
            </a:r>
            <a:endParaRPr/>
          </a:p>
        </p:txBody>
      </p:sp>
      <p:sp>
        <p:nvSpPr>
          <p:cNvPr id="154" name="Google Shape;1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155" name="Google Shape;1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Words of the author!!</a:t>
            </a:r>
            <a:endParaRPr/>
          </a:p>
        </p:txBody>
      </p:sp>
      <p:sp>
        <p:nvSpPr>
          <p:cNvPr id="161" name="Google Shape;161;p9"/>
          <p:cNvSpPr txBox="1"/>
          <p:nvPr>
            <p:ph idx="1" type="body"/>
          </p:nvPr>
        </p:nvSpPr>
        <p:spPr>
          <a:xfrm>
            <a:off x="838200" y="2555833"/>
            <a:ext cx="5985387" cy="2677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“Python is an experiment in how much freedom programmers need. Too much freedom and nobody can read another’s code; too little and expressiveness is endangered.”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- </a:t>
            </a:r>
            <a:r>
              <a:rPr b="1" lang="en-IN">
                <a:solidFill>
                  <a:srgbClr val="4892DC"/>
                </a:solidFill>
              </a:rPr>
              <a:t>Guido van Rossum</a:t>
            </a:r>
            <a:endParaRPr b="1">
              <a:solidFill>
                <a:srgbClr val="4892DC"/>
              </a:solidFill>
            </a:endParaRPr>
          </a:p>
        </p:txBody>
      </p:sp>
      <p:pic>
        <p:nvPicPr>
          <p:cNvPr id="162" name="Google Shape;16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4190" y="1825625"/>
            <a:ext cx="2814210" cy="413796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3" name="Google Shape;1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Anjali Kulkarni</a:t>
            </a:r>
            <a:endParaRPr/>
          </a:p>
        </p:txBody>
      </p:sp>
      <p:sp>
        <p:nvSpPr>
          <p:cNvPr id="164" name="Google Shape;1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2024-08-02T07:52:07Z</dcterms:created>
  <dc:creator>Anjali Kulkarni</dc:creator>
</cp:coreProperties>
</file>