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352" r:id="rId3"/>
    <p:sldId id="449" r:id="rId4"/>
    <p:sldId id="274" r:id="rId5"/>
    <p:sldId id="498" r:id="rId6"/>
    <p:sldId id="482" r:id="rId7"/>
    <p:sldId id="506" r:id="rId8"/>
    <p:sldId id="278" r:id="rId9"/>
    <p:sldId id="505" r:id="rId10"/>
    <p:sldId id="508" r:id="rId11"/>
    <p:sldId id="509" r:id="rId12"/>
    <p:sldId id="510" r:id="rId13"/>
    <p:sldId id="507" r:id="rId14"/>
    <p:sldId id="39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BE597-12F1-4374-ADC1-6B97B27E15D5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EBB07-36CE-484B-93D4-49F077F33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60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232BB-B00B-8C7D-5F48-48295E197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AE7BEB-2C38-53F1-AEA0-B9D7481C1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C5E68-BDCD-534A-8237-B7E22B109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4F67-E1AE-4910-98F4-CD4792C37694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9B-3F14-9A8D-9191-9F3A73F8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01975-17DB-9512-3A48-2C7B90CBA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F7BD-E9DD-4C9D-B951-74482677E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77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6D3E0-4BDE-0962-FB34-3DA722745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0891E7-A579-2690-3D40-B942F4317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6B38C-E25D-954A-4E3A-C3F880A1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4F67-E1AE-4910-98F4-CD4792C37694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0ED62-9F9D-A9DA-E1EC-578DA2647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EF0DE-870C-A5AE-CD0D-5A16992CB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F7BD-E9DD-4C9D-B951-74482677E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265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1B70EF-A609-FAE5-B24A-C7F6C2B81C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58F624-977E-AAE5-69E5-2EB87FCF4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8B191-42B8-8BAC-524A-B9066DCBB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4F67-E1AE-4910-98F4-CD4792C37694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07AA4-D3C5-997D-03C3-D212C0288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97249-F905-69DF-33F3-B3397466C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F7BD-E9DD-4C9D-B951-74482677E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85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547A6-DFCE-BD3C-4878-41FCECCA7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194A6-EECC-CC33-BAB8-6007CF8BC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CD030-6D10-7FA7-B487-A05682746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4F67-E1AE-4910-98F4-CD4792C37694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29BE3-2A34-9F73-EA32-47CC475E2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C3333-6D51-D0F4-722D-B9C3B024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F7BD-E9DD-4C9D-B951-74482677E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769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922B4-E091-2210-124D-A35E8BCB2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23B13-2EA8-8A62-C4AF-BDC511885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D26FC-C921-7F37-A898-0C61D626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4F67-E1AE-4910-98F4-CD4792C37694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68C64-955C-F196-C040-26E1EFAA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2AAD7-2F74-33C9-7BB3-70DC87393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F7BD-E9DD-4C9D-B951-74482677E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076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6E25C-7D07-BFFD-CC7D-BD46015F8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04A70-D7C9-B13D-8AFA-4F3E3708CD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158FDA-4A51-F449-E9E0-F32085029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478B0-ABDD-4BC9-1920-6756B8E7F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4F67-E1AE-4910-98F4-CD4792C37694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F7B2B-AFC3-FBDF-9429-5A843B282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82588-78F7-34D8-39C0-A68E6BA96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F7BD-E9DD-4C9D-B951-74482677E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11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A9F10-279A-4788-E448-54BC1ABF6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5F000-C221-9C7A-B46A-F15356813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17312-E09F-9B46-FC61-53EF13D91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B26C76-3D73-924E-D5E3-7D95C4ECC6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0012D-661D-525A-BDC1-AC84B91CD2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41B34D-5BD4-A72E-679C-88884C892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4F67-E1AE-4910-98F4-CD4792C37694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B25532-EE90-B777-89B9-AB715F6E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CEAF1F-C027-6CE8-3B5F-E7D49520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F7BD-E9DD-4C9D-B951-74482677E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291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A8B4-3524-CA72-7F65-96F2F9F95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110A3E-F394-2609-8D51-A66983C86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4F67-E1AE-4910-98F4-CD4792C37694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EAB4A4-148F-C705-1530-86E49420B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7FED28-E477-0700-69C9-80103715D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F7BD-E9DD-4C9D-B951-74482677E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629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90DC23-6263-EA3B-64A6-313379C94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4F67-E1AE-4910-98F4-CD4792C37694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D16CD7-D1C5-9C2F-605B-4EA0673B5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3CB5D5-38B1-81BD-DD6D-83EE4A017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F7BD-E9DD-4C9D-B951-74482677E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650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83C21-7C25-6856-5ADE-1143B426D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1A191-D89D-4C48-2A28-8CAF7F220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44669-92D9-9DCB-5CEE-BE322C60A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7C80-2F1C-5D47-AB74-45FDFA143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4F67-E1AE-4910-98F4-CD4792C37694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3E13C-5A5C-967A-E9F3-2959CC86D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FDE9A-4387-3926-3C84-BC7BF8ED1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F7BD-E9DD-4C9D-B951-74482677E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344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1543B-B4BC-CED0-CB2E-D048FC2AA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C2D8D7-1B33-966D-5AFC-F0C62451F3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E4CADF-2C41-96F1-BA7A-807D6029F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F5FDB-20D1-3F31-98C7-6DA08513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4F67-E1AE-4910-98F4-CD4792C37694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B503F-EC4E-AE96-ABE4-B6D74AE65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3CD40-5F02-253E-C854-124303D00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8F7BD-E9DD-4C9D-B951-74482677E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022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34AFFC-8389-944F-403D-047946773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7A95E-2EBE-4636-4D9A-CA116EB6B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E566D-4E4F-BDAB-810B-CB5F78BE6A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D64F67-E1AE-4910-98F4-CD4792C37694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55695-53F9-F9F7-2AFA-15AC27DE3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79E35-EAD9-D044-E300-5DEBC1E929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08F7BD-E9DD-4C9D-B951-74482677E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37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19015-2F76-EDFE-DEE6-4B560163CF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Advanced Programming Using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55256-B04C-F46D-A0AA-07338949C6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Anjali Kulkarni</a:t>
            </a:r>
          </a:p>
          <a:p>
            <a:r>
              <a:rPr lang="en-IN" dirty="0"/>
              <a:t>Sept 2024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CBA03E-0E1B-BBEA-F23E-22CF9C9D8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582" y="2786440"/>
            <a:ext cx="1236199" cy="110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34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7775-87C2-E1B7-CFD2-2C508B7ED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BCF34-9B71-DF40-EC2B-63E857F3C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Convert the following to instance variables</a:t>
            </a:r>
          </a:p>
          <a:p>
            <a:pPr lvl="1"/>
            <a:r>
              <a:rPr lang="en-US" dirty="0" err="1"/>
              <a:t>bookTitle</a:t>
            </a:r>
            <a:r>
              <a:rPr lang="en-US" dirty="0"/>
              <a:t> (string)</a:t>
            </a:r>
          </a:p>
          <a:p>
            <a:pPr lvl="1"/>
            <a:r>
              <a:rPr lang="en-US" dirty="0" err="1"/>
              <a:t>bookAuthor</a:t>
            </a:r>
            <a:r>
              <a:rPr lang="en-US" dirty="0"/>
              <a:t> (string)</a:t>
            </a:r>
          </a:p>
          <a:p>
            <a:pPr lvl="1"/>
            <a:r>
              <a:rPr lang="en-US" dirty="0"/>
              <a:t>available (</a:t>
            </a:r>
            <a:r>
              <a:rPr lang="en-US" dirty="0" err="1"/>
              <a:t>boolean</a:t>
            </a:r>
            <a:r>
              <a:rPr lang="en-US" dirty="0"/>
              <a:t>)</a:t>
            </a:r>
          </a:p>
          <a:p>
            <a:r>
              <a:rPr lang="en-IN" dirty="0"/>
              <a:t> Add a class variable “</a:t>
            </a:r>
            <a:r>
              <a:rPr lang="en-IN" dirty="0" err="1"/>
              <a:t>strLibraryName</a:t>
            </a:r>
            <a:r>
              <a:rPr lang="en-IN" dirty="0"/>
              <a:t>”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0462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AC0C7-E21B-622C-9EB2-0631A44F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B988F-C85F-6561-94D0-A200E96EE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Assignment 3: </a:t>
            </a:r>
            <a:r>
              <a:rPr lang="en-US" dirty="0"/>
              <a:t>Create a class : </a:t>
            </a:r>
            <a:r>
              <a:rPr lang="en-US" dirty="0" err="1"/>
              <a:t>clsSchool</a:t>
            </a:r>
            <a:endParaRPr lang="en-US" dirty="0"/>
          </a:p>
          <a:p>
            <a:r>
              <a:rPr lang="en-US" dirty="0"/>
              <a:t>Class Variable:</a:t>
            </a:r>
          </a:p>
          <a:p>
            <a:pPr lvl="1"/>
            <a:r>
              <a:rPr lang="en-US" dirty="0" err="1"/>
              <a:t>school_name</a:t>
            </a:r>
            <a:r>
              <a:rPr lang="en-US" dirty="0"/>
              <a:t> = "Green Valley High School" is a class variable that is common to all students.</a:t>
            </a:r>
          </a:p>
          <a:p>
            <a:r>
              <a:rPr lang="en-US" dirty="0"/>
              <a:t>Instance Variables:</a:t>
            </a:r>
          </a:p>
          <a:p>
            <a:pPr lvl="1"/>
            <a:r>
              <a:rPr lang="en-US" dirty="0"/>
              <a:t>name, </a:t>
            </a:r>
          </a:p>
          <a:p>
            <a:pPr lvl="1"/>
            <a:r>
              <a:rPr lang="en-US" dirty="0" err="1"/>
              <a:t>student_id</a:t>
            </a:r>
            <a:r>
              <a:rPr lang="en-US" dirty="0"/>
              <a:t>, </a:t>
            </a:r>
          </a:p>
          <a:p>
            <a:pPr lvl="1"/>
            <a:r>
              <a:rPr lang="en-US" dirty="0" err="1"/>
              <a:t>maths_Marks</a:t>
            </a:r>
            <a:r>
              <a:rPr lang="en-US" dirty="0"/>
              <a:t>, </a:t>
            </a:r>
          </a:p>
          <a:p>
            <a:pPr lvl="1"/>
            <a:r>
              <a:rPr lang="en-US" dirty="0" err="1"/>
              <a:t>science_Marks</a:t>
            </a:r>
            <a:r>
              <a:rPr lang="en-US" dirty="0"/>
              <a:t>, </a:t>
            </a:r>
          </a:p>
          <a:p>
            <a:pPr lvl="1"/>
            <a:r>
              <a:rPr lang="en-US" dirty="0" err="1"/>
              <a:t>English_Marks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average </a:t>
            </a:r>
          </a:p>
          <a:p>
            <a:r>
              <a:rPr lang="en-US" dirty="0"/>
              <a:t>Methods:</a:t>
            </a:r>
          </a:p>
          <a:p>
            <a:pPr lvl="1"/>
            <a:r>
              <a:rPr lang="en-US" dirty="0"/>
              <a:t>constructor which will </a:t>
            </a:r>
            <a:r>
              <a:rPr lang="en-US" dirty="0" err="1"/>
              <a:t>initialise</a:t>
            </a:r>
            <a:r>
              <a:rPr lang="en-US" dirty="0"/>
              <a:t> name, </a:t>
            </a:r>
            <a:r>
              <a:rPr lang="en-US" dirty="0" err="1"/>
              <a:t>student_id</a:t>
            </a:r>
            <a:r>
              <a:rPr lang="en-US" dirty="0"/>
              <a:t> and rest of attributes will be </a:t>
            </a:r>
            <a:r>
              <a:rPr lang="en-US" dirty="0" err="1"/>
              <a:t>initialised</a:t>
            </a:r>
            <a:r>
              <a:rPr lang="en-US" dirty="0"/>
              <a:t> to 0</a:t>
            </a:r>
          </a:p>
          <a:p>
            <a:pPr lvl="1"/>
            <a:r>
              <a:rPr lang="en-US" dirty="0" err="1"/>
              <a:t>add_marks</a:t>
            </a:r>
            <a:r>
              <a:rPr lang="en-US" dirty="0"/>
              <a:t>(): Allows adding or updating marks for a specific subject.</a:t>
            </a:r>
          </a:p>
          <a:p>
            <a:pPr lvl="1"/>
            <a:r>
              <a:rPr lang="en-US" dirty="0" err="1"/>
              <a:t>calculate_average</a:t>
            </a:r>
            <a:r>
              <a:rPr lang="en-US" dirty="0"/>
              <a:t>(): Calculates the average of all marks for a student and initializes the average variable.</a:t>
            </a:r>
          </a:p>
          <a:p>
            <a:pPr lvl="1"/>
            <a:r>
              <a:rPr lang="en-US" dirty="0" err="1"/>
              <a:t>display_info</a:t>
            </a:r>
            <a:r>
              <a:rPr lang="en-US" dirty="0"/>
              <a:t>(): Displays the student's details, marks, and average marks.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0975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B0730-36C0-237B-F551-301C417141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E00E9-D126-23B8-55A1-FEED61E61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0C5EE-F5AC-168B-0229-4D958843F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Assignment 4: </a:t>
            </a:r>
            <a:r>
              <a:rPr lang="en-US" dirty="0"/>
              <a:t>Create a class : </a:t>
            </a:r>
            <a:r>
              <a:rPr lang="en-US" dirty="0" err="1"/>
              <a:t>clsSchool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Class Variable:</a:t>
            </a:r>
          </a:p>
          <a:p>
            <a:pPr lvl="1"/>
            <a:r>
              <a:rPr lang="en-US" dirty="0" err="1"/>
              <a:t>school_name</a:t>
            </a:r>
            <a:r>
              <a:rPr lang="en-US" dirty="0"/>
              <a:t> = "Green Valley High School" is a class variable that is common to all students.</a:t>
            </a:r>
          </a:p>
          <a:p>
            <a:r>
              <a:rPr lang="en-US" dirty="0"/>
              <a:t>Instance Variables:</a:t>
            </a:r>
          </a:p>
          <a:p>
            <a:pPr lvl="1"/>
            <a:r>
              <a:rPr lang="en-US" dirty="0"/>
              <a:t>name, </a:t>
            </a:r>
          </a:p>
          <a:p>
            <a:pPr lvl="1"/>
            <a:r>
              <a:rPr lang="en-US" dirty="0" err="1"/>
              <a:t>student_id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marks = {maths:100,science:99,english:98,average} </a:t>
            </a:r>
          </a:p>
          <a:p>
            <a:r>
              <a:rPr lang="en-US" dirty="0"/>
              <a:t>Methods:</a:t>
            </a:r>
          </a:p>
          <a:p>
            <a:pPr lvl="1"/>
            <a:r>
              <a:rPr lang="en-US" dirty="0"/>
              <a:t>constructor which will </a:t>
            </a:r>
            <a:r>
              <a:rPr lang="en-US" dirty="0" err="1"/>
              <a:t>initialise</a:t>
            </a:r>
            <a:r>
              <a:rPr lang="en-US" dirty="0"/>
              <a:t> name, </a:t>
            </a:r>
            <a:r>
              <a:rPr lang="en-US" dirty="0" err="1"/>
              <a:t>student_id</a:t>
            </a:r>
            <a:r>
              <a:rPr lang="en-US" dirty="0"/>
              <a:t> and rest of attributes will be </a:t>
            </a:r>
            <a:r>
              <a:rPr lang="en-US" dirty="0" err="1"/>
              <a:t>initialised</a:t>
            </a:r>
            <a:r>
              <a:rPr lang="en-US" dirty="0"/>
              <a:t> to 0</a:t>
            </a:r>
          </a:p>
          <a:p>
            <a:pPr lvl="1"/>
            <a:r>
              <a:rPr lang="en-US" dirty="0" err="1"/>
              <a:t>add_marks</a:t>
            </a:r>
            <a:r>
              <a:rPr lang="en-US" dirty="0"/>
              <a:t>(): Allows adding or updating marks for a specific subject.</a:t>
            </a:r>
          </a:p>
          <a:p>
            <a:pPr lvl="1"/>
            <a:r>
              <a:rPr lang="en-US" dirty="0" err="1"/>
              <a:t>calculate_average</a:t>
            </a:r>
            <a:r>
              <a:rPr lang="en-US" dirty="0"/>
              <a:t>(): Calculates the average of all marks for a student and initializes the average variable.</a:t>
            </a:r>
          </a:p>
          <a:p>
            <a:pPr lvl="1"/>
            <a:r>
              <a:rPr lang="en-US" dirty="0" err="1"/>
              <a:t>display_info</a:t>
            </a:r>
            <a:r>
              <a:rPr lang="en-US" dirty="0"/>
              <a:t>(): Displays the student's details, marks, and average marks.</a:t>
            </a:r>
          </a:p>
          <a:p>
            <a:pPr lvl="1"/>
            <a:endParaRPr lang="en-US" dirty="0"/>
          </a:p>
          <a:p>
            <a:r>
              <a:rPr lang="en-US" b="1" dirty="0"/>
              <a:t>Challenge:</a:t>
            </a:r>
            <a:r>
              <a:rPr lang="en-US" dirty="0"/>
              <a:t> Display name of the topper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1450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FE5B7-AF98-D071-1373-59DAA77F9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1F287-0A45-2289-0DB3-6073EB690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Assignment 1: Create a class that simulates a simple bank account and allows basic bank operations.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Name: </a:t>
            </a:r>
            <a:r>
              <a:rPr lang="en-US" dirty="0" err="1"/>
              <a:t>BankAccount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Rate of interest</a:t>
            </a:r>
          </a:p>
          <a:p>
            <a:pPr lvl="1"/>
            <a:r>
              <a:rPr lang="en-US" dirty="0"/>
              <a:t>Bank name</a:t>
            </a:r>
          </a:p>
          <a:p>
            <a:pPr lvl="1"/>
            <a:r>
              <a:rPr lang="en-US" dirty="0" err="1"/>
              <a:t>account_holder</a:t>
            </a:r>
            <a:r>
              <a:rPr lang="en-US" dirty="0"/>
              <a:t> (string)</a:t>
            </a:r>
          </a:p>
          <a:p>
            <a:pPr lvl="1"/>
            <a:r>
              <a:rPr lang="en-US" dirty="0"/>
              <a:t>balance (float, initialized to 0.0)</a:t>
            </a:r>
          </a:p>
          <a:p>
            <a:pPr marL="0" indent="0">
              <a:buNone/>
            </a:pPr>
            <a:r>
              <a:rPr lang="en-US" dirty="0"/>
              <a:t>Methods:</a:t>
            </a:r>
          </a:p>
          <a:p>
            <a:pPr lvl="1"/>
            <a:r>
              <a:rPr lang="en-US" dirty="0"/>
              <a:t>deposit(amount): Adds the given amount to the balance.</a:t>
            </a:r>
          </a:p>
          <a:p>
            <a:pPr lvl="1"/>
            <a:r>
              <a:rPr lang="en-US" dirty="0"/>
              <a:t>withdraw(amount): Deducts the given amount from the balance if sufficient funds are available; otherwise, print "Insufficient balance."</a:t>
            </a:r>
          </a:p>
          <a:p>
            <a:pPr lvl="1"/>
            <a:r>
              <a:rPr lang="en-US" dirty="0" err="1"/>
              <a:t>check_balance</a:t>
            </a:r>
            <a:r>
              <a:rPr lang="en-US" dirty="0"/>
              <a:t>(): Prints the current balance.</a:t>
            </a:r>
          </a:p>
          <a:p>
            <a:endParaRPr lang="en-US" dirty="0"/>
          </a:p>
          <a:p>
            <a:r>
              <a:rPr lang="en-US" dirty="0"/>
              <a:t>Create an account for a user (e.g., account1 = </a:t>
            </a:r>
            <a:r>
              <a:rPr lang="en-US" dirty="0" err="1"/>
              <a:t>BankAccount</a:t>
            </a:r>
            <a:r>
              <a:rPr lang="en-US" dirty="0"/>
              <a:t>("Alice")), perform deposits, withdrawals, and check the balance.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9353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3E017-A282-1C69-9141-D2E669A3D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5400" b="1" dirty="0"/>
          </a:p>
          <a:p>
            <a:pPr marL="0" indent="0" algn="ctr">
              <a:buNone/>
            </a:pPr>
            <a:r>
              <a:rPr lang="en-IN" sz="5400" b="1" dirty="0"/>
              <a:t>Thank You !!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171E67-833C-DE79-200A-075E267B3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4A58D-56C7-4698-B536-0378718833D0}" type="slidenum">
              <a:rPr lang="en-IN" smtClean="0"/>
              <a:t>14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85B681-725C-C2B8-48BA-40CB62A3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</p:spTree>
    <p:extLst>
      <p:ext uri="{BB962C8B-B14F-4D97-AF65-F5344CB8AC3E}">
        <p14:creationId xmlns:p14="http://schemas.microsoft.com/office/powerpoint/2010/main" val="2782596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19015-2F76-EDFE-DEE6-4B560163CF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Day 12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55256-B04C-F46D-A0AA-07338949C6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Anjali Kulkarni</a:t>
            </a:r>
          </a:p>
          <a:p>
            <a:r>
              <a:rPr lang="en-IN" dirty="0"/>
              <a:t>9 Oct 2024</a:t>
            </a:r>
          </a:p>
        </p:txBody>
      </p:sp>
    </p:spTree>
    <p:extLst>
      <p:ext uri="{BB962C8B-B14F-4D97-AF65-F5344CB8AC3E}">
        <p14:creationId xmlns:p14="http://schemas.microsoft.com/office/powerpoint/2010/main" val="63892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5B037-3CAB-94CA-9264-8F7079249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40115-2624-449C-6BD2-EC366457D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OOP concepts</a:t>
            </a:r>
          </a:p>
          <a:p>
            <a:endParaRPr lang="en-IN" dirty="0"/>
          </a:p>
          <a:p>
            <a:r>
              <a:rPr lang="en-IN" dirty="0"/>
              <a:t>Classes </a:t>
            </a:r>
          </a:p>
          <a:p>
            <a:endParaRPr lang="en-IN" dirty="0"/>
          </a:p>
          <a:p>
            <a:r>
              <a:rPr lang="en-IN" dirty="0"/>
              <a:t>Objects</a:t>
            </a:r>
          </a:p>
          <a:p>
            <a:endParaRPr lang="en-IN" dirty="0"/>
          </a:p>
          <a:p>
            <a:r>
              <a:rPr lang="en-IN" dirty="0"/>
              <a:t>Constructors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67D29D-932F-3783-A134-BB0E2B343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40866"/>
            <a:ext cx="3711262" cy="333022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2234FE-8F15-CBBF-A486-AFF876A6E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D32DF-ABB2-FB55-38E0-3417E8F48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4717-81B7-43FE-A0BB-E3698FCB2099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94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E8432-F518-E7E6-73E3-5512A8A78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OOP concepts </a:t>
            </a:r>
            <a:r>
              <a:rPr lang="en-IN" sz="1400" dirty="0">
                <a:solidFill>
                  <a:schemeClr val="bg2"/>
                </a:solidFill>
              </a:rPr>
              <a:t>(ClassObjectExample.py)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D194D-186B-F4E7-5800-6B2F58EFD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667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OOP is a programming paradigm that models real-world concepts as objects</a:t>
            </a:r>
          </a:p>
          <a:p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A4E5646-8599-CF40-B8B1-3B9E9F807D29}"/>
              </a:ext>
            </a:extLst>
          </p:cNvPr>
          <p:cNvSpPr txBox="1">
            <a:spLocks/>
          </p:cNvSpPr>
          <p:nvPr/>
        </p:nvSpPr>
        <p:spPr>
          <a:xfrm>
            <a:off x="1215704" y="2927298"/>
            <a:ext cx="4532670" cy="3559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/>
              <a:t>Code organisation</a:t>
            </a:r>
          </a:p>
          <a:p>
            <a:endParaRPr lang="en-IN" sz="2400" dirty="0"/>
          </a:p>
          <a:p>
            <a:r>
              <a:rPr lang="en-IN" sz="2400" dirty="0"/>
              <a:t>Data modelling</a:t>
            </a:r>
          </a:p>
          <a:p>
            <a:endParaRPr lang="en-IN" sz="2400" dirty="0"/>
          </a:p>
          <a:p>
            <a:r>
              <a:rPr lang="en-IN" sz="2400" dirty="0"/>
              <a:t>Reusability</a:t>
            </a:r>
          </a:p>
          <a:p>
            <a:endParaRPr lang="en-IN" sz="2400" dirty="0"/>
          </a:p>
          <a:p>
            <a:r>
              <a:rPr lang="en-IN" sz="2400" dirty="0"/>
              <a:t>Maintainability</a:t>
            </a:r>
          </a:p>
          <a:p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BD356-04D8-73E8-8623-1619EF90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55D41-6D53-1159-1694-446DF256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4717-81B7-43FE-A0BB-E3698FCB2099}" type="slidenum">
              <a:rPr lang="en-IN" smtClean="0"/>
              <a:t>4</a:t>
            </a:fld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73119B-C487-D3E4-A08F-568E069D1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819" y="2927298"/>
            <a:ext cx="4985993" cy="315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87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19C1F-5CA1-ADA9-22D8-B52C76389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Classes and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71BE6-F34A-34E0-F15C-B06119697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13671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IN" b="1" i="1" u="sng" dirty="0">
                <a:solidFill>
                  <a:srgbClr val="00B0F0"/>
                </a:solidFill>
              </a:rPr>
              <a:t>Class – Custom datatype</a:t>
            </a:r>
          </a:p>
          <a:p>
            <a:r>
              <a:rPr lang="en-US" dirty="0"/>
              <a:t>Blueprint for creating objects  </a:t>
            </a:r>
          </a:p>
          <a:p>
            <a:endParaRPr lang="en-US" dirty="0"/>
          </a:p>
          <a:p>
            <a:r>
              <a:rPr lang="en-US" dirty="0"/>
              <a:t>Defines a set of attributes and methods</a:t>
            </a:r>
          </a:p>
          <a:p>
            <a:endParaRPr lang="en-US" dirty="0"/>
          </a:p>
          <a:p>
            <a:r>
              <a:rPr lang="en-US" dirty="0"/>
              <a:t>Encapsulate data for reusability and modularity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56A641-873E-0B4C-5B54-A71E38C95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8BF045-2002-B9CD-BE7E-6A32AFC2C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1710A-33CD-43DC-820F-44D215CBD4BB}" type="slidenum">
              <a:rPr lang="en-IN" smtClean="0"/>
              <a:t>5</a:t>
            </a:fld>
            <a:endParaRPr lang="en-IN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035D49D-2C8A-C015-FCB0-66AE33702782}"/>
              </a:ext>
            </a:extLst>
          </p:cNvPr>
          <p:cNvSpPr txBox="1">
            <a:spLocks/>
          </p:cNvSpPr>
          <p:nvPr/>
        </p:nvSpPr>
        <p:spPr>
          <a:xfrm>
            <a:off x="5958348" y="1825625"/>
            <a:ext cx="53954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b="1" i="1" u="sng" dirty="0">
                <a:solidFill>
                  <a:srgbClr val="00B0F0"/>
                </a:solidFill>
              </a:rPr>
              <a:t>Object – Instance of  a class</a:t>
            </a:r>
          </a:p>
          <a:p>
            <a:r>
              <a:rPr lang="en-US" dirty="0"/>
              <a:t>Created from the class blueprint </a:t>
            </a:r>
            <a:endParaRPr lang="en-IN" dirty="0"/>
          </a:p>
          <a:p>
            <a:endParaRPr lang="en-US" dirty="0"/>
          </a:p>
          <a:p>
            <a:r>
              <a:rPr lang="en-US" dirty="0"/>
              <a:t>Have state and behavior</a:t>
            </a:r>
            <a:endParaRPr lang="en-IN" dirty="0"/>
          </a:p>
          <a:p>
            <a:endParaRPr lang="en-IN" dirty="0"/>
          </a:p>
          <a:p>
            <a:r>
              <a:rPr lang="en-US" dirty="0"/>
              <a:t>Objects can have different attribute values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1600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4859C-EF56-972A-6D9E-E4BCB7C20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Constructors </a:t>
            </a:r>
            <a:r>
              <a:rPr lang="en-IN" sz="1400" dirty="0">
                <a:solidFill>
                  <a:schemeClr val="bg2"/>
                </a:solidFill>
              </a:rPr>
              <a:t>(ClassObjectExample.py)</a:t>
            </a:r>
            <a:endParaRPr lang="en-IN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5A0C9-7D00-FF7C-8EAB-4D0585F9B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i="1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Method that is automatically called when object is created</a:t>
            </a:r>
          </a:p>
          <a:p>
            <a:endParaRPr lang="en-US" dirty="0"/>
          </a:p>
          <a:p>
            <a:r>
              <a:rPr lang="en-US" dirty="0"/>
              <a:t>Used to initialize object's attributes</a:t>
            </a:r>
          </a:p>
          <a:p>
            <a:r>
              <a:rPr lang="en-US" dirty="0"/>
              <a:t>Simplifies object creation</a:t>
            </a:r>
          </a:p>
          <a:p>
            <a:r>
              <a:rPr lang="en-US" dirty="0"/>
              <a:t>Syntax: </a:t>
            </a:r>
            <a:r>
              <a:rPr lang="en-US" b="1" dirty="0"/>
              <a:t>_ _</a:t>
            </a:r>
            <a:r>
              <a:rPr lang="en-US" b="1" dirty="0" err="1"/>
              <a:t>init</a:t>
            </a:r>
            <a:r>
              <a:rPr lang="en-US" b="1" dirty="0"/>
              <a:t>_ _()</a:t>
            </a:r>
          </a:p>
          <a:p>
            <a:r>
              <a:rPr lang="en-US" dirty="0"/>
              <a:t>‘self’: current instance </a:t>
            </a:r>
          </a:p>
          <a:p>
            <a:r>
              <a:rPr lang="en-US" dirty="0"/>
              <a:t>‘p</a:t>
            </a:r>
            <a:r>
              <a:rPr lang="en-IN" dirty="0"/>
              <a:t>arameters’</a:t>
            </a:r>
            <a:r>
              <a:rPr lang="en-US" dirty="0"/>
              <a:t> : to pass initial values</a:t>
            </a:r>
          </a:p>
          <a:p>
            <a:pPr marL="0" indent="0">
              <a:buNone/>
            </a:pPr>
            <a:endParaRPr lang="en-US" b="1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BF0CE9-8A54-F37C-5107-58C108FBD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5D0EE2-0656-8272-E74B-379135DF6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4717-81B7-43FE-A0BB-E3698FCB2099}" type="slidenum">
              <a:rPr lang="en-IN" smtClean="0"/>
              <a:t>6</a:t>
            </a:fld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CC9F97-CE60-97FF-9EF1-782A818BD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828" y="3221457"/>
            <a:ext cx="4513526" cy="185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F4476-0EDA-128C-5256-C30076832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B77FC-CBD7-53F9-7044-88435C701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Assignment 1: </a:t>
            </a:r>
            <a:r>
              <a:rPr lang="en-US" dirty="0"/>
              <a:t>Create a class that represents a library and allows basic operations like checking availability and borrowing books.</a:t>
            </a:r>
          </a:p>
          <a:p>
            <a:endParaRPr lang="en-US" dirty="0"/>
          </a:p>
          <a:p>
            <a:r>
              <a:rPr lang="en-US" dirty="0"/>
              <a:t>Class attributes:</a:t>
            </a:r>
          </a:p>
          <a:p>
            <a:pPr lvl="1"/>
            <a:r>
              <a:rPr lang="en-US" dirty="0" err="1"/>
              <a:t>bookTitle</a:t>
            </a:r>
            <a:r>
              <a:rPr lang="en-US" dirty="0"/>
              <a:t> (string)</a:t>
            </a:r>
          </a:p>
          <a:p>
            <a:pPr lvl="1"/>
            <a:r>
              <a:rPr lang="en-US" dirty="0" err="1"/>
              <a:t>bookAuthor</a:t>
            </a:r>
            <a:r>
              <a:rPr lang="en-US" dirty="0"/>
              <a:t> (string)</a:t>
            </a:r>
          </a:p>
          <a:p>
            <a:pPr lvl="1"/>
            <a:r>
              <a:rPr lang="en-US" dirty="0"/>
              <a:t>available (</a:t>
            </a:r>
            <a:r>
              <a:rPr lang="en-US" dirty="0" err="1"/>
              <a:t>boolean</a:t>
            </a:r>
            <a:r>
              <a:rPr lang="en-US" dirty="0"/>
              <a:t>)</a:t>
            </a:r>
          </a:p>
          <a:p>
            <a:r>
              <a:rPr lang="en-US" dirty="0"/>
              <a:t>Methods:</a:t>
            </a:r>
          </a:p>
          <a:p>
            <a:pPr lvl="1"/>
            <a:r>
              <a:rPr lang="en-US" dirty="0"/>
              <a:t>Constructor : sets class attributes for each book.</a:t>
            </a:r>
          </a:p>
          <a:p>
            <a:pPr lvl="1"/>
            <a:r>
              <a:rPr lang="en-US" dirty="0" err="1"/>
              <a:t>borrow_book</a:t>
            </a:r>
            <a:r>
              <a:rPr lang="en-US" dirty="0"/>
              <a:t>(): Changes the availability status to False if the book is available; otherwise, print "Not available."</a:t>
            </a:r>
          </a:p>
          <a:p>
            <a:pPr lvl="1"/>
            <a:r>
              <a:rPr lang="en-US" dirty="0" err="1"/>
              <a:t>return_book</a:t>
            </a:r>
            <a:r>
              <a:rPr lang="en-US" dirty="0"/>
              <a:t>(): Changes the availability status back to True.</a:t>
            </a:r>
          </a:p>
          <a:p>
            <a:pPr lvl="1"/>
            <a:r>
              <a:rPr lang="en-US" dirty="0" err="1"/>
              <a:t>display_info</a:t>
            </a:r>
            <a:r>
              <a:rPr lang="en-US" dirty="0"/>
              <a:t>(): Prints the book's title, author, and availability status.</a:t>
            </a:r>
          </a:p>
          <a:p>
            <a:endParaRPr lang="en-US" dirty="0"/>
          </a:p>
          <a:p>
            <a:r>
              <a:rPr lang="en-US" dirty="0"/>
              <a:t>Create two book objects (e.g., book1 and book2) and demonstrate borrowing, returning, and displaying book information.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0286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E8432-F518-E7E6-73E3-5512A8A78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D194D-186B-F4E7-5800-6B2F58EFD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66736"/>
          </a:xfrm>
        </p:spPr>
        <p:txBody>
          <a:bodyPr/>
          <a:lstStyle/>
          <a:p>
            <a:pPr marL="0" indent="0" algn="ctr">
              <a:buNone/>
            </a:pPr>
            <a:r>
              <a:rPr lang="en-US" b="1" i="1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Bundling data and methods so that they operate within a single class</a:t>
            </a:r>
          </a:p>
          <a:p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A4E5646-8599-CF40-B8B1-3B9E9F807D29}"/>
              </a:ext>
            </a:extLst>
          </p:cNvPr>
          <p:cNvSpPr txBox="1">
            <a:spLocks/>
          </p:cNvSpPr>
          <p:nvPr/>
        </p:nvSpPr>
        <p:spPr>
          <a:xfrm>
            <a:off x="6821130" y="3040366"/>
            <a:ext cx="4532670" cy="2280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Constructors</a:t>
            </a:r>
          </a:p>
          <a:p>
            <a:r>
              <a:rPr lang="en-US" dirty="0"/>
              <a:t>Getter and setter methods</a:t>
            </a:r>
          </a:p>
          <a:p>
            <a:r>
              <a:rPr lang="en-US" dirty="0"/>
              <a:t>Access Modifiers</a:t>
            </a:r>
          </a:p>
          <a:p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08648E-D524-2159-CBB6-DEF431B5D68D}"/>
              </a:ext>
            </a:extLst>
          </p:cNvPr>
          <p:cNvSpPr txBox="1">
            <a:spLocks/>
          </p:cNvSpPr>
          <p:nvPr/>
        </p:nvSpPr>
        <p:spPr>
          <a:xfrm>
            <a:off x="1167581" y="3040366"/>
            <a:ext cx="5142271" cy="2280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Improved security</a:t>
            </a:r>
          </a:p>
          <a:p>
            <a:r>
              <a:rPr lang="en-IN" dirty="0"/>
              <a:t>Better collaboration</a:t>
            </a:r>
          </a:p>
          <a:p>
            <a:r>
              <a:rPr lang="en-US" dirty="0"/>
              <a:t>Reduced complexity </a:t>
            </a:r>
          </a:p>
          <a:p>
            <a:r>
              <a:rPr lang="en-IN" dirty="0"/>
              <a:t>Improved code maintainability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E54482F-1E34-BBF8-19A8-7A61BA07B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CB56BE7-95A1-3372-422F-340F8CE6C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4717-81B7-43FE-A0BB-E3698FCB2099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25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660B3-3E36-E91B-CA45-D2D667770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 Variables </a:t>
            </a:r>
            <a:r>
              <a:rPr lang="en-IN" sz="1400" dirty="0">
                <a:solidFill>
                  <a:schemeClr val="bg2"/>
                </a:solidFill>
              </a:rPr>
              <a:t>(classMethods.py)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621E0-FF30-59AB-E8FD-FB86F36D3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store data that is shared among all instances of class</a:t>
            </a:r>
          </a:p>
          <a:p>
            <a:r>
              <a:rPr lang="en-US" dirty="0"/>
              <a:t>Defined within a class but outside of any instance methods.</a:t>
            </a:r>
          </a:p>
          <a:p>
            <a:r>
              <a:rPr lang="en-US" dirty="0"/>
              <a:t>Shared among all instances of the class</a:t>
            </a:r>
          </a:p>
          <a:p>
            <a:r>
              <a:rPr lang="en-US" dirty="0"/>
              <a:t>Any modification to a class variable affects all instances</a:t>
            </a:r>
          </a:p>
          <a:p>
            <a:r>
              <a:rPr lang="en-US" dirty="0"/>
              <a:t>Can be accessed using </a:t>
            </a:r>
          </a:p>
          <a:p>
            <a:pPr lvl="1"/>
            <a:r>
              <a:rPr lang="en-US" dirty="0"/>
              <a:t>class name - </a:t>
            </a:r>
            <a:r>
              <a:rPr lang="en-IN" dirty="0" err="1"/>
              <a:t>ClassName.variable_name</a:t>
            </a:r>
            <a:endParaRPr lang="en-US" dirty="0"/>
          </a:p>
          <a:p>
            <a:pPr lvl="1"/>
            <a:r>
              <a:rPr lang="en-US" dirty="0"/>
              <a:t>instance of the class - </a:t>
            </a:r>
            <a:r>
              <a:rPr lang="en-IN" dirty="0" err="1"/>
              <a:t>instance_name.variable_name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E9BBAF-C17B-5908-0159-AD0CF6062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Anjali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EE9955-52FF-EE4D-67DF-4E41B5CE1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BE28C-2889-40A6-AB8A-8D50E371B583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534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784</Words>
  <Application>Microsoft Office PowerPoint</Application>
  <PresentationFormat>Widescreen</PresentationFormat>
  <Paragraphs>147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Advanced Programming Using Python</vt:lpstr>
      <vt:lpstr>Day 12 </vt:lpstr>
      <vt:lpstr>Agenda</vt:lpstr>
      <vt:lpstr>OOP concepts (ClassObjectExample.py)</vt:lpstr>
      <vt:lpstr>Classes and Objects</vt:lpstr>
      <vt:lpstr>Constructors (ClassObjectExample.py)</vt:lpstr>
      <vt:lpstr>Hands on</vt:lpstr>
      <vt:lpstr>Encapsulation</vt:lpstr>
      <vt:lpstr>Class Variables (classMethods.py)</vt:lpstr>
      <vt:lpstr>Hands on</vt:lpstr>
      <vt:lpstr>Hands on</vt:lpstr>
      <vt:lpstr>Hands on</vt:lpstr>
      <vt:lpstr>Homework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Anjali Kulkarni</dc:creator>
  <cp:lastModifiedBy>Anjali Kulkarni</cp:lastModifiedBy>
  <cp:revision>8</cp:revision>
  <dcterms:created xsi:type="dcterms:W3CDTF">2024-10-08T08:47:37Z</dcterms:created>
  <dcterms:modified xsi:type="dcterms:W3CDTF">2024-10-09T11:25:19Z</dcterms:modified>
</cp:coreProperties>
</file>