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52" r:id="rId3"/>
    <p:sldId id="449" r:id="rId4"/>
    <p:sldId id="414" r:id="rId5"/>
    <p:sldId id="515" r:id="rId6"/>
    <p:sldId id="412" r:id="rId7"/>
    <p:sldId id="519" r:id="rId8"/>
    <p:sldId id="516" r:id="rId9"/>
    <p:sldId id="517" r:id="rId10"/>
    <p:sldId id="518" r:id="rId11"/>
    <p:sldId id="511" r:id="rId12"/>
    <p:sldId id="317" r:id="rId13"/>
    <p:sldId id="50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E597-12F1-4374-ADC1-6B97B27E15D5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BB07-36CE-484B-93D4-49F077F3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32BB-B00B-8C7D-5F48-48295E19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7BEB-2C38-53F1-AEA0-B9D7481C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5E68-BDCD-534A-8237-B7E22B10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9B-3F14-9A8D-9191-9F3A73F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1975-17DB-9512-3A48-2C7B90C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3E0-4BDE-0962-FB34-3DA72274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91E7-A579-2690-3D40-B942F43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B38C-E25D-954A-4E3A-C3F880A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ED62-9F9D-A9DA-E1EC-578DA26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0DE-870C-A5AE-CD0D-5A16992C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B70EF-A609-FAE5-B24A-C7F6C2B8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F624-977E-AAE5-69E5-2EB87FCF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B191-42B8-8BAC-524A-B9066DCB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7AA4-D3C5-997D-03C3-D212C02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7249-F905-69DF-33F3-B3397466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47A6-DFCE-BD3C-4878-41FCECC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A6-EECC-CC33-BAB8-6007CF8B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D030-6D10-7FA7-B487-A056827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9BE3-2A34-9F73-EA32-47CC475E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3333-6D51-D0F4-722D-B9C3B024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2B4-E091-2210-124D-A35E8BCB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3B13-2EA8-8A62-C4AF-BDC51188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26FC-C921-7F37-A898-0C61D62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8C64-955C-F196-C040-26E1EFAA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AAD7-2F74-33C9-7BB3-70DC8739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E25C-7D07-BFFD-CC7D-BD46015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4A70-D7C9-B13D-8AFA-4F3E3708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8FDA-4A51-F449-E9E0-F3208502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78B0-ABDD-4BC9-1920-6756B8E7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7B2B-AFC3-FBDF-9429-5A843B2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2588-78F7-34D8-39C0-A68E6BA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9F10-279A-4788-E448-54BC1ABF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F000-C221-9C7A-B46A-F1535681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7312-E09F-9B46-FC61-53EF13D9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26C76-3D73-924E-D5E3-7D95C4EC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012D-661D-525A-BDC1-AC84B91C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B34D-5BD4-A72E-679C-88884C8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25532-EE90-B777-89B9-AB715F6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EAF1F-C027-6CE8-3B5F-E7D49520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A8B4-3524-CA72-7F65-96F2F9F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0A3E-F394-2609-8D51-A66983C8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B4A4-148F-C705-1530-86E4942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ED28-E477-0700-69C9-80103715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0DC23-6263-EA3B-64A6-313379C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6CD7-D1C5-9C2F-605B-4EA0673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B5D5-38B1-81BD-DD6D-83EE4A01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C21-7C25-6856-5ADE-1143B42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A191-D89D-4C48-2A28-8CAF7F22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4669-92D9-9DCB-5CEE-BE322C60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7C80-2F1C-5D47-AB74-45FDFA14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E13C-5A5C-967A-E9F3-2959CC86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DE9A-4387-3926-3C84-BC7BF8ED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543B-B4BC-CED0-CB2E-D048FC2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D8D7-1B33-966D-5AFC-F0C62451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4CADF-2C41-96F1-BA7A-807D602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5FDB-20D1-3F31-98C7-6DA08513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03F-EC4E-AE96-ABE4-B6D74AE6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D40-5F02-253E-C854-124303D0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AFFC-8389-944F-403D-04794677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A95E-2EBE-4636-4D9A-CA116EB6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66D-4E4F-BDAB-810B-CB5F78BE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64F67-E1AE-4910-98F4-CD4792C37694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5695-53F9-F9F7-2AFA-15AC27DE3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9E35-EAD9-D044-E300-5DEBC1E9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72D7-AA3D-3225-67EE-90F3E821F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B006-DC6A-3198-C1E3-309D303F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B176-993B-8851-7445-D81DD2EE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Child Class: </a:t>
            </a:r>
            <a:r>
              <a:rPr lang="en-US" dirty="0" err="1"/>
              <a:t>Fuel_Car</a:t>
            </a:r>
            <a:r>
              <a:rPr lang="en-US" dirty="0"/>
              <a:t> (inherits from Car)</a:t>
            </a:r>
          </a:p>
          <a:p>
            <a:pPr marL="0" indent="0">
              <a:buNone/>
            </a:pPr>
            <a:r>
              <a:rPr lang="en-US" dirty="0"/>
              <a:t>Additional Attribute:</a:t>
            </a:r>
          </a:p>
          <a:p>
            <a:pPr lvl="1"/>
            <a:r>
              <a:rPr lang="en-US" dirty="0" err="1"/>
              <a:t>fuel_consumed</a:t>
            </a:r>
            <a:r>
              <a:rPr lang="en-US" dirty="0"/>
              <a:t> (float): The fuel consumed by the car in liters (L).</a:t>
            </a:r>
          </a:p>
          <a:p>
            <a:pPr marL="0" indent="0">
              <a:buNone/>
            </a:pPr>
            <a:r>
              <a:rPr lang="en-US" dirty="0"/>
              <a:t>Method to Override:</a:t>
            </a:r>
          </a:p>
          <a:p>
            <a:pPr lvl="1"/>
            <a:r>
              <a:rPr lang="en-US" dirty="0" err="1"/>
              <a:t>calculate_mileage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Formula: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758E2-3EA5-BF4E-0216-40D58E36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68" y="4533623"/>
            <a:ext cx="6877063" cy="12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FC7-7939-59BB-FC4A-6AF45110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Super() </a:t>
            </a:r>
            <a:r>
              <a:rPr lang="en-IN" sz="1400" dirty="0">
                <a:solidFill>
                  <a:schemeClr val="bg2"/>
                </a:solidFill>
              </a:rPr>
              <a:t>(super.py)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F26-4D91-442D-DED4-9C6B5FED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rgbClr val="00B0F0"/>
                </a:solidFill>
              </a:rPr>
              <a:t>Allows call to a method from parent class</a:t>
            </a:r>
          </a:p>
          <a:p>
            <a:endParaRPr lang="en-US" dirty="0"/>
          </a:p>
          <a:p>
            <a:r>
              <a:rPr lang="en-US" dirty="0"/>
              <a:t>Provides way to access inherited methods that have been overridden in subclass.</a:t>
            </a:r>
          </a:p>
          <a:p>
            <a:endParaRPr lang="en-US" dirty="0"/>
          </a:p>
          <a:p>
            <a:r>
              <a:rPr lang="en-US" dirty="0"/>
              <a:t>Automatic method resolution order (MRO)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38569-D1A8-3AE2-AE8F-A7679AC7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F2D07-F399-EE69-7993-5D1F937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E28C-2889-40A6-AB8A-8D50E371B5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Class </a:t>
            </a:r>
            <a:r>
              <a:rPr lang="en-IN" sz="2400" b="1" dirty="0" err="1"/>
              <a:t>parent_A</a:t>
            </a:r>
            <a:endParaRPr lang="en-IN" sz="2400" b="1" dirty="0"/>
          </a:p>
          <a:p>
            <a:pPr marL="457200" lvl="1" indent="0">
              <a:buNone/>
            </a:pPr>
            <a:r>
              <a:rPr lang="en-IN" dirty="0"/>
              <a:t>Attributes : num1, num2</a:t>
            </a:r>
          </a:p>
          <a:p>
            <a:pPr marL="457200" lvl="1" indent="0">
              <a:buNone/>
            </a:pPr>
            <a:r>
              <a:rPr lang="en-IN" dirty="0"/>
              <a:t>Method : </a:t>
            </a:r>
          </a:p>
          <a:p>
            <a:pPr lvl="2"/>
            <a:r>
              <a:rPr lang="en-IN" sz="2400" dirty="0"/>
              <a:t>_ _</a:t>
            </a:r>
            <a:r>
              <a:rPr lang="en-IN" sz="2400" dirty="0" err="1"/>
              <a:t>init</a:t>
            </a:r>
            <a:r>
              <a:rPr lang="en-IN" sz="2400" dirty="0"/>
              <a:t> _ _ : to get values of numbers </a:t>
            </a:r>
          </a:p>
          <a:p>
            <a:pPr lvl="2"/>
            <a:r>
              <a:rPr lang="en-IN" sz="2400" dirty="0" err="1"/>
              <a:t>math_operation</a:t>
            </a:r>
            <a:r>
              <a:rPr lang="en-IN" sz="2400" dirty="0"/>
              <a:t> () - add both numbers, print result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Class </a:t>
            </a:r>
            <a:r>
              <a:rPr lang="en-IN" sz="2400" b="1" dirty="0" err="1"/>
              <a:t>child_B</a:t>
            </a:r>
            <a:r>
              <a:rPr lang="en-IN" sz="2400" dirty="0"/>
              <a:t>	</a:t>
            </a:r>
          </a:p>
          <a:p>
            <a:pPr marL="457200" lvl="1" indent="0">
              <a:buNone/>
            </a:pPr>
            <a:r>
              <a:rPr lang="en-IN" dirty="0"/>
              <a:t>Method : </a:t>
            </a:r>
          </a:p>
          <a:p>
            <a:pPr lvl="1"/>
            <a:r>
              <a:rPr lang="en-IN" dirty="0" err="1"/>
              <a:t>math_operation</a:t>
            </a:r>
            <a:r>
              <a:rPr lang="en-IN" dirty="0"/>
              <a:t> () – multiply both numbers, print result</a:t>
            </a:r>
          </a:p>
          <a:p>
            <a:pPr lvl="1"/>
            <a:r>
              <a:rPr lang="en-IN" dirty="0"/>
              <a:t>Use super() keyword to add both numbers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1B84-0768-6487-0A5A-70810B64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0FB1C-DF04-F721-DD9A-190E52F7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5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5B7-AF98-D071-1373-59DAA77F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F287-0A45-2289-0DB3-6073EB69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5116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Parent Class: </a:t>
            </a:r>
            <a:r>
              <a:rPr lang="en-US" sz="1800" b="1" dirty="0" err="1"/>
              <a:t>Bank_Account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It should initialize with a default </a:t>
            </a:r>
            <a:r>
              <a:rPr lang="en-US" sz="1800" dirty="0" err="1"/>
              <a:t>interest_rate</a:t>
            </a:r>
            <a:r>
              <a:rPr lang="en-US" sz="1800" dirty="0"/>
              <a:t> of 4.9%.</a:t>
            </a:r>
          </a:p>
          <a:p>
            <a:pPr marL="0" indent="0">
              <a:buNone/>
            </a:pPr>
            <a:r>
              <a:rPr lang="en-US" sz="1800" dirty="0"/>
              <a:t>Implement the </a:t>
            </a:r>
            <a:r>
              <a:rPr lang="en-US" sz="1800" dirty="0" err="1"/>
              <a:t>display_interest_rate</a:t>
            </a:r>
            <a:r>
              <a:rPr lang="en-US" sz="1800" dirty="0"/>
              <a:t>() method to print the regular interest rate.</a:t>
            </a:r>
          </a:p>
          <a:p>
            <a:pPr marL="0" indent="0">
              <a:buNone/>
            </a:pPr>
            <a:r>
              <a:rPr lang="en-US" sz="1800" dirty="0"/>
              <a:t>Attribute:: </a:t>
            </a:r>
            <a:r>
              <a:rPr lang="en-US" sz="1800" dirty="0" err="1"/>
              <a:t>interest_rate</a:t>
            </a:r>
            <a:r>
              <a:rPr lang="en-US" sz="1800" dirty="0"/>
              <a:t>: A class-level attribute, which is set to 4.9 for regular citizens.</a:t>
            </a:r>
          </a:p>
          <a:p>
            <a:pPr marL="0" indent="0">
              <a:buNone/>
            </a:pPr>
            <a:r>
              <a:rPr lang="en-US" sz="1800" dirty="0"/>
              <a:t>Method:  </a:t>
            </a:r>
            <a:r>
              <a:rPr lang="en-US" sz="1800" dirty="0" err="1"/>
              <a:t>display_interest_rate</a:t>
            </a:r>
            <a:r>
              <a:rPr lang="en-US" sz="1800" dirty="0"/>
              <a:t>(): This method will print the interest rate for regular citizens.</a:t>
            </a:r>
          </a:p>
          <a:p>
            <a:pPr marL="0" indent="0">
              <a:buNone/>
            </a:pPr>
            <a:r>
              <a:rPr lang="en-US" sz="1800" b="1" dirty="0"/>
              <a:t>Child Class: </a:t>
            </a:r>
            <a:r>
              <a:rPr lang="en-US" sz="1800" b="1" dirty="0" err="1"/>
              <a:t>Senior_Citizen</a:t>
            </a:r>
            <a:r>
              <a:rPr lang="en-US" sz="1800" b="1" dirty="0"/>
              <a:t> (inherits from </a:t>
            </a:r>
            <a:r>
              <a:rPr lang="en-US" sz="1800" b="1" dirty="0" err="1"/>
              <a:t>Bank_Account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Override Attribute: </a:t>
            </a:r>
            <a:r>
              <a:rPr lang="en-US" sz="1800" dirty="0" err="1"/>
              <a:t>interest_rate</a:t>
            </a:r>
            <a:r>
              <a:rPr lang="en-US" sz="1800" dirty="0"/>
              <a:t>: This is set to 5.9 for senior citizens.</a:t>
            </a:r>
          </a:p>
          <a:p>
            <a:pPr marL="0" indent="0">
              <a:buNone/>
            </a:pPr>
            <a:r>
              <a:rPr lang="en-US" sz="1800" dirty="0"/>
              <a:t>Methods:</a:t>
            </a:r>
          </a:p>
          <a:p>
            <a:pPr marL="457200" lvl="1" indent="0">
              <a:buNone/>
            </a:pPr>
            <a:r>
              <a:rPr lang="en-US" sz="1800" dirty="0" err="1"/>
              <a:t>display_interest_rate</a:t>
            </a:r>
            <a:r>
              <a:rPr lang="en-US" sz="1800" dirty="0"/>
              <a:t>(): This method overrides the parent method to print the interest rate for senior citizens.</a:t>
            </a:r>
          </a:p>
          <a:p>
            <a:pPr marL="457200" lvl="1" indent="0">
              <a:buNone/>
            </a:pPr>
            <a:r>
              <a:rPr lang="en-US" sz="1800" dirty="0" err="1"/>
              <a:t>get_customer_details</a:t>
            </a:r>
            <a:r>
              <a:rPr lang="en-US" sz="1800" dirty="0"/>
              <a:t>(): This method will accept and display customer details such as name and age</a:t>
            </a:r>
          </a:p>
          <a:p>
            <a:pPr marL="0" indent="0">
              <a:buNone/>
            </a:pPr>
            <a:r>
              <a:rPr lang="en-US" sz="1800" b="1" dirty="0"/>
              <a:t>Write a script that:</a:t>
            </a:r>
          </a:p>
          <a:p>
            <a:r>
              <a:rPr lang="en-US" sz="1800" dirty="0"/>
              <a:t>Creates an instance of the </a:t>
            </a:r>
            <a:r>
              <a:rPr lang="en-US" sz="1800" dirty="0" err="1"/>
              <a:t>Bank_Account</a:t>
            </a:r>
            <a:r>
              <a:rPr lang="en-US" sz="1800" dirty="0"/>
              <a:t> class and displays the interest rate.</a:t>
            </a:r>
          </a:p>
          <a:p>
            <a:r>
              <a:rPr lang="en-US" sz="1800" dirty="0"/>
              <a:t>Creates an instance of the </a:t>
            </a:r>
            <a:r>
              <a:rPr lang="en-US" sz="1800" dirty="0" err="1"/>
              <a:t>Senior_Citizen</a:t>
            </a:r>
            <a:r>
              <a:rPr lang="en-US" sz="1800" dirty="0"/>
              <a:t> class, displays the interest rate, and also displays the interest rate for regular citizens using super().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935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10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OOP concepts</a:t>
            </a:r>
          </a:p>
          <a:p>
            <a:endParaRPr lang="en-IN" dirty="0"/>
          </a:p>
          <a:p>
            <a:r>
              <a:rPr lang="en-IN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4FE-8F15-CBBF-A486-AFF876A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32DF-ABB2-FB55-38E0-3417E8F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C452-58A8-35D7-5561-AEDBFBAC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D8E8-43B0-7C88-CE1A-30DBC711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938" y="2827927"/>
            <a:ext cx="5051323" cy="341496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Terminologies</a:t>
            </a:r>
          </a:p>
          <a:p>
            <a:pPr lvl="1"/>
            <a:r>
              <a:rPr lang="en-US" dirty="0"/>
              <a:t>Base class / Super class</a:t>
            </a:r>
          </a:p>
          <a:p>
            <a:pPr lvl="1"/>
            <a:r>
              <a:rPr lang="en-US" dirty="0"/>
              <a:t>Derived class / Sub class</a:t>
            </a:r>
          </a:p>
          <a:p>
            <a:endParaRPr lang="en-IN" dirty="0"/>
          </a:p>
          <a:p>
            <a:r>
              <a:rPr lang="en-IN" dirty="0"/>
              <a:t>Inheritance Types</a:t>
            </a:r>
          </a:p>
          <a:p>
            <a:pPr lvl="1"/>
            <a:r>
              <a:rPr lang="en-IN" dirty="0"/>
              <a:t>Single</a:t>
            </a:r>
          </a:p>
          <a:p>
            <a:pPr lvl="1"/>
            <a:r>
              <a:rPr lang="en-IN" dirty="0"/>
              <a:t>Multi-level</a:t>
            </a:r>
          </a:p>
          <a:p>
            <a:pPr lvl="1"/>
            <a:r>
              <a:rPr lang="en-IN" dirty="0"/>
              <a:t>Multiple</a:t>
            </a:r>
          </a:p>
          <a:p>
            <a:pPr lvl="1"/>
            <a:r>
              <a:rPr lang="en-IN" dirty="0"/>
              <a:t>Hierarchical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1920-67E7-61F8-879D-771E29A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BDC90-8173-D61E-BD0C-D20B3B17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4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CEC33-9CEA-E40C-D222-80D8C424BA7D}"/>
              </a:ext>
            </a:extLst>
          </p:cNvPr>
          <p:cNvSpPr txBox="1">
            <a:spLocks/>
          </p:cNvSpPr>
          <p:nvPr/>
        </p:nvSpPr>
        <p:spPr>
          <a:xfrm>
            <a:off x="6564261" y="3635477"/>
            <a:ext cx="6132871" cy="1484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Code reusability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IN" dirty="0"/>
              <a:t>Hierarchical structuring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BC2C50-A136-15DF-1F6B-B932BCEDAEDA}"/>
              </a:ext>
            </a:extLst>
          </p:cNvPr>
          <p:cNvSpPr txBox="1">
            <a:spLocks/>
          </p:cNvSpPr>
          <p:nvPr/>
        </p:nvSpPr>
        <p:spPr>
          <a:xfrm>
            <a:off x="838200" y="1603017"/>
            <a:ext cx="10515600" cy="110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Mechanism by which a child class acquires the characteristics of a parent class</a:t>
            </a:r>
            <a:endParaRPr lang="en-IN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1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0575-A40D-6638-1D23-51FFA828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945C-CCB2-997A-2916-94E29402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53782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Assignment 1: </a:t>
            </a:r>
            <a:r>
              <a:rPr lang="en-IN" dirty="0"/>
              <a:t>Calculate area based on shape</a:t>
            </a:r>
          </a:p>
          <a:p>
            <a:r>
              <a:rPr lang="en-IN" dirty="0"/>
              <a:t>Create a parent class to ask for the shape.</a:t>
            </a:r>
          </a:p>
          <a:p>
            <a:r>
              <a:rPr lang="en-IN" dirty="0"/>
              <a:t>Create a subclass for calculating area of shape.</a:t>
            </a:r>
          </a:p>
          <a:p>
            <a:pPr marL="0" indent="0">
              <a:buNone/>
            </a:pPr>
            <a:r>
              <a:rPr lang="en-US" b="1" dirty="0"/>
              <a:t>class shape:</a:t>
            </a:r>
          </a:p>
          <a:p>
            <a:pPr marL="457200" lvl="1" indent="0">
              <a:buNone/>
            </a:pPr>
            <a:r>
              <a:rPr lang="en-US" dirty="0"/>
              <a:t>Attributes : </a:t>
            </a:r>
            <a:r>
              <a:rPr lang="en-US" dirty="0" err="1"/>
              <a:t>shape_name</a:t>
            </a:r>
            <a:r>
              <a:rPr lang="en-US" dirty="0"/>
              <a:t> =""</a:t>
            </a:r>
          </a:p>
          <a:p>
            <a:pPr marL="457200" lvl="1" indent="0">
              <a:buNone/>
            </a:pPr>
            <a:r>
              <a:rPr lang="en-US" dirty="0"/>
              <a:t>Method : </a:t>
            </a:r>
          </a:p>
          <a:p>
            <a:pPr marL="457200" lvl="1" indent="0">
              <a:buNone/>
            </a:pPr>
            <a:r>
              <a:rPr lang="en-US" dirty="0" err="1"/>
              <a:t>user_shape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-Ask user what shape to work with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shape_area</a:t>
            </a:r>
            <a:r>
              <a:rPr lang="en-US" b="1" dirty="0">
                <a:sym typeface="Wingdings" panose="05000000000000000000" pitchFamily="2" charset="2"/>
              </a:rPr>
              <a:t>(shape)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Attributes :  area</a:t>
            </a:r>
          </a:p>
          <a:p>
            <a:pPr marL="457200" lvl="1" indent="0">
              <a:buNone/>
            </a:pPr>
            <a:r>
              <a:rPr lang="en-US" dirty="0"/>
              <a:t>Method:</a:t>
            </a:r>
          </a:p>
          <a:p>
            <a:pPr marL="457200" lvl="1" indent="0">
              <a:buNone/>
            </a:pPr>
            <a:r>
              <a:rPr lang="en-US" dirty="0" err="1"/>
              <a:t>calculate_area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based on shape, use if else statement to ask for radius / length and breadth from user.</a:t>
            </a:r>
          </a:p>
          <a:p>
            <a:pPr lvl="1"/>
            <a:r>
              <a:rPr lang="en-US" dirty="0"/>
              <a:t>calculate area appropriately.</a:t>
            </a:r>
          </a:p>
          <a:p>
            <a:pPr marL="457200" lvl="1" indent="0">
              <a:buNone/>
            </a:pPr>
            <a:r>
              <a:rPr lang="en-US" dirty="0" err="1"/>
              <a:t>display_area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name of shape [use </a:t>
            </a:r>
            <a:r>
              <a:rPr lang="en-US" dirty="0" err="1"/>
              <a:t>shape_name</a:t>
            </a:r>
            <a:r>
              <a:rPr lang="en-US" dirty="0"/>
              <a:t> variable value from class shape]</a:t>
            </a:r>
          </a:p>
          <a:p>
            <a:pPr lvl="1"/>
            <a:r>
              <a:rPr lang="en-US" dirty="0"/>
              <a:t>print area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3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967-9DEC-5B8F-C36C-3DE5AAA3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CB8E-2B50-D75B-0CE8-34E2884D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9F7B7-A3D9-8B60-F8C7-5D617B41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C9598E-A7C5-F2BD-5C9A-11D7E4D0D3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Polymorphism is the ability of a method to take on many forms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Overriding</a:t>
            </a:r>
          </a:p>
          <a:p>
            <a:pPr lvl="1"/>
            <a:r>
              <a:rPr lang="en-US" dirty="0"/>
              <a:t>Allows the subclass to modify or extend the behavior of the inherited method</a:t>
            </a:r>
          </a:p>
          <a:p>
            <a:pPr lvl="1"/>
            <a:r>
              <a:rPr lang="en-US" dirty="0"/>
              <a:t>Helps avoid redundant code by leveraging inherited methods</a:t>
            </a:r>
          </a:p>
          <a:p>
            <a:r>
              <a:rPr lang="en-IN" dirty="0"/>
              <a:t>Overloading</a:t>
            </a:r>
          </a:p>
          <a:p>
            <a:pPr lvl="1"/>
            <a:r>
              <a:rPr lang="en-IN" dirty="0"/>
              <a:t>Not supported directly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39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CDE3-7484-C066-219E-6ECCF5C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E4BE-053D-B300-7F04-D78D1221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 2: </a:t>
            </a:r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b="1" dirty="0"/>
              <a:t>Car</a:t>
            </a:r>
            <a:r>
              <a:rPr lang="en-US" dirty="0"/>
              <a:t> class:</a:t>
            </a:r>
          </a:p>
          <a:p>
            <a:r>
              <a:rPr lang="en-US" dirty="0"/>
              <a:t>It should initialize with the car’s make, model, and distance traveled.</a:t>
            </a:r>
          </a:p>
          <a:p>
            <a:r>
              <a:rPr lang="en-US" dirty="0"/>
              <a:t>It should have a </a:t>
            </a:r>
            <a:r>
              <a:rPr lang="en-US" dirty="0" err="1"/>
              <a:t>calculate_mileage</a:t>
            </a:r>
            <a:r>
              <a:rPr lang="en-US" dirty="0"/>
              <a:t>() method. – print statement printing some random text</a:t>
            </a:r>
          </a:p>
          <a:p>
            <a:pPr marL="0" indent="0">
              <a:buNone/>
            </a:pPr>
            <a:r>
              <a:rPr lang="en-US" dirty="0"/>
              <a:t>Define the </a:t>
            </a:r>
            <a:r>
              <a:rPr lang="en-US" b="1" dirty="0" err="1"/>
              <a:t>Electric_Vehicle</a:t>
            </a:r>
            <a:r>
              <a:rPr lang="en-US" b="1" dirty="0"/>
              <a:t> </a:t>
            </a:r>
            <a:r>
              <a:rPr lang="en-US" dirty="0"/>
              <a:t>class that inherits from Car:</a:t>
            </a:r>
          </a:p>
          <a:p>
            <a:r>
              <a:rPr lang="en-US" dirty="0"/>
              <a:t>It should initialize with the car’s make, model, distance traveled, and energy consumed. </a:t>
            </a:r>
            <a:r>
              <a:rPr lang="en-US" dirty="0" err="1"/>
              <a:t>get_car_details</a:t>
            </a:r>
            <a:r>
              <a:rPr lang="en-US" dirty="0"/>
              <a:t>() </a:t>
            </a:r>
          </a:p>
          <a:p>
            <a:r>
              <a:rPr lang="en-US" dirty="0"/>
              <a:t>Override the </a:t>
            </a:r>
            <a:r>
              <a:rPr lang="en-US" dirty="0" err="1"/>
              <a:t>calculate_mileage</a:t>
            </a:r>
            <a:r>
              <a:rPr lang="en-US" dirty="0"/>
              <a:t>() method to calculate the mileage using the formula for EVs.</a:t>
            </a:r>
          </a:p>
          <a:p>
            <a:pPr marL="0" indent="0">
              <a:buNone/>
            </a:pPr>
            <a:r>
              <a:rPr lang="en-US" dirty="0"/>
              <a:t>Define the </a:t>
            </a:r>
            <a:r>
              <a:rPr lang="en-US" b="1" dirty="0" err="1"/>
              <a:t>Fuel_Car</a:t>
            </a:r>
            <a:r>
              <a:rPr lang="en-US" b="1" dirty="0"/>
              <a:t> </a:t>
            </a:r>
            <a:r>
              <a:rPr lang="en-US" dirty="0"/>
              <a:t>class that inherits from Car:</a:t>
            </a:r>
          </a:p>
          <a:p>
            <a:r>
              <a:rPr lang="en-US" dirty="0"/>
              <a:t>It should initialize with the car’s make, model, distance traveled, and fuel consumed.</a:t>
            </a:r>
          </a:p>
          <a:p>
            <a:r>
              <a:rPr lang="en-US" dirty="0"/>
              <a:t>Override the </a:t>
            </a:r>
            <a:r>
              <a:rPr lang="en-US" dirty="0" err="1"/>
              <a:t>calculate_mileage</a:t>
            </a:r>
            <a:r>
              <a:rPr lang="en-US" dirty="0"/>
              <a:t>() method to calculate the mileage using the formula for fuel cars.</a:t>
            </a:r>
          </a:p>
          <a:p>
            <a:pPr marL="0" indent="0">
              <a:buNone/>
            </a:pPr>
            <a:r>
              <a:rPr lang="en-US" dirty="0"/>
              <a:t>Write a script that:</a:t>
            </a:r>
          </a:p>
          <a:p>
            <a:r>
              <a:rPr lang="en-US" dirty="0"/>
              <a:t>Creates one object for each type of car (</a:t>
            </a:r>
            <a:r>
              <a:rPr lang="en-US" dirty="0" err="1"/>
              <a:t>Electric_Vehicle</a:t>
            </a:r>
            <a:r>
              <a:rPr lang="en-US" dirty="0"/>
              <a:t> and </a:t>
            </a:r>
            <a:r>
              <a:rPr lang="en-US" dirty="0" err="1"/>
              <a:t>Fuel_Car</a:t>
            </a:r>
            <a:r>
              <a:rPr lang="en-US" dirty="0"/>
              <a:t>).</a:t>
            </a:r>
          </a:p>
          <a:p>
            <a:r>
              <a:rPr lang="en-US" dirty="0"/>
              <a:t>Uses the </a:t>
            </a:r>
            <a:r>
              <a:rPr lang="en-US" dirty="0" err="1"/>
              <a:t>calculate_mileage</a:t>
            </a:r>
            <a:r>
              <a:rPr lang="en-US" dirty="0"/>
              <a:t>() method to print the mileage for both cars, demonstrating 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3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7DEB-94A7-D84C-851F-D57A2FA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71B1-EAD6-5280-738B-C8A0B1E9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Parent Class: Car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make (string): The make or brand of the car (e.g., Tesla, Toyota).</a:t>
            </a:r>
          </a:p>
          <a:p>
            <a:pPr lvl="1"/>
            <a:r>
              <a:rPr lang="en-US" dirty="0"/>
              <a:t>model (string): The model of the car (e.g., Model 3, Corolla).</a:t>
            </a:r>
          </a:p>
          <a:p>
            <a:pPr lvl="1"/>
            <a:r>
              <a:rPr lang="en-US" dirty="0" err="1"/>
              <a:t>distance_traveled</a:t>
            </a:r>
            <a:r>
              <a:rPr lang="en-US" dirty="0"/>
              <a:t> (float): The distance the car has traveled in kilometers.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calculate_mileage</a:t>
            </a:r>
            <a:r>
              <a:rPr lang="en-US" dirty="0"/>
              <a:t>(): This will be overridden by the child classes to calculate mileage using their respective formulas.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47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AFAC-3085-BCBE-2372-5E35BFC6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AE65-8870-554F-98E9-BCA2EDA5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Child Class: </a:t>
            </a:r>
            <a:r>
              <a:rPr lang="en-IN" dirty="0" err="1"/>
              <a:t>Electric_Vehicle</a:t>
            </a:r>
            <a:r>
              <a:rPr lang="en-IN" dirty="0"/>
              <a:t> (inherits from Car)</a:t>
            </a:r>
          </a:p>
          <a:p>
            <a:r>
              <a:rPr lang="en-IN" dirty="0"/>
              <a:t>Additional Attribute:</a:t>
            </a:r>
          </a:p>
          <a:p>
            <a:pPr lvl="1"/>
            <a:r>
              <a:rPr lang="en-IN" dirty="0" err="1"/>
              <a:t>energy_consumed</a:t>
            </a:r>
            <a:r>
              <a:rPr lang="en-IN" dirty="0"/>
              <a:t> (float): The energy consumed by the EV in kilowatt-hours (kWh).</a:t>
            </a:r>
          </a:p>
          <a:p>
            <a:r>
              <a:rPr lang="en-IN" dirty="0"/>
              <a:t>Method to Override:</a:t>
            </a:r>
          </a:p>
          <a:p>
            <a:pPr lvl="1"/>
            <a:r>
              <a:rPr lang="en-IN" dirty="0" err="1"/>
              <a:t>calculate_mileage</a:t>
            </a:r>
            <a:r>
              <a:rPr lang="en-IN" dirty="0"/>
              <a:t>():</a:t>
            </a:r>
          </a:p>
          <a:p>
            <a:r>
              <a:rPr lang="en-IN" dirty="0"/>
              <a:t>Formula: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4A0C9-7275-9648-E91A-B3F352B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61" y="4815189"/>
            <a:ext cx="5640315" cy="11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864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Advanced Programming Using Python</vt:lpstr>
      <vt:lpstr>Day 13 </vt:lpstr>
      <vt:lpstr>Agenda</vt:lpstr>
      <vt:lpstr>Inheritance</vt:lpstr>
      <vt:lpstr>Hands on</vt:lpstr>
      <vt:lpstr>Polymorphism</vt:lpstr>
      <vt:lpstr>Hands on</vt:lpstr>
      <vt:lpstr>Hands on</vt:lpstr>
      <vt:lpstr>Hands on</vt:lpstr>
      <vt:lpstr>Hands on</vt:lpstr>
      <vt:lpstr>Super() (super.py)</vt:lpstr>
      <vt:lpstr>Hands 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12</cp:revision>
  <dcterms:created xsi:type="dcterms:W3CDTF">2024-10-08T08:47:37Z</dcterms:created>
  <dcterms:modified xsi:type="dcterms:W3CDTF">2024-10-10T12:02:26Z</dcterms:modified>
</cp:coreProperties>
</file>