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257" r:id="rId4"/>
    <p:sldId id="509" r:id="rId5"/>
    <p:sldId id="317" r:id="rId6"/>
    <p:sldId id="515" r:id="rId7"/>
    <p:sldId id="411" r:id="rId8"/>
    <p:sldId id="513" r:id="rId9"/>
    <p:sldId id="516" r:id="rId10"/>
    <p:sldId id="517" r:id="rId11"/>
    <p:sldId id="518" r:id="rId12"/>
    <p:sldId id="519" r:id="rId13"/>
    <p:sldId id="520" r:id="rId14"/>
    <p:sldId id="514" r:id="rId15"/>
    <p:sldId id="401" r:id="rId16"/>
    <p:sldId id="3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33A5-2077-C91A-C5F1-448AABE0C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F3F70-3D12-C53A-C6E0-2B0CD8B2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611E-721E-8B03-BFB6-0FD7D2A3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C872-CABC-1C51-3570-E968BC7D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BB5A3-7D87-E492-97A0-ACF7A74C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7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B097-3155-CE6B-2BAC-9AA66195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027F3-9D59-F859-5F87-71E00BC09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C449-CEC8-A3D9-78F2-43592745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3697-5848-E8C5-9B98-B791399F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A164-EAD9-E53C-DE5A-B91DA4DA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68099-A613-E426-E60C-CD95B4EC8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7571F-A7D5-8EF8-B1DA-13D8BC0B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ECAE-0355-DD4D-21D6-34ADF0D9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E388-284E-7ABF-456D-54EEDC3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E3424-5176-B389-1CFE-9179F57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86FA-3E6E-6360-6371-580DA479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21E4D-A0E1-14BE-4778-55BE3BC94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8AA2-08FA-39A5-F63B-12FA4590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06CD-B2DC-40EE-B57A-AC4DEF27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4B93-7510-FC4F-49FC-8D6630A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0A1F-3D27-8369-5E92-07496F27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776A2-C883-0CB9-3DDE-CD1BA526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A545-6F0D-D71D-DB96-77F09763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E30D-1938-7B51-C62C-2033A8BB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E6C5-E642-EDE1-DB95-1514085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4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5A4-A219-570F-1577-7AD3ED58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6F3F-8FB0-4ADE-635A-FA080C397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EF58B-F7CB-F7F5-F87F-0C89A0275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4CA3B-324C-7ED4-AB94-AF0CF80D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3331-99A8-C0D9-91B3-BF669543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DDC1-3DF6-690C-0775-35F6F585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78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B0CD-991B-D6D6-BDDB-F54DCFB0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50870-BD74-48EE-72C3-6B0E1347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D3EBD-6779-D00D-3BC1-B2D5E8D52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5B2ED-F10F-C2BD-A75D-7D2CA4055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15A06-2435-8B57-F987-6CADE2B6C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C23D5-40E0-62F3-684E-6A9FCE0E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0D180-2BAE-EBEE-F213-6EB11E06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356DC-A587-8070-3443-B9E03C6F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63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01F7-1D71-BB4D-BD7A-A3E51C3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C2EFA-3D89-436E-3762-C6FC90D5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EC35A-AC96-DF98-4A44-B3D78353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E195D-C758-1426-2F01-78111F5C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ACBF3-B0E1-80A0-C184-245418BD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7ADAB-509A-CBCB-4D89-C16A688F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F6F4C-ED19-F603-DB1C-692E5509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1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2147-8DA2-B2B3-AB88-0B965E04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018A-41DA-6F38-00A2-207DC7E6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F9B3C-0856-ED1B-A35B-7EEC88A2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EB0CB-7F17-E1CC-FA0F-54CEA504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C0F3D-0CFA-C12A-8FF0-5CA00EAE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0B5BF-F2CC-24AC-2137-9DB5EE3E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7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5D7D-CBDB-FCD3-32E7-4A92BA3B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69892-D419-9A6E-B6DF-B9212707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0C189-BCE5-9982-572D-79B1B79D4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ACC17-8FEF-6B8D-F728-4ADE1FEC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1BB6-64B7-5F09-F592-A1F221EF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49D5-EE9A-CB14-114B-8F350D38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E52CA-B7BF-8A81-0DC3-17F91839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B556-3A9F-20E2-23CF-1A3583AC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57D7-B44C-88FE-16D5-E823824A5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04737-2CF9-4063-9654-4A84E4D2F34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38A7-31DE-B1C1-9A93-F952A656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943D-B347-360D-60F5-9096049C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9008C-6CAE-4623-82E0-F6B3DFF07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B2677-33E4-2D0D-C11F-B2B1B3F0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0A3E-C6AE-60B1-1E4C-33989293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FF53-D8E1-05CE-1FD1-B5046DF0C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 Product: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Class variable: </a:t>
            </a:r>
            <a:r>
              <a:rPr lang="en-US" dirty="0" err="1"/>
              <a:t>Product_list</a:t>
            </a:r>
            <a:r>
              <a:rPr lang="en-US" dirty="0"/>
              <a:t> {name:{price:12,qty:20,country_of_origin:”India”}}</a:t>
            </a:r>
          </a:p>
          <a:p>
            <a:pPr lvl="1"/>
            <a:r>
              <a:rPr lang="en-US" dirty="0"/>
              <a:t>Instance variables: </a:t>
            </a:r>
          </a:p>
          <a:p>
            <a:pPr lvl="2"/>
            <a:r>
              <a:rPr lang="en-US" dirty="0"/>
              <a:t>name (string)</a:t>
            </a:r>
          </a:p>
          <a:p>
            <a:pPr lvl="2"/>
            <a:r>
              <a:rPr lang="en-US" dirty="0"/>
              <a:t>price (float)</a:t>
            </a:r>
          </a:p>
          <a:p>
            <a:pPr lvl="2"/>
            <a:r>
              <a:rPr lang="en-US" dirty="0"/>
              <a:t>stock (integer) – the quantity of the product available</a:t>
            </a:r>
          </a:p>
          <a:p>
            <a:pPr lvl="2"/>
            <a:r>
              <a:rPr lang="en-US" dirty="0" err="1"/>
              <a:t>country_of_origin</a:t>
            </a:r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__: Initialize the product attributes and add to dictionary.</a:t>
            </a:r>
          </a:p>
          <a:p>
            <a:pPr lvl="1"/>
            <a:r>
              <a:rPr lang="en-US" dirty="0" err="1"/>
              <a:t>get_details</a:t>
            </a:r>
            <a:r>
              <a:rPr lang="en-US" dirty="0"/>
              <a:t>: Return the product details in dictionary format.</a:t>
            </a:r>
          </a:p>
        </p:txBody>
      </p:sp>
    </p:spTree>
    <p:extLst>
      <p:ext uri="{BB962C8B-B14F-4D97-AF65-F5344CB8AC3E}">
        <p14:creationId xmlns:p14="http://schemas.microsoft.com/office/powerpoint/2010/main" val="400869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08B0-D33D-5FC2-EFE5-7D7BC63F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01AB-EDB5-E975-2110-5E3D319A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 User :</a:t>
            </a:r>
          </a:p>
          <a:p>
            <a:pPr marL="0" indent="0">
              <a:buNone/>
            </a:pPr>
            <a:r>
              <a:rPr lang="en-US" dirty="0"/>
              <a:t>Attributes:</a:t>
            </a:r>
          </a:p>
          <a:p>
            <a:pPr lvl="1"/>
            <a:r>
              <a:rPr lang="en-US" dirty="0"/>
              <a:t>name (string)</a:t>
            </a:r>
          </a:p>
          <a:p>
            <a:pPr lvl="1"/>
            <a:r>
              <a:rPr lang="en-US" dirty="0"/>
              <a:t>cart (a list of products added by the user)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__: Initialize the user name and an empty cart.</a:t>
            </a:r>
          </a:p>
          <a:p>
            <a:pPr lvl="1"/>
            <a:r>
              <a:rPr lang="en-US" dirty="0" err="1"/>
              <a:t>add_to_cart</a:t>
            </a:r>
            <a:r>
              <a:rPr lang="en-US" dirty="0"/>
              <a:t>: Add a product to the user's cart if it is available in stock.</a:t>
            </a:r>
          </a:p>
          <a:p>
            <a:pPr lvl="1"/>
            <a:r>
              <a:rPr lang="en-US" dirty="0" err="1"/>
              <a:t>view_cart</a:t>
            </a:r>
            <a:r>
              <a:rPr lang="en-US" dirty="0"/>
              <a:t>: Display the items in the cart along with the total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94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1368-6B0D-E56C-4D2D-313097F9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2F82-28C1-2E70-DCF6-6E1F1B2C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GuestUser</a:t>
            </a:r>
            <a:r>
              <a:rPr lang="en-US" dirty="0"/>
              <a:t> (Inherits from User):</a:t>
            </a:r>
          </a:p>
          <a:p>
            <a:r>
              <a:rPr lang="en-US" dirty="0"/>
              <a:t>Guests can add items to the cart but cannot proceed to checkout.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RegisteredUser</a:t>
            </a:r>
            <a:r>
              <a:rPr lang="en-US" dirty="0"/>
              <a:t> (Inherits from User):</a:t>
            </a:r>
          </a:p>
          <a:p>
            <a:pPr marL="0" indent="0">
              <a:buNone/>
            </a:pPr>
            <a:r>
              <a:rPr lang="en-US" dirty="0"/>
              <a:t>Additional Attribute:</a:t>
            </a:r>
          </a:p>
          <a:p>
            <a:pPr lvl="1"/>
            <a:r>
              <a:rPr lang="en-US" dirty="0"/>
              <a:t>address (string)</a:t>
            </a:r>
          </a:p>
          <a:p>
            <a:pPr marL="0" indent="0">
              <a:buNone/>
            </a:pPr>
            <a:r>
              <a:rPr lang="en-US" dirty="0"/>
              <a:t>Method:</a:t>
            </a:r>
          </a:p>
          <a:p>
            <a:pPr lvl="1"/>
            <a:r>
              <a:rPr lang="en-US" dirty="0"/>
              <a:t>checkout: Allow the user to proceed to checkout by printing the final total and deducting the product stock.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92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955DA-0AD5-04C8-5EFF-ED8685D96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627B-54AF-D830-DA8B-4C12A53A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2688-1E49-04D0-7C9F-821916A5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contents of products from a csv file. Populate dictionary of products using these details. Sample csv file: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4B15AF-B3A5-0FF5-0383-3E611967E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130133"/>
              </p:ext>
            </p:extLst>
          </p:nvPr>
        </p:nvGraphicFramePr>
        <p:xfrm>
          <a:off x="3000887" y="3904937"/>
          <a:ext cx="5209048" cy="1787940"/>
        </p:xfrm>
        <a:graphic>
          <a:graphicData uri="http://schemas.openxmlformats.org/drawingml/2006/table">
            <a:tbl>
              <a:tblPr/>
              <a:tblGrid>
                <a:gridCol w="1426682">
                  <a:extLst>
                    <a:ext uri="{9D8B030D-6E8A-4147-A177-3AD203B41FA5}">
                      <a16:colId xmlns:a16="http://schemas.microsoft.com/office/drawing/2014/main" val="1368776292"/>
                    </a:ext>
                  </a:extLst>
                </a:gridCol>
                <a:gridCol w="1327146">
                  <a:extLst>
                    <a:ext uri="{9D8B030D-6E8A-4147-A177-3AD203B41FA5}">
                      <a16:colId xmlns:a16="http://schemas.microsoft.com/office/drawing/2014/main" val="1991336297"/>
                    </a:ext>
                  </a:extLst>
                </a:gridCol>
                <a:gridCol w="1227610">
                  <a:extLst>
                    <a:ext uri="{9D8B030D-6E8A-4147-A177-3AD203B41FA5}">
                      <a16:colId xmlns:a16="http://schemas.microsoft.com/office/drawing/2014/main" val="2169346023"/>
                    </a:ext>
                  </a:extLst>
                </a:gridCol>
                <a:gridCol w="1227610">
                  <a:extLst>
                    <a:ext uri="{9D8B030D-6E8A-4147-A177-3AD203B41FA5}">
                      <a16:colId xmlns:a16="http://schemas.microsoft.com/office/drawing/2014/main" val="3139265814"/>
                    </a:ext>
                  </a:extLst>
                </a:gridCol>
              </a:tblGrid>
              <a:tr h="297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origin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187139"/>
                  </a:ext>
                </a:extLst>
              </a:tr>
              <a:tr h="297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Laptop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999.99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358098"/>
                  </a:ext>
                </a:extLst>
              </a:tr>
              <a:tr h="297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Headphones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199.99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Germany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442306"/>
                  </a:ext>
                </a:extLst>
              </a:tr>
              <a:tr h="297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Smartphone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699.99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644813"/>
                  </a:ext>
                </a:extLst>
              </a:tr>
              <a:tr h="297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Tablet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499.99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South Korea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68691"/>
                  </a:ext>
                </a:extLst>
              </a:tr>
              <a:tr h="2979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Camera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599.99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38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90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2216-7072-C9ED-7B8F-231EE163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Homework </a:t>
            </a:r>
            <a:r>
              <a:rPr lang="en-IN" sz="31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(Inheritance</a:t>
            </a:r>
            <a:r>
              <a:rPr lang="en-IN" sz="31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IN" sz="3100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PVs, super(), abstract classes</a:t>
            </a:r>
            <a:r>
              <a:rPr lang="en-IN" sz="31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)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1645-C62B-C4DF-6EB3-55EC82D4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9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Assignment </a:t>
            </a:r>
            <a:r>
              <a:rPr lang="en-IN" sz="1900" b="1" kern="100" dirty="0"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1</a:t>
            </a:r>
            <a:r>
              <a:rPr lang="en-IN" sz="19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Smart Home Devices Management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r>
              <a:rPr lang="en-IN" sz="19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Base abstract class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SmartDevice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Class variables: _name (string), _status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Abstract methods: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turn_on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(),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turn_off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Non-abstract method :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device_info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9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Subclass </a:t>
            </a:r>
            <a:r>
              <a:rPr lang="en-IN" sz="1900" b="1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SmartLight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Inherit from the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SmartDevice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class.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Implement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turn_on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 and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turn_off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 method to set _status to 'on' and return "Smart light is now on.".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Add a method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set_brightness</a:t>
            </a: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(level) that accepts a brightness level (integer from 0 to 100) and returns a string, e.g., "Brightness set to 70%.".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Use the super() function to initialize the inherited protected instance variables in the constructor.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542AE-FF3E-3F93-8AD3-6A2096A8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F1F3-74F8-7999-A731-14A9FB3C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E28C-2889-40A6-AB8A-8D50E371B58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3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B39CA3-83F3-3DE4-B362-865CA6317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687" y="1624395"/>
            <a:ext cx="5670654" cy="33920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1E45B-AAC0-C906-5FAD-E707E13D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7C56-DBAD-BE09-B2A7-F8A7369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1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16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337337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14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11 Oct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40A12-EFB9-2422-6349-816C7958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00" y="287436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Access Modifiers</a:t>
            </a:r>
          </a:p>
          <a:p>
            <a:endParaRPr lang="en-IN" dirty="0"/>
          </a:p>
          <a:p>
            <a:r>
              <a:rPr lang="en-IN" dirty="0"/>
              <a:t>Inheritance Types</a:t>
            </a:r>
          </a:p>
          <a:p>
            <a:endParaRPr lang="en-IN" dirty="0"/>
          </a:p>
          <a:p>
            <a:r>
              <a:rPr lang="en-IN" dirty="0"/>
              <a:t>Abstraction</a:t>
            </a:r>
          </a:p>
          <a:p>
            <a:endParaRPr lang="en-IN" dirty="0"/>
          </a:p>
          <a:p>
            <a:r>
              <a:rPr lang="en-IN" dirty="0"/>
              <a:t>Quiz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450CD-14D1-F975-76FD-359BE81D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81" y="2110761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D9D5-0A99-C6B4-73A8-713F9FF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1548-98CC-6878-5B13-FF318890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E336-03BF-76CD-47FB-D3B56367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9941-E3AE-3825-26CC-26C2E447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enforced but a convention</a:t>
            </a:r>
          </a:p>
          <a:p>
            <a:pPr lvl="1"/>
            <a:r>
              <a:rPr lang="en-US" dirty="0"/>
              <a:t>Public variables</a:t>
            </a:r>
          </a:p>
          <a:p>
            <a:pPr lvl="1"/>
            <a:r>
              <a:rPr lang="en-US" dirty="0"/>
              <a:t>Protected variables (eg : _varName)</a:t>
            </a:r>
          </a:p>
          <a:p>
            <a:pPr lvl="1"/>
            <a:r>
              <a:rPr lang="en-US" dirty="0"/>
              <a:t>Private variables (eg: _ _VarName)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11504-8D17-0D77-940D-8C5F5FEC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B509B-8C2D-9F4C-4DB5-6D957CC2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E28C-2889-40A6-AB8A-8D50E371B58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3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FAF-6F28-0C68-659E-687FDC1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FC8-734F-C7EB-7985-82541D8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Class </a:t>
            </a:r>
            <a:r>
              <a:rPr lang="en-IN" sz="2400" b="1" dirty="0" err="1"/>
              <a:t>parent_A</a:t>
            </a:r>
            <a:endParaRPr lang="en-IN" sz="2400" b="1" dirty="0"/>
          </a:p>
          <a:p>
            <a:pPr marL="457200" lvl="1" indent="0">
              <a:buNone/>
            </a:pPr>
            <a:r>
              <a:rPr lang="en-IN" dirty="0"/>
              <a:t>Attributes : private class variables : num1, num2</a:t>
            </a:r>
          </a:p>
          <a:p>
            <a:pPr marL="457200" lvl="1" indent="0">
              <a:buNone/>
            </a:pPr>
            <a:r>
              <a:rPr lang="en-IN" dirty="0"/>
              <a:t>Method : </a:t>
            </a:r>
          </a:p>
          <a:p>
            <a:pPr lvl="2"/>
            <a:r>
              <a:rPr lang="en-IN" sz="2400" dirty="0"/>
              <a:t>_ _</a:t>
            </a:r>
            <a:r>
              <a:rPr lang="en-IN" sz="2400" dirty="0" err="1"/>
              <a:t>init</a:t>
            </a:r>
            <a:r>
              <a:rPr lang="en-IN" sz="2400" dirty="0"/>
              <a:t> _ _ : to get values of numbers </a:t>
            </a:r>
          </a:p>
          <a:p>
            <a:pPr lvl="2"/>
            <a:r>
              <a:rPr lang="en-IN" sz="2400" dirty="0" err="1"/>
              <a:t>math_operation</a:t>
            </a:r>
            <a:r>
              <a:rPr lang="en-IN" sz="2400" dirty="0"/>
              <a:t> () - add both numbers, print result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Class </a:t>
            </a:r>
            <a:r>
              <a:rPr lang="en-IN" sz="2400" b="1" dirty="0" err="1"/>
              <a:t>child_B</a:t>
            </a:r>
            <a:r>
              <a:rPr lang="en-IN" sz="2400" dirty="0"/>
              <a:t>	</a:t>
            </a:r>
          </a:p>
          <a:p>
            <a:pPr marL="457200" lvl="1" indent="0">
              <a:buNone/>
            </a:pPr>
            <a:r>
              <a:rPr lang="en-IN" dirty="0"/>
              <a:t>Method : </a:t>
            </a:r>
          </a:p>
          <a:p>
            <a:pPr lvl="1"/>
            <a:r>
              <a:rPr lang="en-IN" dirty="0" err="1"/>
              <a:t>math_operation</a:t>
            </a:r>
            <a:r>
              <a:rPr lang="en-IN" dirty="0"/>
              <a:t> () – multiply both numbers, print result</a:t>
            </a:r>
          </a:p>
          <a:p>
            <a:pPr lvl="1"/>
            <a:r>
              <a:rPr lang="en-IN" dirty="0"/>
              <a:t>Use super() keyword to add both numbers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11B84-0768-6487-0A5A-70810B64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0FB1C-DF04-F721-DD9A-190E52F7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5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193B-ADC5-0EB4-9255-70EAAA75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EE6A-51FD-8B08-8B15-C90BDD2B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Assignment 2: </a:t>
            </a:r>
          </a:p>
          <a:p>
            <a:r>
              <a:rPr lang="en-IN" dirty="0"/>
              <a:t>Add 2 protected integer variables in </a:t>
            </a:r>
            <a:r>
              <a:rPr lang="en-IN" dirty="0" err="1"/>
              <a:t>parent_A</a:t>
            </a:r>
            <a:endParaRPr lang="en-IN" dirty="0"/>
          </a:p>
          <a:p>
            <a:r>
              <a:rPr lang="en-IN" dirty="0"/>
              <a:t>Initialise them to some integer values</a:t>
            </a:r>
          </a:p>
          <a:p>
            <a:r>
              <a:rPr lang="en-IN" dirty="0"/>
              <a:t>Multiply them inside the method </a:t>
            </a:r>
            <a:r>
              <a:rPr lang="en-IN" sz="2800" dirty="0" err="1"/>
              <a:t>math_operation</a:t>
            </a:r>
            <a:r>
              <a:rPr lang="en-IN" sz="2800" dirty="0"/>
              <a:t> ()</a:t>
            </a:r>
            <a:r>
              <a:rPr lang="en-IN" dirty="0"/>
              <a:t> from </a:t>
            </a:r>
            <a:r>
              <a:rPr lang="en-IN" dirty="0" err="1"/>
              <a:t>child_B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Assignment 3: </a:t>
            </a:r>
          </a:p>
          <a:p>
            <a:r>
              <a:rPr lang="en-IN" dirty="0"/>
              <a:t>Add 2 public integer variables in </a:t>
            </a:r>
            <a:r>
              <a:rPr lang="en-IN" dirty="0" err="1"/>
              <a:t>parent_A</a:t>
            </a:r>
            <a:endParaRPr lang="en-IN" dirty="0"/>
          </a:p>
          <a:p>
            <a:r>
              <a:rPr lang="en-IN" dirty="0"/>
              <a:t>Initialise them to some integer values</a:t>
            </a:r>
          </a:p>
          <a:p>
            <a:r>
              <a:rPr lang="en-IN" dirty="0"/>
              <a:t>Multiply them inside the method </a:t>
            </a:r>
            <a:r>
              <a:rPr lang="en-IN" sz="2800" dirty="0" err="1"/>
              <a:t>math_operation</a:t>
            </a:r>
            <a:r>
              <a:rPr lang="en-IN" sz="2800" dirty="0"/>
              <a:t> ()</a:t>
            </a:r>
            <a:r>
              <a:rPr lang="en-IN" dirty="0"/>
              <a:t> from </a:t>
            </a:r>
            <a:r>
              <a:rPr lang="en-IN" dirty="0" err="1"/>
              <a:t>child_B</a:t>
            </a:r>
            <a:endParaRPr lang="en-IN" dirty="0"/>
          </a:p>
          <a:p>
            <a:r>
              <a:rPr lang="en-IN" dirty="0"/>
              <a:t>Multiply them from outside the methods of class.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43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375D-D1C0-A1E4-8C61-66294B06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Classes </a:t>
            </a:r>
            <a:r>
              <a:rPr lang="en-IN" sz="1400" dirty="0">
                <a:solidFill>
                  <a:schemeClr val="bg2"/>
                </a:solidFill>
              </a:rPr>
              <a:t>(AbstractClassDemo.py  (accessModifiers.py)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B4A1-1664-0765-8C79-FF63302E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37904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Contain one or more abstract methods</a:t>
            </a:r>
          </a:p>
          <a:p>
            <a:r>
              <a:rPr lang="en-US" dirty="0"/>
              <a:t>Cannot be instantiated directly</a:t>
            </a:r>
          </a:p>
          <a:p>
            <a:r>
              <a:rPr lang="en-US" dirty="0"/>
              <a:t>Enforces a contract for subclasses, ensuring that certain methods are implemented. </a:t>
            </a:r>
            <a:endParaRPr lang="en-IN" dirty="0"/>
          </a:p>
          <a:p>
            <a:r>
              <a:rPr lang="en-US" dirty="0"/>
              <a:t>Abstract methods are indicated by </a:t>
            </a:r>
          </a:p>
          <a:p>
            <a:pPr lvl="1"/>
            <a:r>
              <a:rPr lang="en-US" dirty="0"/>
              <a:t>Decorator : </a:t>
            </a:r>
            <a:r>
              <a:rPr lang="en-US" b="1" dirty="0"/>
              <a:t>@abstractmethod</a:t>
            </a:r>
          </a:p>
          <a:p>
            <a:pPr lvl="1"/>
            <a:r>
              <a:rPr lang="en-US" dirty="0"/>
              <a:t>No implementation</a:t>
            </a:r>
          </a:p>
          <a:p>
            <a:r>
              <a:rPr lang="en-US" dirty="0"/>
              <a:t>Abstract Methods must be implemented in subclasses.</a:t>
            </a:r>
          </a:p>
          <a:p>
            <a:r>
              <a:rPr lang="en-US" dirty="0"/>
              <a:t>Import ‘</a:t>
            </a:r>
            <a:r>
              <a:rPr lang="en-US" dirty="0" err="1"/>
              <a:t>abc</a:t>
            </a:r>
            <a:r>
              <a:rPr lang="en-US" dirty="0"/>
              <a:t>’ module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C9BA2-48EB-C414-83D5-70E09DD9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FE3B9-3E42-5CE8-B718-C515BD07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7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8267B9-5A57-22EF-F040-7F520B2BA1DD}"/>
              </a:ext>
            </a:extLst>
          </p:cNvPr>
          <p:cNvSpPr txBox="1">
            <a:spLocks/>
          </p:cNvSpPr>
          <p:nvPr/>
        </p:nvSpPr>
        <p:spPr>
          <a:xfrm>
            <a:off x="425245" y="1619964"/>
            <a:ext cx="10515600" cy="96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Abstraction is hiding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0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FAF-6F28-0C68-659E-687FDC1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FC8-734F-C7EB-7985-82541D8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Assignment 4: </a:t>
            </a:r>
            <a:r>
              <a:rPr lang="en-US" sz="2000" dirty="0"/>
              <a:t>Use abstract classes to manage a vehicle system and enforce method implementation across various vehicle types.</a:t>
            </a:r>
          </a:p>
          <a:p>
            <a:pPr marL="0" indent="0">
              <a:buNone/>
            </a:pPr>
            <a:r>
              <a:rPr lang="en-US" sz="2000" b="1" dirty="0"/>
              <a:t>Tasks:</a:t>
            </a:r>
          </a:p>
          <a:p>
            <a:r>
              <a:rPr lang="en-US" sz="2000" dirty="0"/>
              <a:t>Create an abstract class Vehicle with the following abstract methods:</a:t>
            </a:r>
          </a:p>
          <a:p>
            <a:pPr lvl="1"/>
            <a:r>
              <a:rPr lang="en-US" sz="2000" dirty="0"/>
              <a:t>start(): To start the vehicle.</a:t>
            </a:r>
          </a:p>
          <a:p>
            <a:pPr lvl="1"/>
            <a:r>
              <a:rPr lang="en-US" sz="2000" dirty="0"/>
              <a:t>stop(): To stop the vehicle.</a:t>
            </a:r>
          </a:p>
          <a:p>
            <a:r>
              <a:rPr lang="en-US" sz="2000" dirty="0"/>
              <a:t>Implement three subclasses: Car, Bike, and Bus, each with custom implementations for start() and stop().</a:t>
            </a:r>
          </a:p>
          <a:p>
            <a:r>
              <a:rPr lang="en-US" sz="2000" dirty="0"/>
              <a:t>Create a Garage class that can add vehicles and call their start() and stop() methods.</a:t>
            </a:r>
          </a:p>
          <a:p>
            <a:r>
              <a:rPr lang="en-US" sz="2000" dirty="0"/>
              <a:t>Demonstrate adding different vehicle types to the garage and operating them.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11B84-0768-6487-0A5A-70810B64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0FB1C-DF04-F721-DD9A-190E52F7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64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58E2-3E89-F3D7-FDF3-57AA60B0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CCE8-CB99-9E96-80C9-9492E311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 6 : </a:t>
            </a:r>
            <a:r>
              <a:rPr lang="en-US" dirty="0"/>
              <a:t>Build an online shopping system</a:t>
            </a:r>
          </a:p>
          <a:p>
            <a:pPr marL="0" indent="0">
              <a:buNone/>
            </a:pPr>
            <a:r>
              <a:rPr lang="en-US" dirty="0"/>
              <a:t>Operations:</a:t>
            </a:r>
          </a:p>
          <a:p>
            <a:r>
              <a:rPr lang="en-US" dirty="0"/>
              <a:t>Create product instances (stored in a dictionary).</a:t>
            </a:r>
          </a:p>
          <a:p>
            <a:r>
              <a:rPr lang="en-US" dirty="0"/>
              <a:t>Allow a user (either guest or registered) to:</a:t>
            </a:r>
          </a:p>
          <a:p>
            <a:pPr lvl="1"/>
            <a:r>
              <a:rPr lang="en-US" dirty="0"/>
              <a:t>View products.</a:t>
            </a:r>
          </a:p>
          <a:p>
            <a:pPr lvl="1"/>
            <a:r>
              <a:rPr lang="en-US" dirty="0"/>
              <a:t>Add products to the cart (ensure sufficient stock).</a:t>
            </a:r>
          </a:p>
          <a:p>
            <a:pPr lvl="1"/>
            <a:r>
              <a:rPr lang="en-US" dirty="0"/>
              <a:t>View the cart and total price.</a:t>
            </a:r>
          </a:p>
          <a:p>
            <a:pPr lvl="1"/>
            <a:r>
              <a:rPr lang="en-US" dirty="0"/>
              <a:t>If the user is registered, they should be able to proceed to checkout, reducing the stock of purchased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86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854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Advanced Programming Using Python</vt:lpstr>
      <vt:lpstr>Day 14 </vt:lpstr>
      <vt:lpstr>Agenda</vt:lpstr>
      <vt:lpstr>Access modifiers</vt:lpstr>
      <vt:lpstr>Hands on</vt:lpstr>
      <vt:lpstr>Hands on</vt:lpstr>
      <vt:lpstr>Abstract Classes (AbstractClassDemo.py  (accessModifiers.py)</vt:lpstr>
      <vt:lpstr>Hands on</vt:lpstr>
      <vt:lpstr>Hands on</vt:lpstr>
      <vt:lpstr>Hands on</vt:lpstr>
      <vt:lpstr>Hands on</vt:lpstr>
      <vt:lpstr>Hands on</vt:lpstr>
      <vt:lpstr>Hands on</vt:lpstr>
      <vt:lpstr>Homework (Inheritance, PVs, super(), abstract classes)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4</cp:revision>
  <dcterms:created xsi:type="dcterms:W3CDTF">2024-10-11T04:46:57Z</dcterms:created>
  <dcterms:modified xsi:type="dcterms:W3CDTF">2024-10-11T10:14:14Z</dcterms:modified>
</cp:coreProperties>
</file>