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2" r:id="rId3"/>
    <p:sldId id="257" r:id="rId4"/>
    <p:sldId id="469" r:id="rId5"/>
    <p:sldId id="492" r:id="rId6"/>
    <p:sldId id="471" r:id="rId7"/>
    <p:sldId id="497" r:id="rId8"/>
    <p:sldId id="489" r:id="rId9"/>
    <p:sldId id="488" r:id="rId10"/>
    <p:sldId id="491" r:id="rId11"/>
    <p:sldId id="498" r:id="rId12"/>
    <p:sldId id="499" r:id="rId13"/>
    <p:sldId id="493" r:id="rId14"/>
    <p:sldId id="494" r:id="rId15"/>
    <p:sldId id="316" r:id="rId16"/>
    <p:sldId id="454" r:id="rId17"/>
    <p:sldId id="464" r:id="rId18"/>
    <p:sldId id="455" r:id="rId19"/>
    <p:sldId id="458" r:id="rId20"/>
    <p:sldId id="500" r:id="rId21"/>
    <p:sldId id="501" r:id="rId22"/>
    <p:sldId id="502" r:id="rId23"/>
    <p:sldId id="503" r:id="rId24"/>
    <p:sldId id="496" r:id="rId25"/>
    <p:sldId id="39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33A5-2077-C91A-C5F1-448AABE0C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F3F70-3D12-C53A-C6E0-2B0CD8B28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3611E-721E-8B03-BFB6-0FD7D2A3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4737-2CF9-4063-9654-4A84E4D2F34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9C872-CABC-1C51-3570-E968BC7D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BB5A3-7D87-E492-97A0-ACF7A74C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27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B097-3155-CE6B-2BAC-9AA66195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027F3-9D59-F859-5F87-71E00BC09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5C449-CEC8-A3D9-78F2-43592745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4737-2CF9-4063-9654-4A84E4D2F34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F3697-5848-E8C5-9B98-B791399F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8A164-EAD9-E53C-DE5A-B91DA4DA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4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A68099-A613-E426-E60C-CD95B4EC8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7571F-A7D5-8EF8-B1DA-13D8BC0BB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5ECAE-0355-DD4D-21D6-34ADF0D9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4737-2CF9-4063-9654-4A84E4D2F34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6E388-284E-7ABF-456D-54EEDC3A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E3424-5176-B389-1CFE-9179F57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D86FA-3E6E-6360-6371-580DA479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21E4D-A0E1-14BE-4778-55BE3BC94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F8AA2-08FA-39A5-F63B-12FA4590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4737-2CF9-4063-9654-4A84E4D2F34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B06CD-B2DC-40EE-B57A-AC4DEF27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C4B93-7510-FC4F-49FC-8D6630AF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35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0A1F-3D27-8369-5E92-07496F27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776A2-C883-0CB9-3DDE-CD1BA5264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4A545-6F0D-D71D-DB96-77F09763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4737-2CF9-4063-9654-4A84E4D2F34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9E30D-1938-7B51-C62C-2033A8BB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9E6C5-E642-EDE1-DB95-1514085B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64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65A4-A219-570F-1577-7AD3ED58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B6F3F-8FB0-4ADE-635A-FA080C397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EF58B-F7CB-F7F5-F87F-0C89A0275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4CA3B-324C-7ED4-AB94-AF0CF80D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4737-2CF9-4063-9654-4A84E4D2F34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83331-99A8-C0D9-91B3-BF669543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DDDC1-3DF6-690C-0775-35F6F585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78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B0CD-991B-D6D6-BDDB-F54DCFB0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50870-BD74-48EE-72C3-6B0E13476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D3EBD-6779-D00D-3BC1-B2D5E8D52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5B2ED-F10F-C2BD-A75D-7D2CA4055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15A06-2435-8B57-F987-6CADE2B6C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1C23D5-40E0-62F3-684E-6A9FCE0E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4737-2CF9-4063-9654-4A84E4D2F34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0D180-2BAE-EBEE-F213-6EB11E06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4356DC-A587-8070-3443-B9E03C6F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63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01F7-1D71-BB4D-BD7A-A3E51C36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C2EFA-3D89-436E-3762-C6FC90D5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4737-2CF9-4063-9654-4A84E4D2F34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EC35A-AC96-DF98-4A44-B3D78353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E195D-C758-1426-2F01-78111F5C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82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ACBF3-B0E1-80A0-C184-245418BDE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4737-2CF9-4063-9654-4A84E4D2F34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7ADAB-509A-CBCB-4D89-C16A688F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F6F4C-ED19-F603-DB1C-692E5509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21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2147-8DA2-B2B3-AB88-0B965E04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2018A-41DA-6F38-00A2-207DC7E6C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F9B3C-0856-ED1B-A35B-7EEC88A2E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EB0CB-7F17-E1CC-FA0F-54CEA504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4737-2CF9-4063-9654-4A84E4D2F34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C0F3D-0CFA-C12A-8FF0-5CA00EAE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0B5BF-F2CC-24AC-2137-9DB5EE3E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17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5D7D-CBDB-FCD3-32E7-4A92BA3B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69892-D419-9A6E-B6DF-B9212707F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0C189-BCE5-9982-572D-79B1B79D4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ACC17-8FEF-6B8D-F728-4ADE1FEC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4737-2CF9-4063-9654-4A84E4D2F34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1BB6-64B7-5F09-F592-A1F221EF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349D5-EE9A-CB14-114B-8F350D38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91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E52CA-B7BF-8A81-0DC3-17F91839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6B556-3A9F-20E2-23CF-1A3583ACC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357D7-B44C-88FE-16D5-E823824A5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C04737-2CF9-4063-9654-4A84E4D2F34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338A7-31DE-B1C1-9A93-F952A6563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8943D-B347-360D-60F5-9096049C8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2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015-2F76-EDFE-DEE6-4B560163C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Advanced Programming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5256-B04C-F46D-A0AA-07338949C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Anjali Kulkarni</a:t>
            </a:r>
          </a:p>
          <a:p>
            <a:r>
              <a:rPr lang="en-IN" dirty="0"/>
              <a:t>Sept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B2677-33E4-2D0D-C11F-B2B1B3F05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582" y="2786440"/>
            <a:ext cx="1236199" cy="11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2093-BB7D-7E71-5AE3-FCA4B7B7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Syntax - Quantifiers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21A6162-8165-3424-CE98-7CE92BF748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31822" y="2237766"/>
          <a:ext cx="932835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850">
                  <a:extLst>
                    <a:ext uri="{9D8B030D-6E8A-4147-A177-3AD203B41FA5}">
                      <a16:colId xmlns:a16="http://schemas.microsoft.com/office/drawing/2014/main" val="1373021719"/>
                    </a:ext>
                  </a:extLst>
                </a:gridCol>
                <a:gridCol w="6731506">
                  <a:extLst>
                    <a:ext uri="{9D8B030D-6E8A-4147-A177-3AD203B41FA5}">
                      <a16:colId xmlns:a16="http://schemas.microsoft.com/office/drawing/2014/main" val="4245416399"/>
                    </a:ext>
                  </a:extLst>
                </a:gridCol>
              </a:tblGrid>
              <a:tr h="3443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Quantifier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Functionality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578913"/>
                  </a:ext>
                </a:extLst>
              </a:tr>
              <a:tr h="430376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0 or more times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844932"/>
                  </a:ext>
                </a:extLst>
              </a:tr>
              <a:tr h="43037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1 or more times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77437"/>
                  </a:ext>
                </a:extLst>
              </a:tr>
              <a:tr h="43037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0 or 1 time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18662"/>
                  </a:ext>
                </a:extLst>
              </a:tr>
              <a:tr h="43037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exactly n times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79290"/>
                  </a:ext>
                </a:extLst>
              </a:tr>
              <a:tr h="43037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{n,}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n or more times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901991"/>
                  </a:ext>
                </a:extLst>
              </a:tr>
              <a:tr h="4303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n,m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between n and m times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237825"/>
                  </a:ext>
                </a:extLst>
              </a:tr>
              <a:tr h="430376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kumimoji="0" lang="en-US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Capture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and group parts of the regex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20400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B4BD7-8D90-9F92-87A4-C0790224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C8962-413C-4A7A-70C9-6032F00D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391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C437-6925-41B3-619E-2A516B51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E5FF3-FF13-9D8D-4975-B97AE3DF4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Write a function </a:t>
            </a:r>
            <a:r>
              <a:rPr lang="en-US" b="1" dirty="0" err="1"/>
              <a:t>find_start_with_lowercase</a:t>
            </a:r>
            <a:r>
              <a:rPr lang="en-US" b="1" dirty="0"/>
              <a:t>(strings) </a:t>
            </a:r>
            <a:r>
              <a:rPr lang="en-US" dirty="0"/>
              <a:t>that takes a list of strings and returns all the strings that start with a lowercase letter (a-z).</a:t>
            </a:r>
          </a:p>
          <a:p>
            <a:endParaRPr lang="en-US" dirty="0"/>
          </a:p>
          <a:p>
            <a:r>
              <a:rPr lang="en-US" dirty="0"/>
              <a:t>Write a function </a:t>
            </a:r>
            <a:r>
              <a:rPr lang="en-US" b="1" dirty="0" err="1"/>
              <a:t>find_lowercase_substrings</a:t>
            </a:r>
            <a:r>
              <a:rPr lang="en-US" b="1" dirty="0"/>
              <a:t>(strings) </a:t>
            </a:r>
            <a:r>
              <a:rPr lang="en-US" dirty="0"/>
              <a:t>that takes a list of strings and returns all the substrings that contain only lowercase alphabetic characters, using [a-z] pattern.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17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BC36-7483-F970-4FF4-30913272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F48E9-2372-0B4C-B5D7-1B843762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Assignment: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Write the function </a:t>
            </a:r>
            <a:r>
              <a:rPr lang="en-US" dirty="0" err="1"/>
              <a:t>find_exact_repetitions</a:t>
            </a:r>
            <a:r>
              <a:rPr lang="en-US" dirty="0"/>
              <a:t>(strings, pattern, n):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function should loop through each string in the list and use a regular expression pattern to find sequences where the given pattern is repeated exactly n times.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 : ["</a:t>
            </a:r>
            <a:r>
              <a:rPr lang="en-US" dirty="0" err="1"/>
              <a:t>hellooo</a:t>
            </a:r>
            <a:r>
              <a:rPr lang="en-US" dirty="0"/>
              <a:t>", "hoooray","aaaaaaa","123456","boooom"]</a:t>
            </a:r>
          </a:p>
          <a:p>
            <a:pPr marL="0" indent="0">
              <a:buNone/>
            </a:pPr>
            <a:r>
              <a:rPr lang="en-US" dirty="0"/>
              <a:t>n : 3</a:t>
            </a:r>
          </a:p>
          <a:p>
            <a:pPr marL="0" indent="0">
              <a:buNone/>
            </a:pPr>
            <a:r>
              <a:rPr lang="en-IN" dirty="0"/>
              <a:t>Pattern : 'o'</a:t>
            </a:r>
          </a:p>
        </p:txBody>
      </p:sp>
    </p:spTree>
    <p:extLst>
      <p:ext uri="{BB962C8B-B14F-4D97-AF65-F5344CB8AC3E}">
        <p14:creationId xmlns:p14="http://schemas.microsoft.com/office/powerpoint/2010/main" val="258248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45CC-02DA-6EB8-6E3C-5A2F85E6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F945-3825-CB6D-B01C-FDEFC374E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Assignment 7: </a:t>
            </a:r>
            <a:r>
              <a:rPr lang="en-IN" dirty="0"/>
              <a:t>Read a file and print lines which begin with </a:t>
            </a:r>
            <a:r>
              <a:rPr lang="en-US" dirty="0"/>
              <a:t>“Start” and ends with “End”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Sample Content for .txt file: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Start 1st line End</a:t>
            </a:r>
          </a:p>
          <a:p>
            <a:pPr marL="0" indent="0">
              <a:buNone/>
            </a:pPr>
            <a:r>
              <a:rPr lang="en-US" i="1" dirty="0"/>
              <a:t>start 2nd line</a:t>
            </a:r>
          </a:p>
          <a:p>
            <a:pPr marL="0" indent="0">
              <a:buNone/>
            </a:pPr>
            <a:r>
              <a:rPr lang="en-US" i="1" dirty="0"/>
              <a:t>start 3rd line End</a:t>
            </a:r>
          </a:p>
          <a:p>
            <a:pPr marL="0" indent="0">
              <a:buNone/>
            </a:pPr>
            <a:r>
              <a:rPr lang="en-US" i="1" dirty="0"/>
              <a:t>4th line 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re.match(r'^Start.*End$', line)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CEF48-1D26-881A-D9BA-F50019A1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703AD-965F-E9F9-6780-82A3AE40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848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9FAD-E9CF-7FFF-2B1F-1576A97F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30522-489A-C3A5-ED52-A0F228FE0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15000"/>
              </a:lnSpc>
              <a:buNone/>
              <a:tabLst>
                <a:tab pos="457200" algn="l"/>
              </a:tabLst>
            </a:pPr>
            <a:r>
              <a:rPr lang="en-IN" sz="1800" b="1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Assignment 8: Read a file and perform following operations on it:</a:t>
            </a:r>
            <a:endParaRPr lang="en-IN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buNone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 1: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Find and print all words that start with a vowel (</a:t>
            </a: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and end with a consonant (</a:t>
            </a: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18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buNone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 2: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Extract and print all sequences of digits that are followed by a non-digit character.</a:t>
            </a:r>
            <a:endParaRPr lang="en-IN" sz="18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 3: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Identify and print all lines that start with the word "Note" and end with an exclamation mark (</a:t>
            </a: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18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/>
              <a:t>Contents of file:</a:t>
            </a:r>
          </a:p>
          <a:p>
            <a:pPr marL="0" indent="0">
              <a:buNone/>
            </a:pPr>
            <a:r>
              <a:rPr lang="en-US" sz="1800" dirty="0"/>
              <a:t>Here are some examples: </a:t>
            </a:r>
          </a:p>
          <a:p>
            <a:pPr marL="457200" lvl="1" indent="0">
              <a:buNone/>
            </a:pPr>
            <a:r>
              <a:rPr lang="en-US" sz="1800" dirty="0"/>
              <a:t>Apple pie is delicious. </a:t>
            </a:r>
          </a:p>
          <a:p>
            <a:pPr marL="457200" lvl="1" indent="0">
              <a:buNone/>
            </a:pPr>
            <a:r>
              <a:rPr lang="en-US" sz="1800" dirty="0"/>
              <a:t>Under the bed, there is a cat! </a:t>
            </a:r>
          </a:p>
          <a:p>
            <a:pPr marL="457200" lvl="1" indent="0">
              <a:buNone/>
            </a:pPr>
            <a:r>
              <a:rPr lang="en-US" sz="1800" dirty="0"/>
              <a:t>Notes from the meeting! </a:t>
            </a:r>
          </a:p>
          <a:p>
            <a:pPr marL="457200" lvl="1" indent="0">
              <a:buNone/>
            </a:pPr>
            <a:r>
              <a:rPr lang="en-US" sz="1800" dirty="0"/>
              <a:t>1234a5678b9aaa </a:t>
            </a:r>
          </a:p>
          <a:p>
            <a:pPr marL="457200" lvl="1" indent="0">
              <a:buNone/>
            </a:pPr>
            <a:r>
              <a:rPr lang="en-US" sz="1800" dirty="0"/>
              <a:t>Do not forget to check the details!</a:t>
            </a:r>
            <a:endParaRPr lang="en-IN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A0B57-1C50-A0B9-5B83-11BE94D8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60CE8-4639-D5BD-D4D3-76A85E05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14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10E59-8EA9-6232-1F71-4BCEE8B20D92}"/>
              </a:ext>
            </a:extLst>
          </p:cNvPr>
          <p:cNvSpPr txBox="1"/>
          <p:nvPr/>
        </p:nvSpPr>
        <p:spPr>
          <a:xfrm>
            <a:off x="5525729" y="4149212"/>
            <a:ext cx="5712542" cy="355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Task 1: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(r'\b[</a:t>
            </a:r>
            <a:r>
              <a:rPr lang="en-IN" sz="1800" b="1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aeiouAEIOU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]\w*[</a:t>
            </a:r>
            <a:r>
              <a:rPr lang="en-IN" sz="1800" b="1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bcdfghjklmnpqrstvwxyzBCDFGHJKLMNPQRSTVWXYZ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]\b’)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Task 2: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r'[\d]+[^\d]’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Task 3 </a:t>
            </a:r>
            <a:r>
              <a:rPr lang="en-IN" b="1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en-IN" sz="1800" b="1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r'^Note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.*!$'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1800" b="1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18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kern="100" dirty="0"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18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69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6DA2-BD6D-9BBC-09E3-DBF028C0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CE355-5139-39FA-D873-E6A8759A5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176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Transforming raw data into a usable format for analysis</a:t>
            </a:r>
          </a:p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0C3595-112E-4A79-7989-6AC1B80646E2}"/>
              </a:ext>
            </a:extLst>
          </p:cNvPr>
          <p:cNvSpPr txBox="1">
            <a:spLocks/>
          </p:cNvSpPr>
          <p:nvPr/>
        </p:nvSpPr>
        <p:spPr>
          <a:xfrm>
            <a:off x="1337188" y="2641445"/>
            <a:ext cx="4532670" cy="3033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Data Cleaning</a:t>
            </a:r>
            <a:endParaRPr lang="en-US" b="1" i="1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IN" dirty="0"/>
              <a:t>Data Transformation</a:t>
            </a:r>
            <a:endParaRPr lang="en-US" b="1" i="1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IN" dirty="0"/>
              <a:t>Data Enrichment</a:t>
            </a:r>
            <a:endParaRPr lang="en-US" b="1" i="1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IN" dirty="0"/>
              <a:t>Data Standardization</a:t>
            </a:r>
            <a:endParaRPr lang="en-US" b="1" i="1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IN" dirty="0"/>
              <a:t>Data Integration</a:t>
            </a:r>
            <a:endParaRPr lang="en-US" b="1" i="1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1811FA-58F7-3F43-2D74-9E6FE0105768}"/>
              </a:ext>
            </a:extLst>
          </p:cNvPr>
          <p:cNvSpPr txBox="1">
            <a:spLocks/>
          </p:cNvSpPr>
          <p:nvPr/>
        </p:nvSpPr>
        <p:spPr>
          <a:xfrm>
            <a:off x="6700685" y="2641445"/>
            <a:ext cx="4532670" cy="3033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Data accuracy</a:t>
            </a:r>
            <a:endParaRPr lang="en-US" b="1" i="1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IN" dirty="0"/>
              <a:t>Data reliability </a:t>
            </a:r>
          </a:p>
          <a:p>
            <a:r>
              <a:rPr lang="en-IN" dirty="0"/>
              <a:t>Improve performance of ML models</a:t>
            </a:r>
            <a:endParaRPr lang="en-US" b="1" i="1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IN" dirty="0"/>
              <a:t>Enable efficient analysis</a:t>
            </a:r>
            <a:endParaRPr lang="en-US" b="1" i="1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IN" dirty="0"/>
              <a:t>Extract valuable insights</a:t>
            </a:r>
            <a:endParaRPr lang="en-US" b="1" i="1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93CB2-852E-AD9C-4A63-A2C61F3A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BF9B6-4995-6C68-BDD7-93041F49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530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2108-4E5F-157F-117B-C8606853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BBD0A-E88F-BC6A-E0C0-8C85AB771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rgbClr val="00B0F0"/>
                </a:solidFill>
              </a:rPr>
              <a:t>Fundamental library for numerical computing in Python</a:t>
            </a:r>
          </a:p>
          <a:p>
            <a:endParaRPr lang="en-US" dirty="0"/>
          </a:p>
          <a:p>
            <a:r>
              <a:rPr lang="en-IN" dirty="0"/>
              <a:t>Multi-dimensional Arrays and Matrices</a:t>
            </a:r>
          </a:p>
          <a:p>
            <a:r>
              <a:rPr lang="en-IN" dirty="0"/>
              <a:t>Mathematical Functions</a:t>
            </a:r>
          </a:p>
          <a:p>
            <a:r>
              <a:rPr lang="en-IN" dirty="0"/>
              <a:t>Performance and Speed</a:t>
            </a:r>
          </a:p>
          <a:p>
            <a:r>
              <a:rPr lang="en-IN" dirty="0"/>
              <a:t>Integration with other libraries</a:t>
            </a:r>
          </a:p>
          <a:p>
            <a:r>
              <a:rPr lang="en-IN" dirty="0"/>
              <a:t>Foundation for Scientific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B06F3-2814-13BD-849E-4400A08D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1AB57-5D9A-FC21-65D9-74C6CE0B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1712-E6D4-487B-8BBB-C96BC73EE18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68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3BD7-9934-9976-C4B5-614D6EA1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Numpy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B8C28-7F12-AC47-0D2D-6D16EB21D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0-Dimensional Array (Scalar)</a:t>
            </a:r>
          </a:p>
          <a:p>
            <a:r>
              <a:rPr lang="en-IN" dirty="0"/>
              <a:t>1-Dimensional Array (Vector)</a:t>
            </a:r>
          </a:p>
          <a:p>
            <a:r>
              <a:rPr lang="en-IN" dirty="0"/>
              <a:t>2-Dimensional Array (Matrix)</a:t>
            </a:r>
          </a:p>
          <a:p>
            <a:r>
              <a:rPr lang="en-IN" dirty="0"/>
              <a:t>3-Dimensional Array (Tensor)</a:t>
            </a:r>
          </a:p>
          <a:p>
            <a:r>
              <a:rPr lang="en-IN" dirty="0"/>
              <a:t>Higher-Dimensional Arrays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DF1CA-BD4F-7C18-BC85-A933BBBC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183D5-AC76-A3CD-1E45-03BDDF99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1712-E6D4-487B-8BBB-C96BC73EE18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129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4A25-0879-EA95-4ED3-D6AC327C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743" y="731731"/>
            <a:ext cx="9444037" cy="954194"/>
          </a:xfrm>
        </p:spPr>
        <p:txBody>
          <a:bodyPr anchor="t">
            <a:normAutofit/>
          </a:bodyPr>
          <a:lstStyle/>
          <a:p>
            <a:r>
              <a:rPr lang="en-IN" dirty="0"/>
              <a:t>Numpy Arrays vs Python Lists</a:t>
            </a: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2BB49-D72A-7F81-5F9E-2E8BC22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41752-0DDE-5947-CC48-4AAC01B9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E71712-E6D4-487B-8BBB-C96BC73EE18F}" type="slidenum">
              <a:rPr lang="en-IN" smtClean="0"/>
              <a:pPr>
                <a:spcAft>
                  <a:spcPts val="600"/>
                </a:spcAft>
              </a:pPr>
              <a:t>18</a:t>
            </a:fld>
            <a:endParaRPr lang="en-IN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0639E15-4B7F-B9C8-A297-8A23554732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8742" y="1848688"/>
          <a:ext cx="9444036" cy="408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124">
                  <a:extLst>
                    <a:ext uri="{9D8B030D-6E8A-4147-A177-3AD203B41FA5}">
                      <a16:colId xmlns:a16="http://schemas.microsoft.com/office/drawing/2014/main" val="2940577438"/>
                    </a:ext>
                  </a:extLst>
                </a:gridCol>
                <a:gridCol w="3880269">
                  <a:extLst>
                    <a:ext uri="{9D8B030D-6E8A-4147-A177-3AD203B41FA5}">
                      <a16:colId xmlns:a16="http://schemas.microsoft.com/office/drawing/2014/main" val="2530088721"/>
                    </a:ext>
                  </a:extLst>
                </a:gridCol>
                <a:gridCol w="3784643">
                  <a:extLst>
                    <a:ext uri="{9D8B030D-6E8A-4147-A177-3AD203B41FA5}">
                      <a16:colId xmlns:a16="http://schemas.microsoft.com/office/drawing/2014/main" val="2867491570"/>
                    </a:ext>
                  </a:extLst>
                </a:gridCol>
              </a:tblGrid>
              <a:tr h="3261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Feature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06" marR="10106" marT="101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NumPy Arrays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06" marR="10106" marT="101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Python Lists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06" marR="10106" marT="10106" marB="0" anchor="ctr"/>
                </a:tc>
                <a:extLst>
                  <a:ext uri="{0D108BD9-81ED-4DB2-BD59-A6C34878D82A}">
                    <a16:rowId xmlns:a16="http://schemas.microsoft.com/office/drawing/2014/main" val="2910024514"/>
                  </a:ext>
                </a:extLst>
              </a:tr>
              <a:tr h="58428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u="none" strike="noStrike">
                          <a:effectLst/>
                        </a:rPr>
                        <a:t>Speed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06" marR="10106" marT="101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Much faster due to low-level optimizations and vectorized operations.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06" marR="10106" marT="101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Slower because they require iteration using Python loops.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06" marR="10106" marT="10106" marB="0" anchor="ctr"/>
                </a:tc>
                <a:extLst>
                  <a:ext uri="{0D108BD9-81ED-4DB2-BD59-A6C34878D82A}">
                    <a16:rowId xmlns:a16="http://schemas.microsoft.com/office/drawing/2014/main" val="3884872628"/>
                  </a:ext>
                </a:extLst>
              </a:tr>
              <a:tr h="58428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u="none" strike="noStrike">
                          <a:effectLst/>
                        </a:rPr>
                        <a:t>Memory Efficiency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06" marR="10106" marT="101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More efficient because they store data in a contiguous block and use a single data type.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06" marR="10106" marT="101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Less efficient due to heterogeneous data types and overhead from Python objects.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06" marR="10106" marT="10106" marB="0" anchor="ctr"/>
                </a:tc>
                <a:extLst>
                  <a:ext uri="{0D108BD9-81ED-4DB2-BD59-A6C34878D82A}">
                    <a16:rowId xmlns:a16="http://schemas.microsoft.com/office/drawing/2014/main" val="852532708"/>
                  </a:ext>
                </a:extLst>
              </a:tr>
              <a:tr h="58428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u="none" strike="noStrike" dirty="0">
                          <a:effectLst/>
                        </a:rPr>
                        <a:t>Functionality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06" marR="10106" marT="101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Supports a wide range of mathematical and statistical operations.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06" marR="10106" marT="101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Limited functionality; lacks built-in support for complex numerical operations.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06" marR="10106" marT="10106" marB="0" anchor="ctr"/>
                </a:tc>
                <a:extLst>
                  <a:ext uri="{0D108BD9-81ED-4DB2-BD59-A6C34878D82A}">
                    <a16:rowId xmlns:a16="http://schemas.microsoft.com/office/drawing/2014/main" val="297053693"/>
                  </a:ext>
                </a:extLst>
              </a:tr>
              <a:tr h="58428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u="none" strike="noStrike">
                          <a:effectLst/>
                        </a:rPr>
                        <a:t>Data Type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06" marR="10106" marT="101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Homogeneous (all elements of the same type).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06" marR="10106" marT="101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Heterogeneous (can store different data types in one list).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06" marR="10106" marT="10106" marB="0" anchor="ctr"/>
                </a:tc>
                <a:extLst>
                  <a:ext uri="{0D108BD9-81ED-4DB2-BD59-A6C34878D82A}">
                    <a16:rowId xmlns:a16="http://schemas.microsoft.com/office/drawing/2014/main" val="3181078459"/>
                  </a:ext>
                </a:extLst>
              </a:tr>
              <a:tr h="84240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u="none" strike="noStrike">
                          <a:effectLst/>
                        </a:rPr>
                        <a:t>Ease of Use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06" marR="10106" marT="101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Provides functions for complex data manipulation like reshaping, slicing, aggregating.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06" marR="10106" marT="101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Basic indexing and slicing; lacks advanced data manipulation capabilities.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06" marR="10106" marT="10106" marB="0" anchor="ctr"/>
                </a:tc>
                <a:extLst>
                  <a:ext uri="{0D108BD9-81ED-4DB2-BD59-A6C34878D82A}">
                    <a16:rowId xmlns:a16="http://schemas.microsoft.com/office/drawing/2014/main" val="3166594660"/>
                  </a:ext>
                </a:extLst>
              </a:tr>
              <a:tr h="58428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u="none" strike="noStrike">
                          <a:effectLst/>
                        </a:rPr>
                        <a:t>Application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06" marR="10106" marT="101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Used in scientific computing, data analysis, machine learning, etc.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06" marR="10106" marT="101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Used for general-purpose programming; not optimized for numerical tasks.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106" marR="10106" marT="10106" marB="0" anchor="ctr"/>
                </a:tc>
                <a:extLst>
                  <a:ext uri="{0D108BD9-81ED-4DB2-BD59-A6C34878D82A}">
                    <a16:rowId xmlns:a16="http://schemas.microsoft.com/office/drawing/2014/main" val="2803070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382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C434-D431-3F05-DD45-A77793CF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68B46-8B52-A87A-E38F-47CF534A0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Assignment 1: </a:t>
            </a:r>
            <a:r>
              <a:rPr lang="en-US" dirty="0"/>
              <a:t>Create a 1D NumPy array with 20 elements, ranging from 0 to 19, using </a:t>
            </a:r>
            <a:r>
              <a:rPr lang="en-US" dirty="0" err="1"/>
              <a:t>np.arange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Assignment 2: </a:t>
            </a:r>
            <a:r>
              <a:rPr lang="en-US" dirty="0"/>
              <a:t>Reshape the 1D array into a 4x5 2D array. Flatten the 4x5 2D array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Assignment 3: </a:t>
            </a:r>
            <a:r>
              <a:rPr lang="en-US" dirty="0"/>
              <a:t>Create a 3x3 matrix of random integers between 1 and 10 using </a:t>
            </a:r>
            <a:r>
              <a:rPr lang="en-US" dirty="0" err="1"/>
              <a:t>np.random.randint</a:t>
            </a:r>
            <a:r>
              <a:rPr lang="en-US" dirty="0"/>
              <a:t>(). Transpose the 3x3 random integer matrix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3925A-5976-B642-CA63-F3DC934F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65918-0885-C659-4CF6-57D9846E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1712-E6D4-487B-8BBB-C96BC73EE18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73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015-2F76-EDFE-DEE6-4B560163C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15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5256-B04C-F46D-A0AA-07338949C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12 Oct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40A12-EFB9-2422-6349-816C79580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900" y="2874360"/>
            <a:ext cx="1236199" cy="11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2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C322-E64A-BE2D-0BF8-4A03AE18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A38C7-2BCE-5964-2693-D07DAD153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Python program to multiply all the items in a list. </a:t>
            </a:r>
          </a:p>
          <a:p>
            <a:r>
              <a:rPr lang="en-US" dirty="0"/>
              <a:t>Write a Python program to get the smallest number from a list.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025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4D74-2AF9-380D-FC9E-5DA4BA4A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839C6-839D-F661-41AE-146080A70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function overlapping() that takes two lists and returns True if they have at least one member in common, False otherwise. </a:t>
            </a:r>
          </a:p>
          <a:p>
            <a:endParaRPr lang="en-US" dirty="0"/>
          </a:p>
          <a:p>
            <a:r>
              <a:rPr lang="en-US" dirty="0"/>
              <a:t>Write a function </a:t>
            </a:r>
            <a:r>
              <a:rPr lang="en-US" dirty="0" err="1"/>
              <a:t>find_longest_word</a:t>
            </a:r>
            <a:r>
              <a:rPr lang="en-US" dirty="0"/>
              <a:t>() that takes a list of words and returns the length of the longest one.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33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BE83-AE91-F327-ABA0-BB1E6B7D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E6760-C1BB-F9EC-D6B6-DC352687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tuple, print that tuple. </a:t>
            </a:r>
          </a:p>
          <a:p>
            <a:r>
              <a:rPr lang="en-US" dirty="0"/>
              <a:t>Insert/delete an item in tuple. </a:t>
            </a:r>
          </a:p>
          <a:p>
            <a:endParaRPr lang="en-US" dirty="0"/>
          </a:p>
          <a:p>
            <a:r>
              <a:rPr lang="en-US" dirty="0"/>
              <a:t>Accept name, address, email, birthdate(dd/mm/</a:t>
            </a:r>
            <a:r>
              <a:rPr lang="en-US" dirty="0" err="1"/>
              <a:t>yyyy</a:t>
            </a:r>
            <a:r>
              <a:rPr lang="en-US" dirty="0"/>
              <a:t>),phone no (list) and store these details in a dictionary.</a:t>
            </a:r>
          </a:p>
          <a:p>
            <a:r>
              <a:rPr lang="en-US" dirty="0"/>
              <a:t>Accept more such details and add to a list to form a list of dictionaries.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692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574E-799E-D4E5-5ABC-D5DDB3B4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F868-52B8-2D61-7C27-A59C59C43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.txt file.</a:t>
            </a:r>
          </a:p>
          <a:p>
            <a:r>
              <a:rPr lang="en-US" dirty="0"/>
              <a:t>Open file in read mode.</a:t>
            </a:r>
          </a:p>
          <a:p>
            <a:r>
              <a:rPr lang="en-US" dirty="0"/>
              <a:t>Print everything written in a file. </a:t>
            </a:r>
          </a:p>
          <a:p>
            <a:r>
              <a:rPr lang="en-US" dirty="0"/>
              <a:t>Print count of total no of lines in the file. </a:t>
            </a:r>
          </a:p>
          <a:p>
            <a:r>
              <a:rPr lang="en-US" dirty="0"/>
              <a:t>Print total no of words in the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516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1DFF-1265-7A4F-9A46-CD7354A0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2E764-2178-8ECD-F56E-92B508BE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4E194-1A0F-0E27-EC5E-E693EA6E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24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586648-D746-475E-7134-5F718CB5E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18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Assignment 1: </a:t>
            </a:r>
            <a:r>
              <a:rPr lang="en-IN" sz="18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Extract all phone numbers in the format (XXX) XXX-XXXX from a text.</a:t>
            </a:r>
          </a:p>
          <a:p>
            <a:endParaRPr lang="en-IN" sz="1800" dirty="0"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Assignment 2: </a:t>
            </a:r>
            <a:r>
              <a:rPr lang="en-IN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Finds all hashtags in a social media post (e.g., #Python).</a:t>
            </a:r>
          </a:p>
          <a:p>
            <a:r>
              <a:rPr lang="en-IN" sz="1800" b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Challenge 1:</a:t>
            </a:r>
            <a:r>
              <a:rPr lang="en-IN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Ensure that hashtags are case-insensitive, meaning #Python and #python should be counted as the same hashtag.</a:t>
            </a:r>
          </a:p>
          <a:p>
            <a:r>
              <a:rPr lang="en-IN" sz="1800" b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Challenge 2</a:t>
            </a:r>
            <a:r>
              <a:rPr lang="en-IN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Exclude any hashtags that are shorter than 4 characters (e.g., #AI should be excluded).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248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E017-A282-1C69-9141-D2E669A3D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5400" b="1" dirty="0"/>
          </a:p>
          <a:p>
            <a:pPr marL="0" indent="0" algn="ctr">
              <a:buNone/>
            </a:pPr>
            <a:r>
              <a:rPr lang="en-IN" sz="5400" b="1" dirty="0"/>
              <a:t>Thank You !!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171E67-833C-DE79-200A-075E267B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A58D-56C7-4698-B536-0378718833D0}" type="slidenum">
              <a:rPr lang="en-IN" smtClean="0"/>
              <a:t>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5B681-725C-C2B8-48BA-40CB62A3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</p:spTree>
    <p:extLst>
      <p:ext uri="{BB962C8B-B14F-4D97-AF65-F5344CB8AC3E}">
        <p14:creationId xmlns:p14="http://schemas.microsoft.com/office/powerpoint/2010/main" val="337337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B037-3CAB-94CA-9264-8F707924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0115-2624-449C-6BD2-EC366457D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Regular Expressions</a:t>
            </a:r>
          </a:p>
          <a:p>
            <a:endParaRPr lang="en-IN" dirty="0"/>
          </a:p>
          <a:p>
            <a:r>
              <a:rPr lang="en-IN" dirty="0"/>
              <a:t>Numpy library</a:t>
            </a:r>
          </a:p>
          <a:p>
            <a:endParaRPr lang="en-IN" dirty="0"/>
          </a:p>
          <a:p>
            <a:r>
              <a:rPr lang="en-IN" dirty="0"/>
              <a:t>Revision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450CD-14D1-F975-76FD-359BE81D9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781" y="2110761"/>
            <a:ext cx="3711262" cy="33302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DD9D5-0A99-C6B4-73A8-713F9FF6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31548-98CC-6878-5B13-FF318890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14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31A2-47FA-B2D7-6819-0938EF45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F577A-568D-378E-E944-15745740A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>
                <a:solidFill>
                  <a:srgbClr val="00B0F0"/>
                </a:solidFill>
              </a:rPr>
              <a:t>Sequences of characters that define a search pattern</a:t>
            </a:r>
            <a:endParaRPr lang="en-IN" b="1" u="sng" dirty="0">
              <a:solidFill>
                <a:srgbClr val="00B0F0"/>
              </a:solidFill>
            </a:endParaRPr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Used for matching, searching, and manipulating strings</a:t>
            </a:r>
          </a:p>
          <a:p>
            <a:endParaRPr lang="en-US" dirty="0"/>
          </a:p>
          <a:p>
            <a:r>
              <a:rPr lang="en-US" dirty="0"/>
              <a:t>Library : ‘re’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BFB68-86B1-5344-7B4C-61BC14A0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7AB35-6375-A292-17B2-4FD9C663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5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C944-9AC7-AC38-7B97-1CE534FB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Expression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1303-8694-7065-87FA-8CE2900BB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endParaRPr lang="en-US" sz="2400" b="1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2400" b="1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re.search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():</a:t>
            </a:r>
            <a:r>
              <a:rPr lang="en-US" sz="2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Searches for the first match of a pattern.</a:t>
            </a:r>
            <a:endParaRPr lang="en-IN" sz="24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2400" b="1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re.match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():</a:t>
            </a:r>
            <a:r>
              <a:rPr lang="en-US" sz="2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Checks for a match only at the beginning of the string.</a:t>
            </a:r>
            <a:endParaRPr lang="en-IN" sz="24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2400" b="1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re.findall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():</a:t>
            </a:r>
            <a:r>
              <a:rPr lang="en-US" sz="2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Finds all non-overlapping matches of the pattern in the string.</a:t>
            </a:r>
            <a:endParaRPr lang="en-IN" sz="24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2400" b="1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re.sub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():</a:t>
            </a:r>
            <a:r>
              <a:rPr lang="en-US" sz="2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Substitutes matches with a string.</a:t>
            </a:r>
            <a:endParaRPr lang="en-IN" sz="24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2400" b="1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re.split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():</a:t>
            </a:r>
            <a:r>
              <a:rPr lang="en-US" sz="2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Splits the string by the occurrences of the pattern </a:t>
            </a:r>
            <a:endParaRPr lang="en-IN" sz="24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BEF43-329B-9D31-E29C-3BB2161B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90C61-704C-CDBE-0F16-ED8B8E6F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09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2093-BB7D-7E71-5AE3-FCA4B7B7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Syntax - Metacharacters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21A6162-8165-3424-CE98-7CE92BF748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44446" y="1864954"/>
          <a:ext cx="8856406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68">
                  <a:extLst>
                    <a:ext uri="{9D8B030D-6E8A-4147-A177-3AD203B41FA5}">
                      <a16:colId xmlns:a16="http://schemas.microsoft.com/office/drawing/2014/main" val="1373021719"/>
                    </a:ext>
                  </a:extLst>
                </a:gridCol>
                <a:gridCol w="6390938">
                  <a:extLst>
                    <a:ext uri="{9D8B030D-6E8A-4147-A177-3AD203B41FA5}">
                      <a16:colId xmlns:a16="http://schemas.microsoft.com/office/drawing/2014/main" val="4245416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Metacharacters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Functionality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57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any character except a newline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84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^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the start of a string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7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$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the end of a string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1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*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0 or more repetitions of the preceding element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7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+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1 or more repetitions of the preceding element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9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?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0 or 1 repetition of the preceding element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3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{}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exact number of repetitions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6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[]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any one of the characters inside the brackets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77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|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Matches either the expression before or after the operator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45731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B4BD7-8D90-9F92-87A4-C0790224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C8962-413C-4A7A-70C9-6032F00D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80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2A3B-7B59-CA13-EF9F-EB6A9BEE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99CA7-41A4-3158-B669-DB3E674E2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String : Quick Brown Fox Jumps Over A Lazy Dog</a:t>
            </a:r>
          </a:p>
          <a:p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Split on spaces and store in a list</a:t>
            </a:r>
          </a:p>
          <a:p>
            <a:pPr marL="514350" indent="-514350">
              <a:buAutoNum type="arabicPeriod"/>
            </a:pPr>
            <a:r>
              <a:rPr lang="en-IN" dirty="0"/>
              <a:t>Replace Fox by Lion</a:t>
            </a:r>
          </a:p>
        </p:txBody>
      </p:sp>
    </p:spTree>
    <p:extLst>
      <p:ext uri="{BB962C8B-B14F-4D97-AF65-F5344CB8AC3E}">
        <p14:creationId xmlns:p14="http://schemas.microsoft.com/office/powerpoint/2010/main" val="102723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B828-EA88-26D4-543B-EE2660CF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Syntax – Anchors and boundaries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71826F9-21A2-A0FD-63F1-A4B42406E4A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62880" y="2501900"/>
          <a:ext cx="886623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890">
                  <a:extLst>
                    <a:ext uri="{9D8B030D-6E8A-4147-A177-3AD203B41FA5}">
                      <a16:colId xmlns:a16="http://schemas.microsoft.com/office/drawing/2014/main" val="3623658546"/>
                    </a:ext>
                  </a:extLst>
                </a:gridCol>
                <a:gridCol w="6497349">
                  <a:extLst>
                    <a:ext uri="{9D8B030D-6E8A-4147-A177-3AD203B41FA5}">
                      <a16:colId xmlns:a16="http://schemas.microsoft.com/office/drawing/2014/main" val="76569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Functionality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27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of the string</a:t>
                      </a: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24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of the string</a:t>
                      </a: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0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 word boundary</a:t>
                      </a: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58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 position that is not a word boundary</a:t>
                      </a: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7368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70274-A3CA-8876-E54F-84B9A7F7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565D2-0727-7386-452E-5E9A1F9C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5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2093-BB7D-7E71-5AE3-FCA4B7B7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Syntax - Character Classes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21A6162-8165-3424-CE98-7CE92BF748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31822" y="1598669"/>
          <a:ext cx="932835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850">
                  <a:extLst>
                    <a:ext uri="{9D8B030D-6E8A-4147-A177-3AD203B41FA5}">
                      <a16:colId xmlns:a16="http://schemas.microsoft.com/office/drawing/2014/main" val="1373021719"/>
                    </a:ext>
                  </a:extLst>
                </a:gridCol>
                <a:gridCol w="6731506">
                  <a:extLst>
                    <a:ext uri="{9D8B030D-6E8A-4147-A177-3AD203B41FA5}">
                      <a16:colId xmlns:a16="http://schemas.microsoft.com/office/drawing/2014/main" val="4245416399"/>
                    </a:ext>
                  </a:extLst>
                </a:gridCol>
              </a:tblGrid>
              <a:tr h="3443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Character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Functionality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578913"/>
                  </a:ext>
                </a:extLst>
              </a:tr>
              <a:tr h="430376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</a:rPr>
                        <a:t>[a-z]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Matches any lowercase letter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844932"/>
                  </a:ext>
                </a:extLst>
              </a:tr>
              <a:tr h="43037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[A-Z]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uppercase letter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77437"/>
                  </a:ext>
                </a:extLst>
              </a:tr>
              <a:tr h="43037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digit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18662"/>
                  </a:ext>
                </a:extLst>
              </a:tr>
              <a:tr h="43037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digit (equivalent to [0-9])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79290"/>
                  </a:ext>
                </a:extLst>
              </a:tr>
              <a:tr h="43037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non-digit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901991"/>
                  </a:ext>
                </a:extLst>
              </a:tr>
              <a:tr h="60252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alphanumeric character (equivalent to [a-zA-Z0-9_])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34709"/>
                  </a:ext>
                </a:extLst>
              </a:tr>
              <a:tr h="43037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non-alphanumeric character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66375"/>
                  </a:ext>
                </a:extLst>
              </a:tr>
              <a:tr h="43037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whitespace character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776308"/>
                  </a:ext>
                </a:extLst>
              </a:tr>
              <a:tr h="43037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non-whitespace character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17652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B4BD7-8D90-9F92-87A4-C0790224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C8962-413C-4A7A-70C9-6032F00D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74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1411</Words>
  <Application>Microsoft Office PowerPoint</Application>
  <PresentationFormat>Widescreen</PresentationFormat>
  <Paragraphs>260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 Unicode MS</vt:lpstr>
      <vt:lpstr>Aptos</vt:lpstr>
      <vt:lpstr>Aptos Display</vt:lpstr>
      <vt:lpstr>Aptos Narrow</vt:lpstr>
      <vt:lpstr>Arial</vt:lpstr>
      <vt:lpstr>Courier New</vt:lpstr>
      <vt:lpstr>Times New Roman</vt:lpstr>
      <vt:lpstr>Office Theme</vt:lpstr>
      <vt:lpstr>Advanced Programming Using Python</vt:lpstr>
      <vt:lpstr>Day 15 </vt:lpstr>
      <vt:lpstr>Agenda</vt:lpstr>
      <vt:lpstr>Regular Expressions</vt:lpstr>
      <vt:lpstr>Regular Expression - Functions</vt:lpstr>
      <vt:lpstr>Basic Syntax - Metacharacters</vt:lpstr>
      <vt:lpstr>Hands on</vt:lpstr>
      <vt:lpstr>Basic Syntax – Anchors and boundaries</vt:lpstr>
      <vt:lpstr>Basic Syntax - Character Classes</vt:lpstr>
      <vt:lpstr>Basic Syntax - Quantifiers</vt:lpstr>
      <vt:lpstr>Hands on</vt:lpstr>
      <vt:lpstr>Hands on</vt:lpstr>
      <vt:lpstr>Hands on</vt:lpstr>
      <vt:lpstr>Hands on</vt:lpstr>
      <vt:lpstr>Data Wrangling</vt:lpstr>
      <vt:lpstr>Numpy</vt:lpstr>
      <vt:lpstr>Numpy Arrays</vt:lpstr>
      <vt:lpstr>Numpy Arrays vs Python Lists</vt:lpstr>
      <vt:lpstr>Hands on</vt:lpstr>
      <vt:lpstr>Hands on</vt:lpstr>
      <vt:lpstr>Hands on</vt:lpstr>
      <vt:lpstr>Hands on </vt:lpstr>
      <vt:lpstr>Hands on</vt:lpstr>
      <vt:lpstr>Homework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Anjali Kulkarni</dc:creator>
  <cp:lastModifiedBy>Anjali Kulkarni</cp:lastModifiedBy>
  <cp:revision>8</cp:revision>
  <dcterms:created xsi:type="dcterms:W3CDTF">2024-10-11T04:46:57Z</dcterms:created>
  <dcterms:modified xsi:type="dcterms:W3CDTF">2024-10-13T16:46:51Z</dcterms:modified>
</cp:coreProperties>
</file>