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2" r:id="rId3"/>
    <p:sldId id="257" r:id="rId4"/>
    <p:sldId id="268" r:id="rId5"/>
    <p:sldId id="363" r:id="rId6"/>
    <p:sldId id="272" r:id="rId7"/>
    <p:sldId id="269" r:id="rId8"/>
    <p:sldId id="402" r:id="rId9"/>
    <p:sldId id="403" r:id="rId10"/>
    <p:sldId id="404" r:id="rId11"/>
    <p:sldId id="270" r:id="rId12"/>
    <p:sldId id="396" r:id="rId13"/>
    <p:sldId id="416" r:id="rId14"/>
    <p:sldId id="415" r:id="rId15"/>
    <p:sldId id="407" r:id="rId16"/>
    <p:sldId id="284" r:id="rId17"/>
    <p:sldId id="408" r:id="rId18"/>
    <p:sldId id="406" r:id="rId19"/>
    <p:sldId id="414" r:id="rId20"/>
    <p:sldId id="401" r:id="rId21"/>
    <p:sldId id="364" r:id="rId22"/>
    <p:sldId id="413" r:id="rId23"/>
    <p:sldId id="417" r:id="rId24"/>
    <p:sldId id="392" r:id="rId25"/>
    <p:sldId id="4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CC78-D596-E286-3161-EA79D66F7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DABB7-3634-E5CD-CC4C-F2FADC970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38058-6BBB-87D5-3A98-8F75C906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7E43-738C-479C-A0E0-82F4252AC8C6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16CA0-9D83-87EF-CEF9-CBB7AC3B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5116C-CD2D-7D87-191B-A381AF5A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FEF0-0885-4CDD-82AF-6537072D5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87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50F78-DDB2-8331-EDD6-F07527B0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68862-CA52-1D3F-0FD6-0D48DBC3A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DD894-5672-A690-FBE0-F8F5219A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7E43-738C-479C-A0E0-82F4252AC8C6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08FF5-8DF4-3A69-1833-3FAA27F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FED0-7DAE-406A-F8D7-A1BC003E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FEF0-0885-4CDD-82AF-6537072D5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75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3FA7B-A543-436B-31B9-A47E5D1AD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12948-6DC7-B765-DC41-B75782FBF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4E421-9C6E-A698-D126-FF090AA8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7E43-738C-479C-A0E0-82F4252AC8C6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FD931-B3FB-B551-188B-9FBFEE16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80D7E-F01F-41C9-4192-69DD6D55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FEF0-0885-4CDD-82AF-6537072D5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84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1CE7-908B-57AA-2687-9E9C4A8D5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CE7C2-583C-EF05-49A9-3F8CA3B5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6D397-2A07-57F0-2CD6-F4AAD1F2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7E43-738C-479C-A0E0-82F4252AC8C6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3A898-591E-5F5F-9752-12F3D19B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670F8-7760-5581-8381-CE9F5B37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FEF0-0885-4CDD-82AF-6537072D5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59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A051-C6F3-E8B1-4A50-EF2DED33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0703D-AA10-00BE-0996-7181E0F88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EDE65-BA05-33DB-966B-E902507F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7E43-738C-479C-A0E0-82F4252AC8C6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1F974-4A5D-3997-E6A9-8ACE1E98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C446-0588-8B17-2C3A-4990BAFC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FEF0-0885-4CDD-82AF-6537072D5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00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B1E6-2054-A981-0B2F-B7AF0018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D4E7-7CD5-403C-A9B8-7F60B13E9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07D78-10F0-F087-651D-81713FA3E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DE0A8-911F-EB2F-05D7-21B696AF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7E43-738C-479C-A0E0-82F4252AC8C6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89296-197E-7097-3D7E-1FDCB3D4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4E3EB-9BDA-922F-3176-2C9F3652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FEF0-0885-4CDD-82AF-6537072D5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98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D558-22EC-B8A5-A568-39D40E40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A1E3E-8FAA-DCEE-D39B-3568D6E12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F1B3F-539E-8454-A0D8-F8046C3EE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BE2A0-E908-7BC8-CFA4-A8F664195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11D11-D551-3C62-7735-2E056EC44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66088-8E1F-8B77-6A84-FD27F986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7E43-738C-479C-A0E0-82F4252AC8C6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B90A8-5DDB-508B-D5D4-4E1DBCED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2889A-2665-F56D-7C64-03198274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FEF0-0885-4CDD-82AF-6537072D5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30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6893-F0F7-508A-6E22-D0FEE067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392DF-D5C0-CED8-A61F-540F5881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7E43-738C-479C-A0E0-82F4252AC8C6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83796-DF50-CAC8-D2E0-C835114E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B0533-98E0-6F4E-C408-4ED49981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FEF0-0885-4CDD-82AF-6537072D5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35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E6630-A194-27C3-4EFF-3E985C01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7E43-738C-479C-A0E0-82F4252AC8C6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3DB0-280D-FB12-C5C0-D083E090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609CC-8F4B-5D31-4407-24DBC229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FEF0-0885-4CDD-82AF-6537072D5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80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ACC0-F8F6-4F61-9145-311A97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84979-4E95-7336-A04F-7D4A2A093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6413C-618A-2FDD-C0BD-7D3CE2326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86336-3979-E2EF-3948-1EE8001E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7E43-738C-479C-A0E0-82F4252AC8C6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395EB-873B-C0CC-C1C2-8F035E33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D5A0F-6D36-A8AA-7C65-CFF44716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FEF0-0885-4CDD-82AF-6537072D5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5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4967-0C68-56B8-1FE8-4C369668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1C1F1-B801-5786-79B9-E43E6349B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8EA88-84A0-65F5-1300-7207F1BFA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B6A7F-F7EB-07F7-847B-4D9EEF39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7E43-738C-479C-A0E0-82F4252AC8C6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7A1E8-3DD7-9BB1-56AA-6AA5DE3A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4FCCA-EF92-9F04-F6D1-C6E3C8BC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FEF0-0885-4CDD-82AF-6537072D5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91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46B96-1090-3375-7122-704B6769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1AE0A-63DE-E86D-11CF-59F7D6403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88B0D-0372-088A-BD27-1C5936856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977E43-738C-479C-A0E0-82F4252AC8C6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ED5F0-5D5D-114B-B208-8D851368C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C7802-4E33-DF2D-789B-0E8E934E6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9FEF0-0885-4CDD-82AF-6537072D5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9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15-2F76-EDFE-DEE6-4B560163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Advanced Programming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5256-B04C-F46D-A0AA-07338949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Anjali Kulkarni</a:t>
            </a:r>
          </a:p>
          <a:p>
            <a:r>
              <a:rPr lang="en-IN" dirty="0"/>
              <a:t>Sept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B2677-33E4-2D0D-C11F-B2B1B3F05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582" y="2786440"/>
            <a:ext cx="1236199" cy="11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09CC-732D-12E8-7783-FA27670D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D77E-704E-0505-2D83-31415D229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Assignment </a:t>
            </a:r>
            <a:r>
              <a:rPr lang="en-US" altLang="en-US" sz="2400" b="1" dirty="0">
                <a:ea typeface="Times New Roman" panose="02020603050405020304" pitchFamily="18" charset="0"/>
              </a:rPr>
              <a:t>7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Create a program that determines whether a given year is a leap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algun Gothic" panose="020B0503020000020004" pitchFamily="34" charset="-127"/>
              </a:rPr>
              <a:t>Input: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Prompt the user to enter a year (integer).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algun Gothic" panose="020B0503020000020004" pitchFamily="34" charset="-127"/>
              </a:rPr>
              <a:t>Logic: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A year is a leap year if: It is divisible by 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algun Gothic" panose="020B0503020000020004" pitchFamily="34" charset="-127"/>
              </a:rPr>
              <a:t>Output: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Display whether the year is a leap year or not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98773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5AD7D4-930D-DB65-B55E-119A01BE1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524" y="1435330"/>
            <a:ext cx="3283250" cy="4729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2493-A55B-482D-4E2D-2065E867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Loops </a:t>
            </a:r>
            <a:r>
              <a:rPr lang="en-IN" sz="1400" dirty="0">
                <a:solidFill>
                  <a:schemeClr val="bg2"/>
                </a:solidFill>
              </a:rPr>
              <a:t>(forLoop.py), (whileLoop.py)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9C1F-36E8-A5FE-4167-7F54CF7E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96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i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Execute a block of code repeatedly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Execute for specific number of times - for loop</a:t>
            </a:r>
          </a:p>
          <a:p>
            <a:pPr lvl="1"/>
            <a:r>
              <a:rPr lang="en-US" dirty="0"/>
              <a:t>Iterate over a sequence (list, tuple, string, range)</a:t>
            </a:r>
          </a:p>
          <a:p>
            <a:pPr lvl="1"/>
            <a:endParaRPr lang="en-US" dirty="0"/>
          </a:p>
          <a:p>
            <a:r>
              <a:rPr lang="en-US" dirty="0"/>
              <a:t>Until specific condition is met – while loop</a:t>
            </a:r>
          </a:p>
          <a:p>
            <a:pPr lvl="1"/>
            <a:r>
              <a:rPr lang="en-US" dirty="0"/>
              <a:t>As long as the condition is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2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D622-4BCD-C9B1-7C7A-FEA67813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8C32-75EB-05AB-816B-DDF28FC39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Assignment 8:  </a:t>
            </a:r>
            <a:r>
              <a:rPr lang="en-US" sz="1800" dirty="0"/>
              <a:t>Write a program to generate and display the multiplication table of a given number.</a:t>
            </a:r>
          </a:p>
          <a:p>
            <a:r>
              <a:rPr lang="en-US" sz="1800" dirty="0"/>
              <a:t>Input: Prompt the user to enter a number.</a:t>
            </a:r>
          </a:p>
          <a:p>
            <a:r>
              <a:rPr lang="en-US" sz="1800" dirty="0"/>
              <a:t>Logic: Use a while and for loop to calculate and display the multiplication table for the number.</a:t>
            </a:r>
          </a:p>
          <a:p>
            <a:r>
              <a:rPr lang="en-US" sz="1800" dirty="0"/>
              <a:t>Output: Display the multiplication table.</a:t>
            </a:r>
            <a:endParaRPr lang="en-IN" sz="1800" dirty="0"/>
          </a:p>
          <a:p>
            <a:pPr marL="0" lvl="0" indent="0">
              <a:buNone/>
            </a:pPr>
            <a:endParaRPr lang="en-IN" sz="1800" b="1" dirty="0">
              <a:effectLst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Assignment 9: 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Factorial of a number: using for loop, while loop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US" sz="1800" b="1" dirty="0"/>
              <a:t>Assignment 10:</a:t>
            </a:r>
            <a:r>
              <a:rPr lang="en-US" dirty="0"/>
              <a:t> </a:t>
            </a:r>
            <a:r>
              <a:rPr lang="en-US" sz="1800" dirty="0"/>
              <a:t>Write a program to calculate the sum of the numbers </a:t>
            </a:r>
            <a:r>
              <a:rPr lang="en-US" sz="1800" dirty="0" err="1"/>
              <a:t>upto</a:t>
            </a:r>
            <a:r>
              <a:rPr lang="en-US" sz="1800" dirty="0"/>
              <a:t> 1, while decrementing the number.</a:t>
            </a:r>
          </a:p>
          <a:p>
            <a:r>
              <a:rPr lang="en-US" sz="1800" dirty="0"/>
              <a:t>Input: Prompt the user to enter a positive integer.</a:t>
            </a:r>
          </a:p>
          <a:p>
            <a:r>
              <a:rPr lang="en-US" sz="1800" dirty="0"/>
              <a:t>Logic: Use a while / for loop to iterate through each number and calculate the sum.</a:t>
            </a:r>
          </a:p>
          <a:p>
            <a:r>
              <a:rPr lang="en-US" sz="1800" dirty="0"/>
              <a:t>Output: Display the sum of the numbers.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7034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14A8-7269-7FD8-038C-2A39F66E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1F74E-BAE8-05E2-0DA7-5D42D5EF3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Assignment 11: </a:t>
            </a:r>
            <a:r>
              <a:rPr lang="en-IN" dirty="0"/>
              <a:t>Extract each character from a string and print it </a:t>
            </a:r>
          </a:p>
          <a:p>
            <a:pPr marL="0" indent="0">
              <a:buNone/>
            </a:pPr>
            <a:r>
              <a:rPr lang="en-IN" dirty="0"/>
              <a:t>(Use for loop)</a:t>
            </a:r>
          </a:p>
        </p:txBody>
      </p:sp>
    </p:spTree>
    <p:extLst>
      <p:ext uri="{BB962C8B-B14F-4D97-AF65-F5344CB8AC3E}">
        <p14:creationId xmlns:p14="http://schemas.microsoft.com/office/powerpoint/2010/main" val="178687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D622-4BCD-C9B1-7C7A-FEA67813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8C32-75EB-05AB-816B-DDF28FC39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Assignment 12:</a:t>
            </a:r>
            <a:r>
              <a:rPr lang="en-US" dirty="0"/>
              <a:t> </a:t>
            </a:r>
            <a:r>
              <a:rPr lang="en-US" sz="1800" dirty="0"/>
              <a:t>Write a program to calculate the sum of the digits of a number.</a:t>
            </a:r>
          </a:p>
          <a:p>
            <a:r>
              <a:rPr lang="en-US" sz="1800" dirty="0"/>
              <a:t>Input: Prompt the user to enter a positive integer.</a:t>
            </a:r>
          </a:p>
          <a:p>
            <a:r>
              <a:rPr lang="en-US" sz="1800" dirty="0"/>
              <a:t>Logic: Use a while / for loop to iterate through each digit and calculate the sum.</a:t>
            </a:r>
          </a:p>
          <a:p>
            <a:r>
              <a:rPr lang="en-US" sz="1800" dirty="0"/>
              <a:t>Output: Display the sum of the digits.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81023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8240-7131-A8ED-200F-1B584D7F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7C460-4456-6688-994B-6A6D73637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Debugging helps identify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Syntax Errors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Runtime Errors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Logical Errors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Infinite Loops</a:t>
            </a:r>
          </a:p>
          <a:p>
            <a:endParaRPr lang="en-IN" dirty="0"/>
          </a:p>
          <a:p>
            <a:r>
              <a:rPr lang="en-IN" dirty="0"/>
              <a:t>Print Statements</a:t>
            </a:r>
          </a:p>
          <a:p>
            <a:endParaRPr lang="en-IN" dirty="0"/>
          </a:p>
          <a:p>
            <a:r>
              <a:rPr lang="en-IN" dirty="0"/>
              <a:t>Use Debugger</a:t>
            </a:r>
          </a:p>
          <a:p>
            <a:pPr lvl="1"/>
            <a:r>
              <a:rPr lang="en-IN" dirty="0"/>
              <a:t>Set Break point</a:t>
            </a:r>
          </a:p>
          <a:p>
            <a:pPr lvl="1"/>
            <a:r>
              <a:rPr lang="en-IN" dirty="0"/>
              <a:t>Step through code line by line</a:t>
            </a:r>
          </a:p>
          <a:p>
            <a:pPr lvl="1"/>
            <a:r>
              <a:rPr lang="en-IN" dirty="0"/>
              <a:t>Inspect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663467-25AE-1CEF-42B4-2198516AD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067" y="2458565"/>
            <a:ext cx="4023709" cy="26291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636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0D50-6B78-FC27-F5E4-69FEA03B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 control statements </a:t>
            </a:r>
            <a:r>
              <a:rPr lang="en-IN" sz="1400" dirty="0">
                <a:solidFill>
                  <a:schemeClr val="bg2"/>
                </a:solidFill>
              </a:rPr>
              <a:t>(breakStatement.py)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13159-648C-7D82-742D-14311733A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25" y="1587628"/>
            <a:ext cx="10515600" cy="4351338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Break – exits loop completely</a:t>
            </a:r>
          </a:p>
          <a:p>
            <a:endParaRPr lang="en-IN" dirty="0"/>
          </a:p>
          <a:p>
            <a:r>
              <a:rPr lang="en-IN" dirty="0"/>
              <a:t>Continue – skips current iteration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A55D30-EB34-28D6-0087-035AC86C2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516" y="3637503"/>
            <a:ext cx="5531803" cy="202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85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6894-E6B5-7E73-9706-AC73B51C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62F2-B2DB-5958-8E85-3B06F2633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</a:rPr>
              <a:t>Assignment 13: </a:t>
            </a:r>
            <a:r>
              <a:rPr lang="en-US" sz="1800" dirty="0">
                <a:latin typeface="Times New Roman" panose="02020603050405020304" pitchFamily="18" charset="0"/>
              </a:rPr>
              <a:t>Print numbers </a:t>
            </a:r>
            <a:r>
              <a:rPr lang="en-US" sz="1800" dirty="0" err="1">
                <a:latin typeface="Times New Roman" panose="02020603050405020304" pitchFamily="18" charset="0"/>
              </a:rPr>
              <a:t>upto</a:t>
            </a:r>
            <a:r>
              <a:rPr lang="en-US" sz="1800" dirty="0">
                <a:latin typeface="Times New Roman" panose="02020603050405020304" pitchFamily="18" charset="0"/>
              </a:rPr>
              <a:t> the number given by user</a:t>
            </a:r>
            <a:endParaRPr lang="en-IN" sz="18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kern="1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Step 1: </a:t>
            </a:r>
            <a:r>
              <a:rPr lang="en-IN" sz="1800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Print numbers from 1 – 10.</a:t>
            </a:r>
          </a:p>
          <a:p>
            <a:pPr marL="0" indent="0">
              <a:buNone/>
            </a:pPr>
            <a:r>
              <a:rPr lang="en-IN" sz="1800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800" b="1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Step 2: </a:t>
            </a:r>
            <a:r>
              <a:rPr lang="en-IN" sz="1800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Accept a number from the user. </a:t>
            </a:r>
          </a:p>
          <a:p>
            <a:pPr marL="0" indent="0">
              <a:buNone/>
            </a:pPr>
            <a:endParaRPr lang="en-IN" sz="1800" b="1" kern="100" dirty="0"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Step 3: </a:t>
            </a:r>
            <a:r>
              <a:rPr lang="en-IN" sz="1800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Print only </a:t>
            </a:r>
            <a:r>
              <a:rPr lang="en-IN" sz="1800" kern="100" dirty="0" err="1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upto</a:t>
            </a:r>
            <a:r>
              <a:rPr lang="en-IN" sz="1800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the number that user has given. </a:t>
            </a:r>
          </a:p>
          <a:p>
            <a:pPr marL="0" indent="0">
              <a:buNone/>
            </a:pPr>
            <a:endParaRPr lang="en-IN" sz="1800" kern="100" dirty="0"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(Take care that the number is less than 10) use break statement</a:t>
            </a:r>
          </a:p>
          <a:p>
            <a:pPr marL="0" indent="0">
              <a:buNone/>
            </a:pPr>
            <a:endParaRPr lang="en-IN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339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2B1F-3815-07D2-DD7B-4BBD554F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FD9AB-9FF7-C77F-A23E-121A07F32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IN" sz="2000" b="1" dirty="0">
                <a:effectLst/>
                <a:ea typeface="Malgun Gothic" panose="020B0503020000020004" pitchFamily="34" charset="-127"/>
              </a:rPr>
              <a:t>Assignment </a:t>
            </a:r>
            <a:r>
              <a:rPr lang="en-IN" sz="2000" b="1" dirty="0">
                <a:ea typeface="Malgun Gothic" panose="020B0503020000020004" pitchFamily="34" charset="-127"/>
              </a:rPr>
              <a:t>14</a:t>
            </a:r>
            <a:r>
              <a:rPr lang="en-IN" sz="2000" b="1" dirty="0">
                <a:effectLst/>
                <a:ea typeface="Malgun Gothic" panose="020B0503020000020004" pitchFamily="34" charset="-127"/>
              </a:rPr>
              <a:t>:</a:t>
            </a:r>
            <a:r>
              <a:rPr lang="en-IN" sz="2000" dirty="0">
                <a:effectLst/>
                <a:ea typeface="Malgun Gothic" panose="020B0503020000020004" pitchFamily="34" charset="-127"/>
              </a:rPr>
              <a:t> Build a program that calculates the ticket price based on the age of the customer.</a:t>
            </a:r>
          </a:p>
          <a:p>
            <a:pPr marL="0" lvl="0" indent="0">
              <a:buNone/>
            </a:pPr>
            <a:r>
              <a:rPr lang="en-IN" sz="2000" b="1" dirty="0">
                <a:effectLst/>
                <a:ea typeface="Times New Roman" panose="02020603050405020304" pitchFamily="18" charset="0"/>
              </a:rPr>
              <a:t>Input:</a:t>
            </a:r>
            <a:r>
              <a:rPr lang="en-IN" sz="2000" dirty="0">
                <a:effectLst/>
                <a:ea typeface="Times New Roman" panose="02020603050405020304" pitchFamily="18" charset="0"/>
              </a:rPr>
              <a:t> Prompt the user to enter their age.</a:t>
            </a:r>
          </a:p>
          <a:p>
            <a:pPr marL="0" lvl="0" indent="0">
              <a:buNone/>
            </a:pPr>
            <a:r>
              <a:rPr lang="en-IN" sz="2000" b="1" dirty="0">
                <a:effectLst/>
                <a:ea typeface="Times New Roman" panose="02020603050405020304" pitchFamily="18" charset="0"/>
              </a:rPr>
              <a:t>Logic:</a:t>
            </a:r>
            <a:endParaRPr lang="en-IN" sz="2000" b="1" dirty="0">
              <a:ea typeface="Times New Roman" panose="02020603050405020304" pitchFamily="18" charset="0"/>
            </a:endParaRPr>
          </a:p>
          <a:p>
            <a:pPr lvl="1"/>
            <a:r>
              <a:rPr lang="en-IN" sz="2000" dirty="0">
                <a:effectLst/>
                <a:ea typeface="Times New Roman" panose="02020603050405020304" pitchFamily="18" charset="0"/>
              </a:rPr>
              <a:t>Use if-else statements to determine the ticket price based on age:</a:t>
            </a:r>
          </a:p>
          <a:p>
            <a:pPr lvl="1"/>
            <a:r>
              <a:rPr lang="en-IN" sz="2000" dirty="0">
                <a:effectLst/>
                <a:ea typeface="Times New Roman" panose="02020603050405020304" pitchFamily="18" charset="0"/>
              </a:rPr>
              <a:t>Under 5 years: Free</a:t>
            </a:r>
          </a:p>
          <a:p>
            <a:pPr lvl="1"/>
            <a:r>
              <a:rPr lang="en-IN" sz="2000" dirty="0">
                <a:effectLst/>
                <a:ea typeface="Times New Roman" panose="02020603050405020304" pitchFamily="18" charset="0"/>
              </a:rPr>
              <a:t>5 to 12 years: Rs 5</a:t>
            </a:r>
          </a:p>
          <a:p>
            <a:pPr lvl="1"/>
            <a:r>
              <a:rPr lang="en-IN" sz="2000" dirty="0">
                <a:effectLst/>
                <a:ea typeface="Times New Roman" panose="02020603050405020304" pitchFamily="18" charset="0"/>
              </a:rPr>
              <a:t>13 to 60 years: Rs 10</a:t>
            </a:r>
          </a:p>
          <a:p>
            <a:pPr lvl="1"/>
            <a:r>
              <a:rPr lang="en-IN" sz="2000" dirty="0">
                <a:effectLst/>
                <a:ea typeface="Times New Roman" panose="02020603050405020304" pitchFamily="18" charset="0"/>
              </a:rPr>
              <a:t>Over 60 years: Rs 7</a:t>
            </a:r>
          </a:p>
          <a:p>
            <a:pPr lvl="1"/>
            <a:r>
              <a:rPr lang="en-IN" sz="2000" dirty="0">
                <a:effectLst/>
                <a:ea typeface="Times New Roman" panose="02020603050405020304" pitchFamily="18" charset="0"/>
              </a:rPr>
              <a:t>Use nested if-else statements if necessary for more granular control.</a:t>
            </a:r>
          </a:p>
          <a:p>
            <a:pPr marL="0" lvl="0" indent="0">
              <a:buNone/>
            </a:pPr>
            <a:r>
              <a:rPr lang="en-IN" sz="2000" b="1" dirty="0">
                <a:effectLst/>
                <a:ea typeface="Times New Roman" panose="02020603050405020304" pitchFamily="18" charset="0"/>
              </a:rPr>
              <a:t>Output: </a:t>
            </a:r>
            <a:r>
              <a:rPr lang="en-IN" sz="2000" dirty="0">
                <a:effectLst/>
                <a:ea typeface="Times New Roman" panose="02020603050405020304" pitchFamily="18" charset="0"/>
              </a:rPr>
              <a:t>Display the ticket price based on the user's age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90641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0E3A-F2DE-BB89-E9F1-5E76F73B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73115-5ED9-A2F9-4BDF-EAD666BA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800"/>
              </a:spcBef>
              <a:spcAft>
                <a:spcPts val="400"/>
              </a:spcAft>
              <a:buNone/>
            </a:pPr>
            <a:r>
              <a:rPr lang="en-IN" sz="1800" b="1" dirty="0">
                <a:latin typeface="Times New Roman" panose="02020603050405020304" pitchFamily="18" charset="0"/>
              </a:rPr>
              <a:t>Assignment 15: </a:t>
            </a:r>
            <a:r>
              <a:rPr lang="en-IN" sz="1800" dirty="0">
                <a:latin typeface="Times New Roman" panose="02020603050405020304" pitchFamily="18" charset="0"/>
              </a:rPr>
              <a:t>Develop a program that simulates an ATM withdrawal process.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</a:rPr>
              <a:t>Input: </a:t>
            </a:r>
            <a:r>
              <a:rPr lang="en-IN" sz="1800" dirty="0">
                <a:latin typeface="Times New Roman" panose="02020603050405020304" pitchFamily="18" charset="0"/>
              </a:rPr>
              <a:t>Prompt the user to enter their account balance and the amount they wish to withdraw.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</a:rPr>
              <a:t>Logic: 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</a:rPr>
              <a:t>Check if the withdrawal amount is greater than the account balance. If so, display an error message.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</a:rPr>
              <a:t>If the withdrawal amount is valid, subtract it from the balance.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</a:rPr>
              <a:t>Ensure the withdrawal amount is a multiple of 10 (as ATMs typically dispense money in multiples of 10).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</a:rPr>
              <a:t>Output</a:t>
            </a:r>
            <a:r>
              <a:rPr lang="en-IN" sz="1800" dirty="0">
                <a:latin typeface="Times New Roman" panose="02020603050405020304" pitchFamily="18" charset="0"/>
              </a:rPr>
              <a:t>: 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</a:rPr>
              <a:t>Display the remaining balance if the withdrawal is successful.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</a:rPr>
              <a:t>If not, display an appropriate error message (e.g., "Insufficient balance" or "Amount must be a multiple of 10").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</a:rPr>
              <a:t>Check if user wishes to withdraw more money, else exit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799E-7EE6-B3AB-7805-3B89FA3E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CD52F-73EE-F7F0-B7CB-EC58DA45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39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15-2F76-EDFE-DEE6-4B560163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2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5256-B04C-F46D-A0AA-07338949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25 Sept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40A12-EFB9-2422-6349-816C79580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900" y="2874360"/>
            <a:ext cx="1236199" cy="11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2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B39CA3-83F3-3DE4-B362-865CA6317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687" y="1624395"/>
            <a:ext cx="5670654" cy="339203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1E45B-AAC0-C906-5FAD-E707E13D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77C56-DBAD-BE09-B2A7-F8A73694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0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D622-4BCD-C9B1-7C7A-FEA67813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8C32-75EB-05AB-816B-DDF28FC39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Assignment 1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Objective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Create a program that converts inches to feet, meters and centimeters</a:t>
            </a: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continue until the user wishes to</a:t>
            </a:r>
          </a:p>
          <a:p>
            <a:pPr marL="22860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Prompt the user to enter a value (float) and the unit of measurement (e.g. inches).</a:t>
            </a:r>
          </a:p>
          <a:p>
            <a:pPr lvl="1"/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Prompt the user to select the target unit </a:t>
            </a:r>
            <a:r>
              <a:rPr lang="en-IN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conversion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Prompt the user to press ‘Yes’ or ‘No’ to repeat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Calculation: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Convert the input value to the target unit using appropriate conversion factors.</a:t>
            </a:r>
          </a:p>
          <a:p>
            <a:pPr lvl="1"/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typecasting where necessary to handle different types of input.</a:t>
            </a:r>
          </a:p>
          <a:p>
            <a:pPr lvl="1"/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 while loop to repeat 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break statement to stop calculations one user enters ‘No’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Display the converted value along with its unit.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Continue until the user presses No.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Conversion Options: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Inches to feet, meters, and centimeters.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243A4-5899-7C6C-F33D-537AFE83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0BD46-B4E6-4CD1-998C-312F71E3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041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5002-93DA-1AF0-4526-FEA886A3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5D325-66B1-83EC-49DC-C04F1B33B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Assignment 2: </a:t>
            </a: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 a calculator for +, -, * and / operations using if and else condition statements. Ask user for next input. Repeat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until user presses ‘Y’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879E7-6B52-EEC8-F40E-20EF8C76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77688-6949-0990-5B85-F22BFC6D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402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5C0E-23C6-6689-7236-2E8B250C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2966F-F299-8079-E6B6-51FCFB04C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Assignment 3: </a:t>
            </a:r>
            <a:r>
              <a:rPr lang="en-IN" dirty="0">
                <a:latin typeface="Times New Roman" panose="02020603050405020304" pitchFamily="18" charset="0"/>
              </a:rPr>
              <a:t>Print a Fibonacci series of numbers starting from 2 until 100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915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E017-A282-1C69-9141-D2E669A3D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5400" b="1" dirty="0"/>
          </a:p>
          <a:p>
            <a:pPr marL="0" indent="0" algn="ctr">
              <a:buNone/>
            </a:pPr>
            <a:r>
              <a:rPr lang="en-IN" sz="5400" b="1" dirty="0"/>
              <a:t>Thank You !!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171E67-833C-DE79-200A-075E267B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A58D-56C7-4698-B536-0378718833D0}" type="slidenum">
              <a:rPr lang="en-IN" smtClean="0"/>
              <a:t>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5B681-725C-C2B8-48BA-40CB62A3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</p:spTree>
    <p:extLst>
      <p:ext uri="{BB962C8B-B14F-4D97-AF65-F5344CB8AC3E}">
        <p14:creationId xmlns:p14="http://schemas.microsoft.com/office/powerpoint/2010/main" val="2710286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209E-2BF5-0F50-48E6-8846492A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1115-07A4-191E-E670-D4AAFEE40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7200" b="1" dirty="0"/>
              <a:t>Assignment 20: </a:t>
            </a:r>
            <a:r>
              <a:rPr lang="en-IN" sz="7200" dirty="0"/>
              <a:t>Write a program that evaluates the strength of a user's password based on specific criteria</a:t>
            </a:r>
          </a:p>
          <a:p>
            <a:pPr marL="228600"/>
            <a:r>
              <a:rPr lang="en-IN" sz="7200" b="1" dirty="0"/>
              <a:t>Input</a:t>
            </a:r>
            <a:r>
              <a:rPr lang="en-IN" sz="7200" dirty="0"/>
              <a:t>: Prompt the user to enter a password.</a:t>
            </a:r>
            <a:endParaRPr lang="en-IN" sz="7200" b="1" dirty="0"/>
          </a:p>
          <a:p>
            <a:pPr marL="228600"/>
            <a:r>
              <a:rPr lang="en-IN" sz="7200" b="1" dirty="0"/>
              <a:t>Logic</a:t>
            </a:r>
            <a:r>
              <a:rPr lang="en-IN" sz="7200" dirty="0"/>
              <a:t>: Evaluate the password based on the following criteria:</a:t>
            </a:r>
          </a:p>
          <a:p>
            <a:pPr lvl="1"/>
            <a:r>
              <a:rPr lang="en-IN" sz="7200" dirty="0"/>
              <a:t>Length of at least 8 characters.</a:t>
            </a:r>
          </a:p>
          <a:p>
            <a:pPr lvl="1"/>
            <a:r>
              <a:rPr lang="en-IN" sz="7200" dirty="0"/>
              <a:t>Contains both uppercase and lowercase letters.</a:t>
            </a:r>
          </a:p>
          <a:p>
            <a:pPr lvl="1"/>
            <a:r>
              <a:rPr lang="en-IN" sz="7200" dirty="0"/>
              <a:t>Includes at least one numeric digit.</a:t>
            </a:r>
          </a:p>
          <a:p>
            <a:pPr lvl="1"/>
            <a:r>
              <a:rPr lang="en-IN" sz="7200" dirty="0"/>
              <a:t>Includes at least one special character (e.g., !, @, #, $, etc.).</a:t>
            </a:r>
          </a:p>
          <a:p>
            <a:pPr lvl="1"/>
            <a:r>
              <a:rPr lang="en-IN" sz="7200" dirty="0"/>
              <a:t>Use nested if-else statements to check each criterion and determine the strength of the password.</a:t>
            </a:r>
          </a:p>
          <a:p>
            <a:pPr marL="228600"/>
            <a:r>
              <a:rPr lang="en-IN" sz="7200" b="1" dirty="0"/>
              <a:t>Output</a:t>
            </a:r>
            <a:r>
              <a:rPr lang="en-IN" sz="7200" dirty="0"/>
              <a:t>:</a:t>
            </a:r>
          </a:p>
          <a:p>
            <a:pPr marL="457200" lvl="1" indent="0">
              <a:buNone/>
            </a:pPr>
            <a:r>
              <a:rPr lang="en-IN" sz="7200" dirty="0"/>
              <a:t>Display one of the following messages based on the criteria met:</a:t>
            </a:r>
          </a:p>
          <a:p>
            <a:pPr marL="685800"/>
            <a:r>
              <a:rPr lang="en-IN" sz="7200" dirty="0"/>
              <a:t>"Weak" if the password meets only one criterion.</a:t>
            </a:r>
          </a:p>
          <a:p>
            <a:pPr marL="685800"/>
            <a:r>
              <a:rPr lang="en-IN" sz="7200" dirty="0"/>
              <a:t>"Moderate" if the password meets two or three criteria.</a:t>
            </a:r>
          </a:p>
          <a:p>
            <a:pPr marL="685800"/>
            <a:r>
              <a:rPr lang="en-IN" sz="7200" dirty="0"/>
              <a:t>"Strong" if the password meets all four criteria.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60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B037-3CAB-94CA-9264-8F707924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0115-2624-449C-6BD2-EC366457D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Revision</a:t>
            </a:r>
          </a:p>
          <a:p>
            <a:endParaRPr lang="en-IN" dirty="0"/>
          </a:p>
          <a:p>
            <a:r>
              <a:rPr lang="en-IN" dirty="0"/>
              <a:t>If – Else statements</a:t>
            </a:r>
          </a:p>
          <a:p>
            <a:endParaRPr lang="en-IN" dirty="0"/>
          </a:p>
          <a:p>
            <a:r>
              <a:rPr lang="en-IN" dirty="0"/>
              <a:t>While loops</a:t>
            </a:r>
          </a:p>
          <a:p>
            <a:endParaRPr lang="en-IN" dirty="0"/>
          </a:p>
          <a:p>
            <a:r>
              <a:rPr lang="en-IN" dirty="0"/>
              <a:t>For loops</a:t>
            </a:r>
          </a:p>
          <a:p>
            <a:endParaRPr lang="en-IN" dirty="0"/>
          </a:p>
          <a:p>
            <a:r>
              <a:rPr lang="en-IN" dirty="0"/>
              <a:t>Debugging basics</a:t>
            </a:r>
          </a:p>
          <a:p>
            <a:endParaRPr lang="en-IN" dirty="0"/>
          </a:p>
          <a:p>
            <a:r>
              <a:rPr lang="en-IN" dirty="0"/>
              <a:t>Break and control statements</a:t>
            </a:r>
          </a:p>
          <a:p>
            <a:endParaRPr lang="en-IN" dirty="0"/>
          </a:p>
          <a:p>
            <a:r>
              <a:rPr lang="en-IN" dirty="0"/>
              <a:t>Quiz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450CD-14D1-F975-76FD-359BE81D9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781" y="2110761"/>
            <a:ext cx="3711262" cy="33302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DD9D5-0A99-C6B4-73A8-713F9FF6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31548-98CC-6878-5B13-FF318890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14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D316-0DA1-ABBD-5581-1FDC5BE5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Input/output from console </a:t>
            </a:r>
            <a:r>
              <a:rPr lang="en-IN" sz="1800" dirty="0">
                <a:solidFill>
                  <a:schemeClr val="bg2"/>
                </a:solidFill>
              </a:rPr>
              <a:t>(inputOutput.py)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72698-9F7B-6184-929B-C43177AA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Interface between end users and programs</a:t>
            </a:r>
          </a:p>
          <a:p>
            <a:r>
              <a:rPr lang="en-US" b="1" dirty="0"/>
              <a:t>Input :</a:t>
            </a:r>
          </a:p>
          <a:p>
            <a:pPr lvl="1"/>
            <a:r>
              <a:rPr lang="en-US" dirty="0"/>
              <a:t>Reads a line of text from end user / console and returns it as a string</a:t>
            </a:r>
          </a:p>
          <a:p>
            <a:pPr lvl="1"/>
            <a:r>
              <a:rPr lang="en-US" dirty="0"/>
              <a:t>Syntax : input(“prompt”)</a:t>
            </a:r>
          </a:p>
          <a:p>
            <a:r>
              <a:rPr lang="en-US" b="1" dirty="0"/>
              <a:t>Output :</a:t>
            </a:r>
          </a:p>
          <a:p>
            <a:pPr lvl="1"/>
            <a:r>
              <a:rPr lang="en-US" sz="2000" dirty="0"/>
              <a:t>Simple print statement - </a:t>
            </a:r>
            <a:r>
              <a:rPr lang="en-US" sz="2000" b="1" dirty="0">
                <a:solidFill>
                  <a:srgbClr val="CC0066"/>
                </a:solidFill>
              </a:rPr>
              <a:t>print(“ …… ”)</a:t>
            </a:r>
          </a:p>
          <a:p>
            <a:pPr lvl="1"/>
            <a:r>
              <a:rPr lang="en-US" dirty="0"/>
              <a:t>Multiple arguments to print statement - </a:t>
            </a:r>
            <a:r>
              <a:rPr lang="en-US" b="1" dirty="0">
                <a:solidFill>
                  <a:srgbClr val="CC0066"/>
                </a:solidFill>
              </a:rPr>
              <a:t>print(“….”, “….”, “….”)</a:t>
            </a:r>
          </a:p>
          <a:p>
            <a:pPr lvl="1"/>
            <a:r>
              <a:rPr lang="en-US" dirty="0"/>
              <a:t>Custom separators - </a:t>
            </a:r>
            <a:r>
              <a:rPr lang="en-US" b="1" dirty="0">
                <a:solidFill>
                  <a:srgbClr val="CC0066"/>
                </a:solidFill>
              </a:rPr>
              <a:t>‘</a:t>
            </a:r>
            <a:r>
              <a:rPr lang="en-US" b="1" dirty="0" err="1">
                <a:solidFill>
                  <a:srgbClr val="CC0066"/>
                </a:solidFill>
              </a:rPr>
              <a:t>sep</a:t>
            </a:r>
            <a:r>
              <a:rPr lang="en-US" b="1" dirty="0">
                <a:solidFill>
                  <a:srgbClr val="CC0066"/>
                </a:solidFill>
              </a:rPr>
              <a:t>’</a:t>
            </a:r>
          </a:p>
          <a:p>
            <a:pPr lvl="1"/>
            <a:r>
              <a:rPr lang="en-US" dirty="0"/>
              <a:t>Custom endings  - </a:t>
            </a:r>
            <a:r>
              <a:rPr lang="en-US" b="1" dirty="0">
                <a:solidFill>
                  <a:srgbClr val="CC0066"/>
                </a:solidFill>
              </a:rPr>
              <a:t>‘end’</a:t>
            </a:r>
          </a:p>
          <a:p>
            <a:pPr lvl="1"/>
            <a:r>
              <a:rPr lang="en-US" dirty="0"/>
              <a:t>Formatted output - </a:t>
            </a:r>
            <a:r>
              <a:rPr lang="en-US" b="1" dirty="0">
                <a:solidFill>
                  <a:srgbClr val="CC0066"/>
                </a:solidFill>
              </a:rPr>
              <a:t>format() or f-strings</a:t>
            </a:r>
          </a:p>
          <a:p>
            <a:pPr lvl="1"/>
            <a:r>
              <a:rPr lang="en-US" dirty="0"/>
              <a:t>Truncate a float number to 2 decimal places</a:t>
            </a:r>
            <a:r>
              <a:rPr lang="en-US" b="1" dirty="0">
                <a:solidFill>
                  <a:srgbClr val="CC0066"/>
                </a:solidFill>
              </a:rPr>
              <a:t> </a:t>
            </a:r>
            <a:r>
              <a:rPr lang="en-US" dirty="0"/>
              <a:t>–</a:t>
            </a:r>
            <a:r>
              <a:rPr lang="en-US" b="1" dirty="0">
                <a:solidFill>
                  <a:srgbClr val="CC0066"/>
                </a:solidFill>
              </a:rPr>
              <a:t> {var_name:.2f}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9808B-049E-2679-EBB4-8016722E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7AD9C-FB3D-1B48-19E7-8D700850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2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47E9-402F-3D1D-9879-59E9BEFE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6A35B-CCCB-89B5-7881-2C1BE3E59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Assignment 1: </a:t>
            </a:r>
            <a:r>
              <a:rPr lang="en-IN" dirty="0"/>
              <a:t>Accept 2 strings from user and print them with format function.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Assignment 2: </a:t>
            </a:r>
            <a:r>
              <a:rPr lang="en-IN" dirty="0"/>
              <a:t>Accept 2 numbers from user and add them. Print result to console.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C5E99-B06B-54D5-CC23-C8017865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471B9-3511-E35F-375C-F11E6252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55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D622-4BCD-C9B1-7C7A-FEA67813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8C32-75EB-05AB-816B-DDF28FC39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Assignment 3: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 area of a circle – constant PI = 3.14</a:t>
            </a:r>
          </a:p>
          <a:p>
            <a:pPr marL="0" lvl="0" indent="0">
              <a:buNone/>
            </a:pPr>
            <a:endParaRPr lang="en-IN" sz="1800" b="1" dirty="0">
              <a:latin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IN" sz="1800" b="1" dirty="0">
                <a:latin typeface="Times New Roman" panose="02020603050405020304" pitchFamily="18" charset="0"/>
              </a:rPr>
              <a:t>Assignment 4</a:t>
            </a:r>
            <a:r>
              <a:rPr lang="en-IN" sz="1800" dirty="0">
                <a:latin typeface="Times New Roman" panose="02020603050405020304" pitchFamily="18" charset="0"/>
              </a:rPr>
              <a:t>: Objective : Calculate savings of a person </a:t>
            </a:r>
          </a:p>
          <a:p>
            <a:pPr marL="457200"/>
            <a:r>
              <a:rPr lang="en-IN" sz="1800" b="1" dirty="0">
                <a:latin typeface="Times New Roman" panose="02020603050405020304" pitchFamily="18" charset="0"/>
              </a:rPr>
              <a:t>Input:</a:t>
            </a:r>
          </a:p>
          <a:p>
            <a:pPr lvl="1">
              <a:buSzPts val="1000"/>
              <a:tabLst>
                <a:tab pos="685800" algn="l"/>
              </a:tabLst>
            </a:pPr>
            <a:r>
              <a:rPr lang="en-IN" sz="1400" dirty="0">
                <a:latin typeface="Times New Roman" panose="02020603050405020304" pitchFamily="18" charset="0"/>
              </a:rPr>
              <a:t>Prompt the user to enter their monthly income (as a float).</a:t>
            </a:r>
          </a:p>
          <a:p>
            <a:pPr lvl="1">
              <a:buSzPts val="1000"/>
              <a:tabLst>
                <a:tab pos="685800" algn="l"/>
              </a:tabLst>
            </a:pPr>
            <a:r>
              <a:rPr lang="en-IN" sz="1400" dirty="0">
                <a:latin typeface="Times New Roman" panose="02020603050405020304" pitchFamily="18" charset="0"/>
              </a:rPr>
              <a:t>Prompt the user to enter their total monthly expenses (as a float), which include rent, groceries, utilities, and other expenses.</a:t>
            </a:r>
          </a:p>
          <a:p>
            <a:pPr marL="457200"/>
            <a:r>
              <a:rPr lang="en-IN" sz="1800" b="1" dirty="0">
                <a:latin typeface="Times New Roman" panose="02020603050405020304" pitchFamily="18" charset="0"/>
              </a:rPr>
              <a:t>Calculation:</a:t>
            </a:r>
          </a:p>
          <a:p>
            <a:pPr lvl="1">
              <a:buSzPts val="1000"/>
              <a:tabLst>
                <a:tab pos="685800" algn="l"/>
              </a:tabLst>
            </a:pPr>
            <a:r>
              <a:rPr lang="en-IN" sz="1400" dirty="0">
                <a:latin typeface="Times New Roman" panose="02020603050405020304" pitchFamily="18" charset="0"/>
              </a:rPr>
              <a:t>Calculate the total savings by subtracting the total expenses from the income.</a:t>
            </a:r>
          </a:p>
          <a:p>
            <a:pPr lvl="1">
              <a:buSzPts val="1000"/>
              <a:tabLst>
                <a:tab pos="685800" algn="l"/>
              </a:tabLst>
            </a:pPr>
            <a:r>
              <a:rPr lang="en-IN" sz="1400" dirty="0">
                <a:latin typeface="Times New Roman" panose="02020603050405020304" pitchFamily="18" charset="0"/>
              </a:rPr>
              <a:t>Calculate the percentage of income saved and the percentage of income spent.</a:t>
            </a:r>
          </a:p>
          <a:p>
            <a:pPr marL="514350" indent="-285750"/>
            <a:r>
              <a:rPr lang="en-IN" sz="1800" b="1" dirty="0">
                <a:latin typeface="Times New Roman" panose="02020603050405020304" pitchFamily="18" charset="0"/>
              </a:rPr>
              <a:t>Output:</a:t>
            </a:r>
          </a:p>
          <a:p>
            <a:pPr lvl="1">
              <a:buSzPts val="1000"/>
              <a:tabLst>
                <a:tab pos="685800" algn="l"/>
              </a:tabLst>
            </a:pPr>
            <a:r>
              <a:rPr lang="en-IN" sz="1400" dirty="0">
                <a:latin typeface="Times New Roman" panose="02020603050405020304" pitchFamily="18" charset="0"/>
              </a:rPr>
              <a:t>Display the total savings.</a:t>
            </a:r>
          </a:p>
          <a:p>
            <a:pPr lvl="1">
              <a:buSzPts val="1000"/>
              <a:tabLst>
                <a:tab pos="685800" algn="l"/>
              </a:tabLst>
            </a:pPr>
            <a:r>
              <a:rPr lang="en-IN" sz="1400" dirty="0">
                <a:latin typeface="Times New Roman" panose="02020603050405020304" pitchFamily="18" charset="0"/>
              </a:rPr>
              <a:t>Display the percentage of income saved and spent, formatted to two decimal places.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E0903-0505-87A7-25E9-D5ABB921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6C0E0-708B-22A3-A190-4B63E775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65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6B75-331F-9716-4860-5A3818E9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Conditional statements </a:t>
            </a:r>
            <a:r>
              <a:rPr lang="en-IN" sz="1600" dirty="0">
                <a:solidFill>
                  <a:schemeClr val="bg2"/>
                </a:solidFill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  <a:ea typeface="JetBrains Mono"/>
              </a:rPr>
              <a:t>ifElseControlStructure.py</a:t>
            </a:r>
            <a:r>
              <a:rPr lang="en-IN" sz="1600" dirty="0">
                <a:solidFill>
                  <a:schemeClr val="bg2"/>
                </a:solidFill>
              </a:rPr>
              <a:t>), (elif.py), (nestedifElse.py)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B7735-DB4D-F8F7-FB35-187B15F8C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i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Fundamental control structure used to make decisions based on conditions</a:t>
            </a:r>
          </a:p>
          <a:p>
            <a:r>
              <a:rPr lang="en-US" dirty="0"/>
              <a:t>Evaluates to ‘true’ or ‘false’</a:t>
            </a:r>
          </a:p>
          <a:p>
            <a:endParaRPr lang="en-US" dirty="0"/>
          </a:p>
          <a:p>
            <a:r>
              <a:rPr lang="en-US" dirty="0"/>
              <a:t>If else condition</a:t>
            </a:r>
          </a:p>
          <a:p>
            <a:endParaRPr lang="en-US" dirty="0"/>
          </a:p>
          <a:p>
            <a:r>
              <a:rPr lang="en-US" dirty="0"/>
              <a:t>If – elif condition</a:t>
            </a:r>
          </a:p>
          <a:p>
            <a:endParaRPr lang="en-US" dirty="0"/>
          </a:p>
          <a:p>
            <a:r>
              <a:rPr lang="en-US" dirty="0"/>
              <a:t>Nested if-else condition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F1169-656A-D5E2-87B8-9C632176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92" y="2785769"/>
            <a:ext cx="3330229" cy="33911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342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50E5-6004-6261-B996-D98E5D243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 </a:t>
            </a:r>
            <a:r>
              <a:rPr lang="en-IN" sz="1800" dirty="0">
                <a:solidFill>
                  <a:schemeClr val="bg2"/>
                </a:solidFill>
              </a:rPr>
              <a:t>(Operators.py)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F55EA-DFFF-F0B4-9421-1C840675C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74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Special symbols or keywords used to perform operations on variables and values</a:t>
            </a:r>
            <a:endParaRPr lang="en-IN" b="1" i="1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17939-2951-801B-727A-FFD1C088371F}"/>
              </a:ext>
            </a:extLst>
          </p:cNvPr>
          <p:cNvSpPr txBox="1"/>
          <p:nvPr/>
        </p:nvSpPr>
        <p:spPr>
          <a:xfrm>
            <a:off x="1409700" y="2753032"/>
            <a:ext cx="45203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Arithmetic Operators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 +, -, *, /, %, //, **, BODMAS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Assignment Operators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=, +=,-=,*=,/=,%=,**=,//=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Bitwise Operators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&amp;,|,^, ~, &lt;&lt;,&gt;&gt;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Logical Operators – Boolean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and, or, not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lvl="1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1AF58-A977-426B-4C42-1DDEDA30600B}"/>
              </a:ext>
            </a:extLst>
          </p:cNvPr>
          <p:cNvSpPr txBox="1"/>
          <p:nvPr/>
        </p:nvSpPr>
        <p:spPr>
          <a:xfrm>
            <a:off x="6501581" y="2753032"/>
            <a:ext cx="45203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Comparison (Relational) Operators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==, !=, &gt;,&lt;, &gt;=, &lt;=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Membership Operators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in, not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Identity Operators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Is, not 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Ternary Operator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‘value_if_true’ if condition else ‘</a:t>
            </a:r>
            <a:r>
              <a:rPr lang="en-US" dirty="0" err="1"/>
              <a:t>value_if_false</a:t>
            </a:r>
            <a:r>
              <a:rPr lang="en-US" dirty="0"/>
              <a:t>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74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D8FB-7AD5-FB8D-9163-D20B8923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7CE69-609A-0D43-939E-025108841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effectLst/>
                <a:ea typeface="Times New Roman" panose="02020603050405020304" pitchFamily="18" charset="0"/>
              </a:rPr>
              <a:t>Assignment </a:t>
            </a:r>
            <a:r>
              <a:rPr lang="en-IN" sz="2400" b="1" dirty="0">
                <a:ea typeface="Times New Roman" panose="02020603050405020304" pitchFamily="18" charset="0"/>
              </a:rPr>
              <a:t>5</a:t>
            </a:r>
            <a:r>
              <a:rPr lang="en-IN" sz="2400" b="1" dirty="0">
                <a:effectLst/>
                <a:ea typeface="Times New Roman" panose="02020603050405020304" pitchFamily="18" charset="0"/>
              </a:rPr>
              <a:t>: </a:t>
            </a:r>
            <a:r>
              <a:rPr lang="en-IN" sz="2400" dirty="0"/>
              <a:t>Implement all comparison operators  </a:t>
            </a:r>
          </a:p>
          <a:p>
            <a:endParaRPr lang="en-IN" sz="2400" dirty="0"/>
          </a:p>
          <a:p>
            <a:r>
              <a:rPr lang="en-IN" sz="2400" b="1" dirty="0">
                <a:effectLst/>
                <a:ea typeface="Times New Roman" panose="02020603050405020304" pitchFamily="18" charset="0"/>
              </a:rPr>
              <a:t>Assignment 6: </a:t>
            </a:r>
            <a:r>
              <a:rPr lang="en-IN" sz="2400" dirty="0">
                <a:effectLst/>
                <a:ea typeface="Times New Roman" panose="02020603050405020304" pitchFamily="18" charset="0"/>
              </a:rPr>
              <a:t>Build a calculator for +, -, * and / operations using if and else condition statements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43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1463</Words>
  <Application>Microsoft Office PowerPoint</Application>
  <PresentationFormat>Widescreen</PresentationFormat>
  <Paragraphs>234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 Unicode MS</vt:lpstr>
      <vt:lpstr>Malgun Gothic</vt:lpstr>
      <vt:lpstr>Aptos</vt:lpstr>
      <vt:lpstr>Aptos Display</vt:lpstr>
      <vt:lpstr>Arial</vt:lpstr>
      <vt:lpstr>Times New Roman</vt:lpstr>
      <vt:lpstr>Office Theme</vt:lpstr>
      <vt:lpstr>Advanced Programming Using Python</vt:lpstr>
      <vt:lpstr>Day 2 </vt:lpstr>
      <vt:lpstr>Agenda</vt:lpstr>
      <vt:lpstr>Input/output from console (inputOutput.py)</vt:lpstr>
      <vt:lpstr>Hands on</vt:lpstr>
      <vt:lpstr>Hands on </vt:lpstr>
      <vt:lpstr>Conditional statements (ifElseControlStructure.py), (elif.py), (nestedifElse.py)</vt:lpstr>
      <vt:lpstr>Operators (Operators.py)</vt:lpstr>
      <vt:lpstr>Hands on </vt:lpstr>
      <vt:lpstr>Hands on </vt:lpstr>
      <vt:lpstr>Loops (forLoop.py), (whileLoop.py)</vt:lpstr>
      <vt:lpstr>Hands on </vt:lpstr>
      <vt:lpstr>Hands on</vt:lpstr>
      <vt:lpstr>Hands on </vt:lpstr>
      <vt:lpstr>Debugging</vt:lpstr>
      <vt:lpstr>Loop control statements (breakStatement.py)</vt:lpstr>
      <vt:lpstr>Hands on </vt:lpstr>
      <vt:lpstr>Hands on</vt:lpstr>
      <vt:lpstr>Hands on</vt:lpstr>
      <vt:lpstr>PowerPoint Presentation</vt:lpstr>
      <vt:lpstr>Homework </vt:lpstr>
      <vt:lpstr>Homework</vt:lpstr>
      <vt:lpstr>Hands on</vt:lpstr>
      <vt:lpstr>PowerPoint Presentation</vt:lpstr>
      <vt:lpstr>Hands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Anjali Kulkarni</dc:creator>
  <cp:lastModifiedBy>Anjali Kulkarni</cp:lastModifiedBy>
  <cp:revision>5</cp:revision>
  <dcterms:created xsi:type="dcterms:W3CDTF">2024-09-25T03:54:29Z</dcterms:created>
  <dcterms:modified xsi:type="dcterms:W3CDTF">2024-09-25T11:29:29Z</dcterms:modified>
</cp:coreProperties>
</file>