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352" r:id="rId3"/>
    <p:sldId id="353" r:id="rId4"/>
    <p:sldId id="474" r:id="rId5"/>
    <p:sldId id="280" r:id="rId6"/>
    <p:sldId id="289" r:id="rId7"/>
    <p:sldId id="470" r:id="rId8"/>
    <p:sldId id="472" r:id="rId9"/>
    <p:sldId id="475" r:id="rId10"/>
    <p:sldId id="471" r:id="rId11"/>
    <p:sldId id="306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C713-9946-4AB0-B165-97EF28CD306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D003-0BB3-493B-8A40-7B56CD387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3D-3610-0137-AEC5-04DF19253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161D7-DA97-ED45-A33F-F48C60DD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C367-06BE-3BDF-03B9-7BFAB6E4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0434-EE01-4BAF-A072-FB8AFADE7DBA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B2AB-60EE-8D51-E430-8B91B0DE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2B21-0D08-E41E-E358-AC6E2284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1EFC-852F-B027-1EB9-DB3D615B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B51FC-6521-58A1-96EA-1E370A56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1784-5C38-3D35-968E-8DD54F47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1BF9-8D15-426B-B57A-5EFB4A27C392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8B3A-8B72-A4F2-1C65-1A21AE4E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DE7B-9340-F8E9-CF6A-02D332E3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9F2D-1E94-48A9-F835-DC4321AF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6743E-BBF3-EDE8-5F44-CB507863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FE92-FED3-9FD5-A926-02DC914E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3A31-D5A8-414C-B127-A33B280099C3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A3E5-B033-BE96-EE37-465732F7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7580-B16C-907C-90CB-960018AC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8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336E-C9B8-700C-AAB6-9A81394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6A52-F61F-74CC-4A5D-057FCB86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00D8-F003-9E58-9466-6E62EF42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8F28-BACC-465B-8B13-DF8B57DE8086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770C-7B0E-3A78-C347-E5CDD6D6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62B6-0CFA-F5AF-27FB-C5FF1BE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EFAB-6131-06D0-C0B8-A5D1617A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EBE8-4CDF-6185-FCA9-F5AB5817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3A80-4985-0C7F-92B8-155E98E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2B0D-D227-4E84-AF38-D84D9E79D6A8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16A2-8BF4-0060-94DC-46EC5EBE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F83F-18A8-C170-CFA8-B2D09BDE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D8EC-60A6-372B-B531-EF55B3B8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36D5-C30C-C9A7-34A0-CFB1498B1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EC06-9EB0-874C-5D56-27F206FE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D249-2EED-EC9D-E835-93C59E3A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2A3-A3C1-435B-AE43-FC7E366B333B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CFEB-AC1F-9469-0C76-DA792357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B1677-5B16-246E-213C-F2AAF011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3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CD36-054F-21AE-0BDB-88C5DB5F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8420A-1991-C2C0-2574-942C7CA7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A5BB5-B810-6264-D74F-A972BA14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58E30-A7F3-1A5B-4CFE-18A8D87A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F3479-6FDA-562B-3540-637EE2221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13A61-2332-FF1A-C35A-32BF263B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9BA-0E6D-42E7-97F4-4D729DDB7E3C}" type="datetime1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99972-65D4-505E-0E02-5DCC8BEA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8407-514B-C4BE-7DDC-874666DD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4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98FC-1B30-11CB-AA41-7DE087E4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2D6DE-185B-DFCA-A770-3FCF3FAF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655-BC49-431E-B787-F19B807FEA4B}" type="datetime1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54FDA-1C44-97F2-7B6D-79808C8F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E1BA-A8A5-0E8E-1E1F-936BA4CB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BE74-217A-4876-7206-722248C6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550B-80C6-481D-BDCB-D69B81BD615F}" type="datetime1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8D796-F830-7F9B-8B57-56D8C02A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5009-EDB5-827C-9C89-AA56E337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9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4A0C-825E-7074-1A7B-B8C1774D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9DBC-88FD-2A63-F1B6-220D9FF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DE81C-C124-F04B-8380-EB3CC23B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ADE4-4EE1-842A-8187-CECCE899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B25E-4708-4B15-A3C4-9D2DACAA0051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AAA1-0C45-712F-F60B-0DD66A9E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DA959-4C0C-BDC6-DDDE-62E27E81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1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E52D-C2ED-2013-9445-8F038DC4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D0257-7A94-03D2-E92F-BAEF88507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3F542-2FCA-E2B0-DE16-7E32892E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E1637-3C2F-F035-59B8-C5A8264F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A4C1-E646-4807-9413-A0778683B02D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9792C-D453-BF46-292E-70A1562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8097-D0CF-B689-A6E6-5FB0E084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1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6C18A-869B-6A14-B0F4-1292E621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862C-8867-7F05-3205-EBD641A9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2F10-7E4F-14FC-5F83-228A6B33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CB1B6-C278-43A3-AF56-5EF0FFD048E3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730B-8B6F-8B3C-0AB4-05F19B731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C4FE-80D8-1563-EA2E-544EB7B51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128A-AA54-46AF-89B0-0F1B725D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0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CB9B-5F40-E7C6-0FA7-DC4D1E87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D94D-74BA-671F-A0AD-96B7AD2A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Assignment 9: </a:t>
            </a:r>
            <a:r>
              <a:rPr lang="en-US" dirty="0"/>
              <a:t>Splitting a Sentence</a:t>
            </a:r>
          </a:p>
          <a:p>
            <a:pPr marL="0" indent="0">
              <a:buNone/>
            </a:pPr>
            <a:r>
              <a:rPr lang="en-IN" dirty="0"/>
              <a:t>Use split () for :</a:t>
            </a:r>
          </a:p>
          <a:p>
            <a:r>
              <a:rPr lang="en-US" dirty="0"/>
              <a:t>Splitting a String into Words – split()</a:t>
            </a:r>
          </a:p>
          <a:p>
            <a:r>
              <a:rPr lang="en-US" dirty="0"/>
              <a:t>Splitting a String by a Custom Delimiter - split(delimiter)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C910D-C57A-2B6B-0232-EDB71FD7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21EF9-62F3-CF68-04F6-8E859F9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0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10: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Write a program that checks whether a given string is a palindrome (a string that reads the same backward as forward).</a:t>
            </a:r>
          </a:p>
          <a:p>
            <a:pPr marL="0" indent="0">
              <a:buNone/>
            </a:pPr>
            <a:r>
              <a:rPr lang="en-US" sz="1800" b="1" dirty="0"/>
              <a:t>Input:</a:t>
            </a:r>
            <a:endParaRPr lang="en-US" sz="1800" dirty="0"/>
          </a:p>
          <a:p>
            <a:pPr lvl="1"/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a string.</a:t>
            </a:r>
          </a:p>
          <a:p>
            <a:pPr marL="0" indent="0">
              <a:buNone/>
            </a:pPr>
            <a:r>
              <a:rPr lang="en-US" sz="1800" b="1" dirty="0"/>
              <a:t>Logic:</a:t>
            </a:r>
            <a:endParaRPr lang="en-US" sz="1800" dirty="0"/>
          </a:p>
          <a:p>
            <a:pPr lvl="1">
              <a:buSzPts val="1000"/>
              <a:tabLst>
                <a:tab pos="914400" algn="l"/>
              </a:tabLst>
            </a:pPr>
            <a:r>
              <a:rPr lang="en-IN" sz="1800" dirty="0">
                <a:cs typeface="Times New Roman" panose="02020603050405020304" pitchFamily="18" charset="0"/>
              </a:rPr>
              <a:t>Remove any spaces and convert the string to lowercase.</a:t>
            </a:r>
          </a:p>
          <a:p>
            <a:pPr lvl="1">
              <a:buSzPts val="1000"/>
              <a:tabLst>
                <a:tab pos="914400" algn="l"/>
              </a:tabLst>
            </a:pPr>
            <a:r>
              <a:rPr lang="en-IN" sz="1800" dirty="0">
                <a:cs typeface="Times New Roman" panose="02020603050405020304" pitchFamily="18" charset="0"/>
              </a:rPr>
              <a:t>Check if the string reads the same forward and backward.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lvl="1">
              <a:buSzPts val="1000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whether the string is a palindrome.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F6FB5-1382-66F9-4A65-A044C716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D4B26-3CC4-A444-32BF-FAA0181C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2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4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27 Sept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Revision</a:t>
            </a:r>
          </a:p>
          <a:p>
            <a:endParaRPr lang="en-IN" dirty="0"/>
          </a:p>
          <a:p>
            <a:r>
              <a:rPr lang="en-IN" dirty="0"/>
              <a:t>Loops with else</a:t>
            </a:r>
          </a:p>
          <a:p>
            <a:endParaRPr lang="en-IN" dirty="0"/>
          </a:p>
          <a:p>
            <a:r>
              <a:rPr lang="en-IN" dirty="0"/>
              <a:t>String Operations</a:t>
            </a:r>
          </a:p>
          <a:p>
            <a:endParaRPr lang="en-IN" dirty="0"/>
          </a:p>
          <a:p>
            <a:r>
              <a:rPr lang="en-IN" dirty="0"/>
              <a:t>Quiz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A1B1-E521-99C5-B65B-F425B77D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9D8A-9D53-0714-EF14-C436B846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B6D7-1AAD-7D8B-B413-9F628C3F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4720-256A-8FA9-AF3F-C2D113CE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Assignment 1: </a:t>
            </a:r>
          </a:p>
          <a:p>
            <a:pPr marL="0" indent="0">
              <a:buNone/>
            </a:pPr>
            <a:r>
              <a:rPr lang="en-US" dirty="0"/>
              <a:t>Ask user for a number print those many stars on the console. </a:t>
            </a:r>
          </a:p>
          <a:p>
            <a:pPr marL="0" indent="0">
              <a:buNone/>
            </a:pPr>
            <a:r>
              <a:rPr lang="en-US" dirty="0"/>
              <a:t>Ask user for ‘Y’ or ‘N’ to continue: </a:t>
            </a:r>
          </a:p>
          <a:p>
            <a:pPr marL="0" indent="0">
              <a:buNone/>
            </a:pPr>
            <a:r>
              <a:rPr lang="en-US" dirty="0"/>
              <a:t>if ‘Y’ - ask for another number </a:t>
            </a:r>
          </a:p>
          <a:p>
            <a:pPr marL="0" indent="0">
              <a:buNone/>
            </a:pPr>
            <a:r>
              <a:rPr lang="en-US" dirty="0"/>
              <a:t>else - exit.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5BD28-A4AF-82A0-6C2B-A8A2E4C2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44CE7-0C63-B794-A746-306CF804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CE23-193D-AF95-7D63-69F7648F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operations </a:t>
            </a:r>
            <a:r>
              <a:rPr lang="en-IN" sz="1400" dirty="0">
                <a:solidFill>
                  <a:schemeClr val="bg2"/>
                </a:solidFill>
              </a:rPr>
              <a:t>(stringOperations.py)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2D45-FA47-6A32-D994-4E338C3D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161" cy="4351338"/>
          </a:xfrm>
        </p:spPr>
        <p:txBody>
          <a:bodyPr>
            <a:normAutofit/>
          </a:bodyPr>
          <a:lstStyle/>
          <a:p>
            <a:r>
              <a:rPr lang="en-IN" dirty="0"/>
              <a:t>String Creation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‘quote’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“double quote” 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“ “ “ triple quotes” ” ”</a:t>
            </a:r>
          </a:p>
          <a:p>
            <a:r>
              <a:rPr lang="en-IN" dirty="0"/>
              <a:t>String Indexing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str[index]</a:t>
            </a:r>
          </a:p>
          <a:p>
            <a:r>
              <a:rPr lang="en-IN" dirty="0"/>
              <a:t>String Slicing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str[start index : last index]</a:t>
            </a:r>
          </a:p>
          <a:p>
            <a:r>
              <a:rPr lang="en-IN" dirty="0"/>
              <a:t>String Concatenation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‘+’ operator</a:t>
            </a:r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B03F6E-4A3C-2A4B-89E0-27474916BDB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555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String Repetition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str*3</a:t>
            </a:r>
          </a:p>
          <a:p>
            <a:r>
              <a:rPr lang="en-IN" dirty="0"/>
              <a:t>String Length</a:t>
            </a:r>
          </a:p>
          <a:p>
            <a:pPr lvl="1"/>
            <a:r>
              <a:rPr lang="en-IN" sz="2200" b="1" dirty="0" err="1">
                <a:solidFill>
                  <a:srgbClr val="FF9900"/>
                </a:solidFill>
              </a:rPr>
              <a:t>len</a:t>
            </a:r>
            <a:r>
              <a:rPr lang="en-IN" sz="2200" b="1" dirty="0">
                <a:solidFill>
                  <a:srgbClr val="FF9900"/>
                </a:solidFill>
              </a:rPr>
              <a:t>(str)</a:t>
            </a:r>
          </a:p>
          <a:p>
            <a:r>
              <a:rPr lang="en-IN" dirty="0"/>
              <a:t>String Membership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‘in’, ‘not in’</a:t>
            </a:r>
          </a:p>
          <a:p>
            <a:r>
              <a:rPr lang="en-IN" dirty="0"/>
              <a:t>String Methods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upper()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lower()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capitalize()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title()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229A-5FCB-EC62-B8E4-3B978EB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A849-F74B-6CCF-7FBA-8FEF2487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8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7EAE-3BE8-0621-EDA9-E2F7336E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4145-FD47-0CA3-747A-EDAF362C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73108"/>
            <a:ext cx="6017342" cy="4351338"/>
          </a:xfrm>
        </p:spPr>
        <p:txBody>
          <a:bodyPr/>
          <a:lstStyle/>
          <a:p>
            <a:r>
              <a:rPr lang="en-IN" dirty="0"/>
              <a:t>Checking String Properties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Startswith(), endswith(), isalpha(), isdigit(), isalnum()</a:t>
            </a:r>
          </a:p>
          <a:p>
            <a:pPr lvl="1"/>
            <a:endParaRPr lang="en-IN" sz="2200" b="1" dirty="0">
              <a:solidFill>
                <a:srgbClr val="FF9900"/>
              </a:solidFill>
            </a:endParaRPr>
          </a:p>
          <a:p>
            <a:r>
              <a:rPr lang="en-IN" dirty="0"/>
              <a:t>String Formatting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f-Strings, format(), % operator</a:t>
            </a:r>
          </a:p>
          <a:p>
            <a:pPr lvl="1"/>
            <a:endParaRPr lang="en-IN" sz="2200" b="1" dirty="0">
              <a:solidFill>
                <a:srgbClr val="FF9900"/>
              </a:solidFill>
            </a:endParaRPr>
          </a:p>
          <a:p>
            <a:r>
              <a:rPr lang="en-IN" dirty="0"/>
              <a:t>Escaping Characters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‘\’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5AE01D-08A1-5CDA-63D0-C34BDA290E1F}"/>
              </a:ext>
            </a:extLst>
          </p:cNvPr>
          <p:cNvSpPr txBox="1">
            <a:spLocks/>
          </p:cNvSpPr>
          <p:nvPr/>
        </p:nvSpPr>
        <p:spPr>
          <a:xfrm>
            <a:off x="1022555" y="1973108"/>
            <a:ext cx="4129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Stripping Whitespace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strip(),lstrip(), rstrip()</a:t>
            </a:r>
          </a:p>
          <a:p>
            <a:pPr lvl="1"/>
            <a:endParaRPr lang="en-IN" sz="2200" b="1" dirty="0">
              <a:solidFill>
                <a:srgbClr val="FF9900"/>
              </a:solidFill>
            </a:endParaRPr>
          </a:p>
          <a:p>
            <a:r>
              <a:rPr lang="en-IN" dirty="0"/>
              <a:t>Finding and Replacing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find(), replace()</a:t>
            </a:r>
          </a:p>
          <a:p>
            <a:pPr lvl="1"/>
            <a:endParaRPr lang="en-IN" sz="2200" b="1" dirty="0">
              <a:solidFill>
                <a:srgbClr val="FF9900"/>
              </a:solidFill>
            </a:endParaRPr>
          </a:p>
          <a:p>
            <a:r>
              <a:rPr lang="en-IN" dirty="0"/>
              <a:t>Splitting and Joining</a:t>
            </a:r>
          </a:p>
          <a:p>
            <a:pPr lvl="1"/>
            <a:r>
              <a:rPr lang="en-IN" sz="2200" b="1" dirty="0">
                <a:solidFill>
                  <a:srgbClr val="FF9900"/>
                </a:solidFill>
              </a:rPr>
              <a:t>split(), join()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4C269-014E-F59B-CC81-0B0CDFD2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9E5D-44CD-C362-4675-BFE20590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55C8-CA61-740F-2ED0-005BC468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680A-3A07-A895-FA3F-5014730B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Assignment 1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Use Strip Function to :</a:t>
            </a:r>
          </a:p>
          <a:p>
            <a:pPr lvl="1"/>
            <a:r>
              <a:rPr lang="en-IN" dirty="0"/>
              <a:t>Removing leading / trailing Whitespace - strip()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Assignment 2: </a:t>
            </a:r>
            <a:r>
              <a:rPr lang="en-IN" dirty="0"/>
              <a:t>Accept 2 strings from a user and concatenate them. Calculate length of the resulting string.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Assignment 3: </a:t>
            </a:r>
            <a:r>
              <a:rPr lang="en-IN" dirty="0"/>
              <a:t>Accept 2 strings from a user and compare them. Ask if user wants to compare more strings, if yes ask for 2 more strings else exit.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77A-0AA0-C29D-2F49-996156AE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63B83-A1A9-2769-D1BA-ED41971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6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FA0-9DBD-AC52-A730-0E691FB1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6377-6E70-0502-9763-24832FC4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Assignment 5:</a:t>
            </a:r>
          </a:p>
          <a:p>
            <a:pPr marL="0" indent="0">
              <a:buNone/>
            </a:pPr>
            <a:r>
              <a:rPr lang="en-IN" dirty="0"/>
              <a:t>Use find() and replace() for: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Find the First Occurrence of a Substring – </a:t>
            </a:r>
            <a:r>
              <a:rPr lang="en-US" dirty="0" err="1"/>
              <a:t>text.find</a:t>
            </a:r>
            <a:r>
              <a:rPr lang="en-US" dirty="0"/>
              <a:t>(substring)</a:t>
            </a:r>
          </a:p>
          <a:p>
            <a:endParaRPr lang="en-US" dirty="0"/>
          </a:p>
          <a:p>
            <a:r>
              <a:rPr lang="en-US" dirty="0"/>
              <a:t>Replace All Occurrences of a Substring - </a:t>
            </a:r>
            <a:r>
              <a:rPr lang="en-US" dirty="0" err="1"/>
              <a:t>text.replace</a:t>
            </a:r>
            <a:r>
              <a:rPr lang="en-US" dirty="0"/>
              <a:t>(old, new)</a:t>
            </a:r>
          </a:p>
          <a:p>
            <a:endParaRPr lang="en-US" dirty="0"/>
          </a:p>
          <a:p>
            <a:r>
              <a:rPr lang="en-US" dirty="0"/>
              <a:t>Replace First Occurrence of a Substring - </a:t>
            </a:r>
            <a:r>
              <a:rPr lang="en-US" dirty="0" err="1"/>
              <a:t>text.replace</a:t>
            </a:r>
            <a:r>
              <a:rPr lang="en-US" dirty="0"/>
              <a:t>(old, new, 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76E75-9AA7-DBFF-9722-190C4A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6BAF-738A-AF33-5769-D8EC83E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5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55C8-CA61-740F-2ED0-005BC468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-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680A-3A07-A895-FA3F-5014730B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Assignment 6</a:t>
            </a:r>
            <a:r>
              <a:rPr lang="en-IN" dirty="0"/>
              <a:t>: Extract 3</a:t>
            </a:r>
            <a:r>
              <a:rPr lang="en-IN" baseline="30000" dirty="0"/>
              <a:t>rd</a:t>
            </a:r>
            <a:r>
              <a:rPr lang="en-IN" dirty="0"/>
              <a:t> letter of a string.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Assignment 7: </a:t>
            </a:r>
            <a:r>
              <a:rPr lang="en-IN" dirty="0"/>
              <a:t>Extract 3 – 8 letters of a string.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Assignment 8: </a:t>
            </a:r>
            <a:r>
              <a:rPr lang="en-IN" dirty="0"/>
              <a:t>Remove 1</a:t>
            </a:r>
            <a:r>
              <a:rPr lang="en-IN" baseline="30000" dirty="0"/>
              <a:t>st</a:t>
            </a:r>
            <a:r>
              <a:rPr lang="en-IN" dirty="0"/>
              <a:t> and last letter of a string.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Assignment 9: </a:t>
            </a:r>
            <a:r>
              <a:rPr lang="en-IN" dirty="0"/>
              <a:t>Accept a string from user (lowercase) and convert it to uppercase. 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8766-3CC0-1BFE-6E10-F33DEA5B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E985C-8962-B3F5-AA94-89284D29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510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Advanced Programming Using Python</vt:lpstr>
      <vt:lpstr>Day 4 </vt:lpstr>
      <vt:lpstr>Agenda</vt:lpstr>
      <vt:lpstr>Hands on</vt:lpstr>
      <vt:lpstr>String operations (stringOperations.py)</vt:lpstr>
      <vt:lpstr>String operations</vt:lpstr>
      <vt:lpstr>Hands On</vt:lpstr>
      <vt:lpstr>Hands On</vt:lpstr>
      <vt:lpstr>Hands On - Slicing</vt:lpstr>
      <vt:lpstr>Hands 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3</cp:revision>
  <dcterms:created xsi:type="dcterms:W3CDTF">2024-09-27T06:26:56Z</dcterms:created>
  <dcterms:modified xsi:type="dcterms:W3CDTF">2024-09-28T01:15:11Z</dcterms:modified>
</cp:coreProperties>
</file>