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14995"/>
    <p:restoredTop sz="94660"/>
  </p:normalViewPr>
  <p:slideViewPr>
    <p:cSldViewPr snapToGrid="0">
      <p:cViewPr varScale="1">
        <p:scale>
          <a:sx d="100" n="78"/>
          <a:sy d="100" n="78"/>
        </p:scale>
        <p:origin x="878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3EE98517-C9C4-4822-B7E0-6F61EF222A37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altLang="en-IN" lang="en-IN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60A5BAF-841D-4C43-B6B4-91BA84FBE28B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45202538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8140-CEA8-E5A2-E5C6-E5AD583F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4E79-1AA5-636B-66DE-C2809659CA1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altLang="en-IN"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D13D-7A7F-9A95-7C45-B823D094259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C05B-CBF3-C3B2-9443-C4DD67CDFBB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94A5-E637-954C-F55A-16A34E476C8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7255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4FD-0D3B-0C90-4AFC-280F24ED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0E5E3-B6F5-5452-61B1-CB613FD14C9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2D9B-73AA-6ED2-BCA3-E1647F01C51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521C-7D3F-61F5-448C-2FAD5A5277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030D-3169-03A1-D6A9-99859930DCE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88454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8582E-740B-9343-4EF7-59DBEC3685D9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A515-0184-CB9C-58DE-B112AE1B989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B933-5202-BBA4-C5C4-B7DCA156E77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4606-575A-FD5A-20C3-3FCF70BFDE5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4F35-11A8-34FA-9237-42DCD0915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755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919-7355-324D-EDBE-B2FE9189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7B56-6DF6-27B2-208C-BA62193B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6694-BCF8-F1DF-6A5F-9007E59A5B1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60A7-0194-4C7D-6818-E6E13BF73DB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8EA4-0677-3710-B01A-22858D75669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8225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D51-9F72-35E1-E6E4-0AD3E6E0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0AD6-AECD-07CE-EFAE-DE5A03939F9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7BFB-5C33-3BE5-52D8-FA435D84358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566A-A3AE-47CA-D178-8D4467A7E1B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E05-0766-2C01-C09A-0D2248561F9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0901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398B-20E3-2428-0568-E7FCEC53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78D2-6AC5-2C77-B6D3-D81320F61D2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412C5-FAEA-2BE3-320E-B36D6C22AC27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5B9F-3B1D-10A6-3554-5172F134EE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3C56-67FC-E004-401E-1A2FCB54D98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ED4ED-71CC-4FD1-B448-9D087DB5678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5023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B11-B324-1BFC-943B-C947E572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8580-5B05-20BB-EC48-822F909CC5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E51D-CABE-26C8-F22F-C3E5D4B95B87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BA09-99C0-2DB9-DC9C-B7FD2DED4907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CA584-937C-0CDA-EAA0-E351C02478D5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4EE6-053A-FD84-E489-F63C8DE926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4DEA1-3E7F-1681-7A4E-B9D2215AC9A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FD6D2-B91B-3270-EE45-EFB433AA4E0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4883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868-DD81-C6C0-B994-EA873E2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1EFD-909F-DE7E-ED0A-860B8127DEA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2AEB-6AA8-EB0F-9E42-0E73C8E6DCA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41FA-4094-499E-5EC2-03FD4BDC38C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5256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B0D5A-4573-D85E-4F8E-381450787BB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B7C1-3C00-8A6B-57AF-D15DF8B944A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7C9B-3939-3F8F-0A63-996E4184593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327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A451-2E78-5E09-9AB6-B4B30E6F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E63-94D4-280F-176D-A0E3D2FC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7D5F-C602-69B9-57DD-59F885F9DF31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0C2EF-4B82-28E1-5643-CE2C0B4DE5C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0184-7A6C-9451-A9F3-15094403014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41EE-D61A-A0BE-B5D1-33C74E69E83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4261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0053-2689-8055-E693-C5802A66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B9E19-9ACF-6E52-EE2D-EBD385A2F738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IN"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BA26-F562-E2C1-573D-20E7D463E346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8DC9-2FE0-0517-4540-792D32DF380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42B-C1FD-A68F-4956-8ACF9A5A977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2E6E-56ED-CBA2-B3CD-B3547703EA2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367859522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2598-FDF4-70D5-C955-72D2ADB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altLang="en-IN"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AC51-BF3B-64E2-93F1-12BE3005942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F20-50E2-7546-12E4-CCBC32F74F1D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4F562-1B82-493C-AD42-CDD877A88A79}" type="datetimeFigureOut">
              <a:rPr altLang="en-IN" lang="en-IN" smtClean="0"/>
              <a:t>01-10-2024</a:t>
            </a:fld>
            <a:endParaRPr altLang="en-IN"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5BE9-81F9-28F0-FEE0-244C251C323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altLang="en-IN"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4419-616D-9194-669C-0A675A2D5CD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FA2DA-6B46-4415-9EB4-A6BD3B0A034A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32880597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en-IN" dirty="0" lang="en-IN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>
            <a:normAutofit lnSpcReduction="10000"/>
          </a:bodyPr>
          <a:lstStyle/>
          <a:p>
            <a:endParaRPr altLang="en-IN" dirty="0" lang="en-IN"/>
          </a:p>
          <a:p>
            <a:endParaRPr altLang="en-IN" dirty="0" lang="en-IN"/>
          </a:p>
          <a:p>
            <a:r>
              <a:rPr altLang="en-IN" dirty="0" lang="en-IN"/>
              <a:t>Anjali Kulkarni</a:t>
            </a:r>
          </a:p>
          <a:p>
            <a:r>
              <a:rPr altLang="en-IN" dirty="0" lang="en-IN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ctr" indent="0" marL="0">
              <a:buNone/>
            </a:pPr>
            <a:endParaRPr altLang="en-IN" b="1" dirty="0" lang="en-IN" sz="5400"/>
          </a:p>
          <a:p>
            <a:pPr algn="ctr" indent="0" marL="0">
              <a:buNone/>
            </a:pPr>
            <a:r>
              <a:rPr altLang="en-IN" b="1" dirty="0" lang="en-IN" sz="540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FB4A58D-56C7-4698-B536-0378718833D0}" type="slidenum">
              <a:rPr altLang="en-IN" lang="en-IN" smtClean="0"/>
              <a:t>10</a:t>
            </a:fld>
            <a:endParaRPr altLang="en-IN"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en-IN" dirty="0" lang="en-IN"/>
              <a:t>Day 7</a:t>
            </a:r>
            <a:br>
              <a:rPr altLang="en-IN" dirty="0" lang="en-IN"/>
            </a:br>
            <a:endParaRPr altLang="en-IN" dirty="0"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>
            <a:normAutofit lnSpcReduction="10000"/>
          </a:bodyPr>
          <a:lstStyle/>
          <a:p>
            <a:endParaRPr altLang="en-IN" dirty="0" lang="en-IN"/>
          </a:p>
          <a:p>
            <a:endParaRPr altLang="en-IN" dirty="0" lang="en-IN"/>
          </a:p>
          <a:p>
            <a:r>
              <a:rPr altLang="en-IN" dirty="0" lang="en-IN"/>
              <a:t>Anjali Kulkarni</a:t>
            </a:r>
          </a:p>
          <a:p>
            <a:r>
              <a:rPr altLang="en-IN" dirty="0" lang="en-IN"/>
              <a:t>1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altLang="en-IN" dirty="0" lang="en-IN"/>
              <a:t>Revision</a:t>
            </a:r>
          </a:p>
          <a:p>
            <a:endParaRPr altLang="en-IN" dirty="0" lang="en-IN"/>
          </a:p>
          <a:p>
            <a:r>
              <a:rPr altLang="en-IN" dirty="0" lang="en-IN"/>
              <a:t>Dictionaries</a:t>
            </a:r>
          </a:p>
          <a:p>
            <a:endParaRPr altLang="en-IN" dirty="0" lang="en-IN"/>
          </a:p>
          <a:p>
            <a:r>
              <a:rPr altLang="en-IN" dirty="0" lang="en-IN"/>
              <a:t>Functions</a:t>
            </a:r>
          </a:p>
          <a:p>
            <a:endParaRPr altLang="en-IN" dirty="0" lang="en-IN"/>
          </a:p>
          <a:p>
            <a:pPr indent="0" marL="0">
              <a:buNone/>
            </a:pPr>
            <a:endParaRPr altLang="en-IN" dirty="0"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A1B1-E521-99C5-B65B-F425B77DCA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D8A-9D53-0714-EF14-C436B84658D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7DA6128A-AA54-46AF-89B0-0F1B725DD19B}" type="slidenum">
              <a:rPr altLang="en-IN" lang="en-IN" smtClean="0"/>
              <a:t>3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9E0E-3719-ABD5-F3D9-9698F28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B04-7092-CD2B-8F66-79A2F871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ctr" indent="0" marL="0">
              <a:buNone/>
            </a:pPr>
            <a:r>
              <a:rPr b="1" dirty="0" i="1" lang="en-US" sz="2400" u="sng">
                <a:solidFill>
                  <a:schemeClr val="tx2">
                    <a:lumMod val="50000"/>
                    <a:lumOff val="50000"/>
                  </a:schemeClr>
                </a:solidFill>
              </a:rPr>
              <a:t>Data structures that store data in key-value pairs</a:t>
            </a:r>
          </a:p>
          <a:p>
            <a:pPr algn="ctr" indent="0" marL="0">
              <a:buNone/>
            </a:pPr>
            <a:endParaRPr b="1" dirty="0" i="1" lang="en-US" sz="2400" u="sng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altLang="en-IN" dirty="0" lang="en-IN"/>
              <a:t>Mutable</a:t>
            </a:r>
          </a:p>
          <a:p>
            <a:r>
              <a:rPr altLang="en-IN" dirty="0" lang="en-IN"/>
              <a:t>Powerful and flexible</a:t>
            </a:r>
            <a:endParaRPr dirty="0" lang="en-US"/>
          </a:p>
          <a:p>
            <a:r>
              <a:rPr dirty="0" lang="en-US"/>
              <a:t>Storing and managing complex data</a:t>
            </a:r>
            <a:endParaRPr altLang="en-IN" dirty="0" lang="en-IN"/>
          </a:p>
          <a:p>
            <a:r>
              <a:rPr dirty="0" lang="en-US"/>
              <a:t>Dictionaries are indexed by unique keys</a:t>
            </a:r>
          </a:p>
          <a:p>
            <a:endParaRPr dirty="0"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8328-AE73-945F-C596-EF10EC1B8C5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90B9-7FF8-05DC-A6EB-1BAF3B8A86D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4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9888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94" y="1825932"/>
            <a:ext cx="4894006" cy="4351338"/>
          </a:xfrm>
        </p:spPr>
        <p:txBody>
          <a:bodyPr numCol="1">
            <a:normAutofit fontScale="92500" lnSpcReduction="10000"/>
          </a:bodyPr>
          <a:lstStyle/>
          <a:p>
            <a:r>
              <a:rPr altLang="en-IN" dirty="0" lang="en-IN"/>
              <a:t>Dictionary is denoted by </a:t>
            </a:r>
            <a:endParaRPr altLang="en-IN" dirty="0" lang="en-IN">
              <a:solidFill>
                <a:srgbClr val="FF9900"/>
              </a:solidFill>
            </a:endParaRPr>
          </a:p>
          <a:p>
            <a:pPr lvl="1"/>
            <a:r>
              <a:rPr altLang="en-IN" dirty="0" lang="en-IN">
                <a:solidFill>
                  <a:srgbClr val="FF9900"/>
                </a:solidFill>
              </a:rPr>
              <a:t> </a:t>
            </a:r>
            <a:r>
              <a:rPr altLang="en-IN" b="1" dirty="0" lang="en-IN">
                <a:solidFill>
                  <a:srgbClr val="FF9900"/>
                </a:solidFill>
              </a:rPr>
              <a:t>empty_dict = {}</a:t>
            </a:r>
          </a:p>
          <a:p>
            <a:r>
              <a:rPr altLang="en-IN" dirty="0" lang="en-IN"/>
              <a:t>Accessing dict Elements</a:t>
            </a:r>
          </a:p>
          <a:p>
            <a:pPr lvl="1"/>
            <a:r>
              <a:rPr altLang="en-IN" dirty="0" lang="en-IN"/>
              <a:t>Using keys </a:t>
            </a:r>
          </a:p>
          <a:p>
            <a:pPr lvl="2"/>
            <a:r>
              <a:rPr altLang="en-IN" b="1" dirty="0" lang="en-IN" sz="2400">
                <a:solidFill>
                  <a:srgbClr val="FF9900"/>
                </a:solidFill>
              </a:rPr>
              <a:t>my_dict[key]</a:t>
            </a:r>
          </a:p>
          <a:p>
            <a:pPr lvl="1"/>
            <a:r>
              <a:rPr altLang="en-IN" dirty="0" lang="en-IN"/>
              <a:t>Using get()</a:t>
            </a:r>
          </a:p>
          <a:p>
            <a:pPr lvl="2"/>
            <a:r>
              <a:rPr altLang="en-IN" b="1" dirty="0" lang="en-IN" sz="2400">
                <a:solidFill>
                  <a:srgbClr val="FF9900"/>
                </a:solidFill>
              </a:rPr>
              <a:t>my_dict.get("age“)</a:t>
            </a:r>
          </a:p>
          <a:p>
            <a:r>
              <a:rPr altLang="en-IN" dirty="0" lang="en-IN"/>
              <a:t>Removing key value pairs</a:t>
            </a:r>
          </a:p>
          <a:p>
            <a:pPr lvl="1"/>
            <a:r>
              <a:rPr altLang="en-IN" b="1" dirty="0" lang="en-IN" sz="2100">
                <a:solidFill>
                  <a:srgbClr val="FF9900"/>
                </a:solidFill>
              </a:rPr>
              <a:t>pop()</a:t>
            </a:r>
          </a:p>
          <a:p>
            <a:pPr lvl="1"/>
            <a:r>
              <a:rPr altLang="en-IN" b="1" dirty="0" lang="en-IN" sz="2100">
                <a:solidFill>
                  <a:srgbClr val="FF9900"/>
                </a:solidFill>
              </a:rPr>
              <a:t>popitem()</a:t>
            </a:r>
          </a:p>
          <a:p>
            <a:pPr lvl="1"/>
            <a:r>
              <a:rPr altLang="en-IN" b="1" dirty="0" lang="en-IN" sz="2100">
                <a:solidFill>
                  <a:srgbClr val="FF9900"/>
                </a:solidFill>
              </a:rPr>
              <a:t>del()</a:t>
            </a:r>
          </a:p>
          <a:p>
            <a:pPr lvl="1"/>
            <a:r>
              <a:rPr altLang="en-IN" b="1" dirty="0" lang="en-IN" sz="2100">
                <a:solidFill>
                  <a:srgbClr val="FF9900"/>
                </a:solidFill>
              </a:rPr>
              <a:t>clear()</a:t>
            </a:r>
          </a:p>
          <a:p>
            <a:endParaRPr altLang="en-IN" b="1" dirty="0" lang="en-IN">
              <a:solidFill>
                <a:srgbClr val="FF99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60025" y="1825932"/>
            <a:ext cx="5948516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 fontScale="92500"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lang="en-IN"/>
              <a:t>Modifying List</a:t>
            </a:r>
          </a:p>
          <a:p>
            <a:pPr lvl="1"/>
            <a:r>
              <a:rPr altLang="en-IN" dirty="0" lang="en-IN"/>
              <a:t>Adding key value pairs</a:t>
            </a:r>
          </a:p>
          <a:p>
            <a:pPr lvl="2"/>
            <a:r>
              <a:rPr altLang="en-IN" b="1" dirty="0" lang="en-IN">
                <a:solidFill>
                  <a:srgbClr val="FF9900"/>
                </a:solidFill>
              </a:rPr>
              <a:t>my_dict[“key”] = [newVal1,newValn]</a:t>
            </a:r>
          </a:p>
          <a:p>
            <a:r>
              <a:rPr altLang="en-IN" dirty="0" lang="en-IN"/>
              <a:t>Checking for Key Existence </a:t>
            </a:r>
          </a:p>
          <a:p>
            <a:pPr lvl="1"/>
            <a:r>
              <a:rPr altLang="en-IN" b="1" dirty="0" lang="en-IN">
                <a:solidFill>
                  <a:srgbClr val="FF9900"/>
                </a:solidFill>
              </a:rPr>
              <a:t>‘in’ , ‘not in’</a:t>
            </a:r>
          </a:p>
          <a:p>
            <a:r>
              <a:rPr altLang="en-IN" dirty="0" lang="en-IN"/>
              <a:t>Directory Methods</a:t>
            </a:r>
          </a:p>
          <a:p>
            <a:pPr lvl="1"/>
            <a:r>
              <a:rPr altLang="en-IN" b="1" dirty="0" lang="en-IN">
                <a:solidFill>
                  <a:srgbClr val="FF9900"/>
                </a:solidFill>
              </a:rPr>
              <a:t>keys()</a:t>
            </a:r>
          </a:p>
          <a:p>
            <a:pPr lvl="1"/>
            <a:r>
              <a:rPr altLang="en-IN" b="1" dirty="0" lang="en-IN">
                <a:solidFill>
                  <a:srgbClr val="FF9900"/>
                </a:solidFill>
              </a:rPr>
              <a:t>Values()</a:t>
            </a:r>
          </a:p>
          <a:p>
            <a:pPr lvl="1"/>
            <a:r>
              <a:rPr altLang="en-IN" b="1" dirty="0" lang="en-IN">
                <a:solidFill>
                  <a:srgbClr val="FF9900"/>
                </a:solidFill>
              </a:rPr>
              <a:t>Items()</a:t>
            </a:r>
          </a:p>
          <a:p>
            <a:r>
              <a:rPr altLang="en-IN" dirty="0" lang="en-IN"/>
              <a:t>Copying Directories</a:t>
            </a:r>
          </a:p>
          <a:p>
            <a:pPr lvl="1"/>
            <a:r>
              <a:rPr altLang="en-IN" b="1" dirty="0" lang="en-IN" sz="2300">
                <a:solidFill>
                  <a:srgbClr val="FF9900"/>
                </a:solidFill>
              </a:rPr>
              <a:t>copy()</a:t>
            </a:r>
          </a:p>
          <a:p>
            <a:endParaRPr altLang="en-IN" b="1" dirty="0" lang="en-IN">
              <a:solidFill>
                <a:srgbClr val="FF99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5A2E3E-CF19-6998-A465-C1A925372119}"/>
              </a:ext>
            </a:extLst>
          </p:cNvPr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b="0" baseline="0" cap="none" i="0" kumimoji="0" lang="en-US" normalizeH="0" strike="noStrike" sz="1000" u="none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b="0" baseline="0" cap="none" i="0" kumimoji="0" lang="en-US" normalizeH="0" strike="noStrike" sz="800" u="none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b="0" baseline="0" cap="none" i="0" kumimoji="0" lang="en-US" normalizeH="0" strike="noStrike" sz="18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EA28E-BF41-5667-583A-CE848175732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BB6-B27E-0828-C4A2-1E6E1588A11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5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62777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079A-E647-75E4-38A8-3BC6977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529B-E987-14D1-D5EE-B2E70353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 indent="0" marL="0">
              <a:buNone/>
            </a:pPr>
            <a:r>
              <a:rPr b="1" dirty="0" lang="en-US"/>
              <a:t>Assignment 1 : </a:t>
            </a:r>
          </a:p>
          <a:p>
            <a:r>
              <a:rPr dirty="0" lang="en-US"/>
              <a:t>Create a dictionary where keys are integers from 1 to 5 and values are their cubes</a:t>
            </a:r>
          </a:p>
          <a:p>
            <a:endParaRPr dirty="0" lang="en-US"/>
          </a:p>
          <a:p>
            <a:pPr indent="0" marL="0">
              <a:buNone/>
            </a:pPr>
            <a:r>
              <a:rPr b="1" dirty="0" lang="en-US"/>
              <a:t>Assignment 2 : </a:t>
            </a:r>
          </a:p>
          <a:p>
            <a:r>
              <a:rPr dirty="0" lang="en-US"/>
              <a:t>Generate a dictionary with letters 'a' to 'e' as keys and their ASCII values as values</a:t>
            </a:r>
          </a:p>
          <a:p>
            <a:endParaRPr dirty="0" lang="en-US"/>
          </a:p>
          <a:p>
            <a:pPr indent="0" marL="0">
              <a:buNone/>
            </a:pPr>
            <a:r>
              <a:rPr b="1" dirty="0" lang="en-US"/>
              <a:t>Assignment 3: </a:t>
            </a:r>
          </a:p>
          <a:p>
            <a:r>
              <a:rPr dirty="0" lang="en-US"/>
              <a:t>Generate a dictionary with following keys: “Name”, “</a:t>
            </a:r>
            <a:r>
              <a:rPr dirty="0" err="1" lang="en-US"/>
              <a:t>RollNo</a:t>
            </a:r>
            <a:r>
              <a:rPr dirty="0" lang="en-US"/>
              <a:t>”, “Science”, “</a:t>
            </a:r>
            <a:r>
              <a:rPr dirty="0" err="1" lang="en-US"/>
              <a:t>Maths</a:t>
            </a:r>
            <a:r>
              <a:rPr dirty="0" lang="en-US"/>
              <a:t>”, “English”. Accept values for these from user. </a:t>
            </a:r>
          </a:p>
          <a:p>
            <a:r>
              <a:rPr dirty="0" lang="en-US"/>
              <a:t>Calculate “Average” and “Percentage” and add these to dictionary. </a:t>
            </a:r>
          </a:p>
          <a:p>
            <a:r>
              <a:rPr dirty="0" lang="en-US"/>
              <a:t>Print final dictionary.  </a:t>
            </a:r>
            <a:endParaRPr altLang="en-IN" dirty="0"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17061-EF18-0E5B-5D0C-B62E7BA5272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A90F3-3336-F4B7-DA9D-1B0DDB30B4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6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3460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E548-904D-EAA3-EE9D-337F2B9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Dictionary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EC61-05F3-FC9B-4E92-C2AA0A1E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/>
              <a:t>Valid Keys:</a:t>
            </a:r>
          </a:p>
          <a:p>
            <a:pPr eaLnBrk="0" fontAlgn="base" hangingPunct="0"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Strings: </a:t>
            </a:r>
            <a:endParaRPr dirty="0" lang="en-US" sz="2000"/>
          </a:p>
          <a:p>
            <a:pPr eaLnBrk="0" fontAlgn="base" hangingPunct="0"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 sz="2400"/>
              <a:t>my_dict = {"key": "value"}</a:t>
            </a:r>
          </a:p>
          <a:p>
            <a:pPr eaLnBrk="0" fontAlgn="base" hangingPunct="0"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Numbers: </a:t>
            </a:r>
          </a:p>
          <a:p>
            <a:pPr eaLnBrk="0" fontAlgn="base" hangingPunct="0"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 sz="2400"/>
              <a:t>my_dict = {1: "one", 2: "two"}</a:t>
            </a:r>
          </a:p>
          <a:p>
            <a:pPr eaLnBrk="0" fontAlgn="base" hangingPunct="0"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Tuples: </a:t>
            </a:r>
          </a:p>
          <a:p>
            <a:pPr eaLnBrk="0" fontAlgn="base" hangingPunct="0"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 sz="2400"/>
              <a:t>my_dict = {(1, 2): "pair"}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/>
              <a:t>Invalid Keys:</a:t>
            </a:r>
          </a:p>
          <a:p>
            <a:pPr eaLnBrk="0" fontAlgn="base" hangingPunct="0"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Lists: </a:t>
            </a:r>
          </a:p>
          <a:p>
            <a:pPr eaLnBrk="0" fontAlgn="base" hangingPunct="0"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my_dict = {[1, 2]: "list"} # Raises a TypeError</a:t>
            </a:r>
          </a:p>
          <a:p>
            <a:pPr eaLnBrk="0" fontAlgn="base" hangingPunct="0"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Dictionaries: </a:t>
            </a:r>
          </a:p>
          <a:p>
            <a:pPr eaLnBrk="0" fontAlgn="base" hangingPunct="0"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dirty="0" lang="en-US"/>
              <a:t>my_dict = {{1: 2}: "dict"} # Raises a TypeError</a:t>
            </a:r>
          </a:p>
          <a:p>
            <a:endParaRPr altLang="en-IN" dirty="0"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2F958-2D80-9545-E653-CC7CA5E558B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B3C27-43A7-12E3-17D5-A709C7FB884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7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9045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D4E7-A999-1646-390B-38581747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948B-029F-642E-8CB8-CB6F781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IN" b="1" dirty="0" lang="en-IN" sz="1800">
                <a:effectLst/>
                <a:ea charset="0" panose="02020603050405020304" pitchFamily="18" typeface="Times New Roman"/>
              </a:rPr>
              <a:t>Assignment 4: </a:t>
            </a:r>
            <a:r>
              <a:rPr altLang="en-IN" dirty="0" lang="en-IN" sz="1800">
                <a:effectLst/>
                <a:ea charset="0" panose="02020603050405020304" pitchFamily="18" typeface="Times New Roman"/>
              </a:rPr>
              <a:t>Develop a program to manage an inventory system for a small store.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ea charset="0" panose="02020603050405020304" pitchFamily="18" typeface="Times New Roman"/>
              </a:rPr>
              <a:t>Input:</a:t>
            </a:r>
            <a:endParaRPr altLang="en-IN" dirty="0" lang="en-IN" sz="1800">
              <a:effectLst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  <a:cs charset="0" panose="02020603050405020304" pitchFamily="18" typeface="Times New Roman"/>
              </a:rPr>
              <a:t>Prompt the user to enter items, their quantities, and prices.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  <a:cs charset="0" panose="02020603050405020304" pitchFamily="18" typeface="Times New Roman"/>
              </a:rPr>
              <a:t>Store the data in a dictionary where keys are item names, and values are another dictionary containing quantity and price.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ea charset="0" panose="02020603050405020304" pitchFamily="18" typeface="Times New Roman"/>
              </a:rPr>
              <a:t>Logic:</a:t>
            </a:r>
            <a:endParaRPr altLang="en-IN" dirty="0" lang="en-IN" sz="1800">
              <a:effectLst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  <a:cs charset="0" panose="02020603050405020304" pitchFamily="18" typeface="Times New Roman"/>
              </a:rPr>
              <a:t>Implement functions to:</a:t>
            </a:r>
          </a:p>
          <a:p>
            <a:pPr indent="-228600" lvl="2" marL="1143000">
              <a:buSzPts val="1000"/>
              <a:buFont charset="2" panose="05000000000000000000" pitchFamily="2" typeface="Wingdings"/>
              <a:buChar char=""/>
              <a:tabLst>
                <a:tab algn="l" pos="13716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</a:rPr>
              <a:t>Add new items to the inventory.</a:t>
            </a:r>
          </a:p>
          <a:p>
            <a:pPr indent="-228600" lvl="2" marL="1143000">
              <a:buSzPts val="1000"/>
              <a:buFont charset="2" panose="05000000000000000000" pitchFamily="2" typeface="Wingdings"/>
              <a:buChar char=""/>
              <a:tabLst>
                <a:tab algn="l" pos="13716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</a:rPr>
              <a:t>Update the quantity or price of existing items.</a:t>
            </a:r>
          </a:p>
          <a:p>
            <a:pPr indent="-228600" lvl="2" marL="1143000">
              <a:buSzPts val="1000"/>
              <a:buFont charset="2" panose="05000000000000000000" pitchFamily="2" typeface="Wingdings"/>
              <a:buChar char=""/>
              <a:tabLst>
                <a:tab algn="l" pos="13716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</a:rPr>
              <a:t>Calculate the total value of the inventory (sum of all items' value = quantity * price).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ea charset="0" panose="02020603050405020304" pitchFamily="18" typeface="Times New Roman"/>
              </a:rPr>
              <a:t>Output:</a:t>
            </a:r>
            <a:endParaRPr altLang="en-IN" dirty="0" lang="en-IN" sz="1800">
              <a:effectLst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  <a:cs charset="0" panose="02020603050405020304" pitchFamily="18" typeface="Times New Roman"/>
              </a:rPr>
              <a:t>Display the current inventory.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ea charset="0" panose="02020603050405020304" pitchFamily="18" typeface="Times New Roman"/>
                <a:cs charset="0" panose="02020603050405020304" pitchFamily="18" typeface="Times New Roman"/>
              </a:rPr>
              <a:t>Display the total value of the inventory.</a:t>
            </a:r>
          </a:p>
          <a:p>
            <a:pPr indent="0" marL="0">
              <a:buNone/>
            </a:pPr>
            <a:endParaRPr altLang="en-IN" dirty="0" lang="en-IN" sz="12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D39A-8C18-41B7-ABCE-38252060CD0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62CE-81AC-26D0-E886-DB924453DB2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8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3860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5B0-9F48-588F-7B54-CF798D2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IN" dirty="0" lang="en-IN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E318-22BC-1D10-BD22-3B84E9B0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altLang="en-IN" b="1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Assignment 1: </a:t>
            </a: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Build a simple phonebook application using dictionaries.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Input:</a:t>
            </a:r>
            <a:endParaRPr altLang="en-IN" dirty="0" lang="en-IN" sz="18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Allow the user to add, search, update, and delete contacts in the phonebook.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Each contact should have a name, phone number, and email.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Logic:</a:t>
            </a:r>
            <a:endParaRPr altLang="en-IN" dirty="0" lang="en-IN" sz="18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Use a dictionary where keys are contact names and values are another dictionary containing the phone number and email.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Implement functions for adding, searching, updating, and deleting contacts.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Ensure the phonebook is case-insensitive when searching for contacts.</a:t>
            </a:r>
          </a:p>
          <a:p>
            <a:pPr>
              <a:tabLst>
                <a:tab algn="l" pos="457200"/>
              </a:tabLst>
            </a:pPr>
            <a:r>
              <a:rPr altLang="en-IN" b="1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Output:</a:t>
            </a:r>
            <a:endParaRPr altLang="en-IN" dirty="0" lang="en-IN" sz="18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Display all contacts after each operation.</a:t>
            </a:r>
          </a:p>
          <a:p>
            <a:pPr indent="-285750" lvl="1" marL="742950">
              <a:buSzPts val="1000"/>
              <a:buFont charset="0" panose="02070309020205020404" pitchFamily="49" typeface="Courier New"/>
              <a:buChar char="o"/>
              <a:tabLst>
                <a:tab algn="l" pos="914400"/>
              </a:tabLst>
            </a:pPr>
            <a:r>
              <a:rPr altLang="en-IN" dirty="0" lang="en-IN" sz="1800">
                <a:effectLst/>
                <a:latin charset="0" panose="02020603050405020304" pitchFamily="18" typeface="Times New Roman"/>
                <a:ea charset="0" panose="02020603050405020304" pitchFamily="18" typeface="Times New Roman"/>
                <a:cs charset="0" panose="02020603050405020304" pitchFamily="18" typeface="Times New Roman"/>
              </a:rPr>
              <a:t>Display a message if a contact is not found during a search or delete operation.</a:t>
            </a:r>
          </a:p>
          <a:p>
            <a:endParaRPr altLang="en-IN" dirty="0"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704E-208D-4185-763D-0F2EA62F3EE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r>
              <a:rPr altLang="en-IN"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1179-8900-4377-F58B-1CC4A363FE7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371710A-33CD-43DC-820F-44D215CBD4BB}" type="slidenum">
              <a:rPr altLang="en-IN" lang="en-IN" smtClean="0"/>
              <a:t>9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5111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panose="02110004020202020204"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110004020202020204"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  <a:ln algn="ctr" cap="flat" cmpd="sng" w="2540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id="{2E142A2C-CD16-42D6-873A-C26D2A0506FA}" name="Office Theme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panose="02110004020202020204"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110004020202020204"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  <a:ln algn="ctr" cap="flat" cmpd="sng" w="2540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id="{2E142A2C-CD16-42D6-873A-C26D2A0506FA}" name="Office Theme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564</Words>
  <Paragraphs>115</Paragraphs>
  <Slides>10</Slides>
  <Notes>0</Notes>
  <TotalTime>1023</TotalTime>
  <HiddenSlides>0</HiddenSlides>
  <MMClips>0</MMClips>
  <ScaleCrop>false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8">
      <vt:lpstr>Arial Unicode MS</vt:lpstr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Advanced Programming Using Python</vt:lpstr>
      <vt:lpstr>Day 7</vt:lpstr>
      <vt:lpstr>Agenda</vt:lpstr>
      <vt:lpstr>Dictionaries</vt:lpstr>
      <vt:lpstr>Dictionary Operations</vt:lpstr>
      <vt:lpstr>Hands on</vt:lpstr>
      <vt:lpstr>Dictionary Keys</vt:lpstr>
      <vt:lpstr>Hands on</vt:lpstr>
      <vt:lpstr>Homework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2024-09-28T01:14:39Z</dcterms:created>
  <dc:creator>Anjali Kulkarni</dc:creator>
  <cp:lastModifiedBy>Anjali Kulkarni</cp:lastModifiedBy>
  <dcterms:modified xsi:type="dcterms:W3CDTF">2024-10-01T11:33:36Z</dcterms:modified>
  <cp:revision>8</cp:revision>
  <dc:title/>
</cp:coreProperties>
</file>