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52" r:id="rId3"/>
    <p:sldId id="353" r:id="rId4"/>
    <p:sldId id="308" r:id="rId5"/>
    <p:sldId id="399" r:id="rId6"/>
    <p:sldId id="425" r:id="rId7"/>
    <p:sldId id="406" r:id="rId8"/>
    <p:sldId id="426" r:id="rId9"/>
    <p:sldId id="424" r:id="rId10"/>
    <p:sldId id="407" r:id="rId11"/>
    <p:sldId id="417" r:id="rId12"/>
    <p:sldId id="423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8517-C9C4-4822-B7E0-6F61EF222A3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5BAF-841D-4C43-B6B4-91BA84FB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2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8140-CEA8-E5A2-E5C6-E5AD583F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4E79-1AA5-636B-66DE-C2809659C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D13D-7A7F-9A95-7C45-B823D094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C05B-CBF3-C3B2-9443-C4DD67CD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94A5-E637-954C-F55A-16A34E4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8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F4FD-0D3B-0C90-4AFC-280F24ED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0E5E3-B6F5-5452-61B1-CB613FD1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2D9B-73AA-6ED2-BCA3-E1647F01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521C-7D3F-61F5-448C-2FAD5A52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030D-3169-03A1-D6A9-99859930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4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8582E-740B-9343-4EF7-59DBEC368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1A515-0184-CB9C-58DE-B112AE1B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B933-5202-BBA4-C5C4-B7DCA156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4606-575A-FD5A-20C3-3FCF70B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4F35-11A8-34FA-9237-42DCD09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A919-7355-324D-EDBE-B2FE9189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7B56-6DF6-27B2-208C-BA62193B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6694-BCF8-F1DF-6A5F-9007E59A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60A7-0194-4C7D-6818-E6E13BF7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8EA4-0677-3710-B01A-22858D75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5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6D51-9F72-35E1-E6E4-0AD3E6E0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0AD6-AECD-07CE-EFAE-DE5A0393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7BFB-5C33-3BE5-52D8-FA435D84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566A-A3AE-47CA-D178-8D4467A7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FE05-0766-2C01-C09A-0D22485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398B-20E3-2428-0568-E7FCEC53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78D2-6AC5-2C77-B6D3-D81320F61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412C5-FAEA-2BE3-320E-B36D6C22A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5B9F-3B1D-10A6-3554-5172F134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3C56-67FC-E004-401E-1A2FCB54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ED4ED-71CC-4FD1-B448-9D087DB5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DB11-B324-1BFC-943B-C947E572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8580-5B05-20BB-EC48-822F909C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E51D-CABE-26C8-F22F-C3E5D4B9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DBA09-99C0-2DB9-DC9C-B7FD2DED4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CA584-937C-0CDA-EAA0-E351C0247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54EE6-053A-FD84-E489-F63C8DE9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4DEA1-3E7F-1681-7A4E-B9D2215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FD6D2-B91B-3270-EE45-EFB433AA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F868-DD81-C6C0-B994-EA873E29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91EFD-909F-DE7E-ED0A-860B8127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92AEB-6AA8-EB0F-9E42-0E73C8E6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641FA-4094-499E-5EC2-03FD4BD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B0D5A-4573-D85E-4F8E-3814507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8B7C1-3C00-8A6B-57AF-D15DF8B9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97C9B-3939-3F8F-0A63-996E4184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A451-2E78-5E09-9AB6-B4B30E6F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9E63-94D4-280F-176D-A0E3D2FC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7D5F-C602-69B9-57DD-59F885F9D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0C2EF-4B82-28E1-5643-CE2C0B4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0184-7A6C-9451-A9F3-15094403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41EE-D61A-A0BE-B5D1-33C74E69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0053-2689-8055-E693-C5802A66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B9E19-9ACF-6E52-EE2D-EBD385A2F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BA26-F562-E2C1-573D-20E7D463E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8DC9-2FE0-0517-4540-792D32DF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42B-C1FD-A68F-4956-8ACF9A5A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2E6E-56ED-CBA2-B3CD-B3547703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5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2598-FDF4-70D5-C955-72D2ADB8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8AC51-BF3B-64E2-93F1-12BE3005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CF20-50E2-7546-12E4-CCBC32F7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4F562-1B82-493C-AD42-CDD877A88A79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5BE9-81F9-28F0-FEE0-244C251C3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4419-616D-9194-669C-0A675A2D5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FA2DA-6B46-4415-9EB4-A6BD3B0A0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0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6196-00C8-20DE-E7E8-6B73649F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and local variables </a:t>
            </a:r>
            <a:r>
              <a:rPr lang="en-IN" sz="1400" dirty="0">
                <a:solidFill>
                  <a:schemeClr val="bg2"/>
                </a:solidFill>
              </a:rPr>
              <a:t>(variableScope.py)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5B7B-8F51-B68F-DBA2-9875635B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Global Variables</a:t>
            </a:r>
            <a:r>
              <a:rPr lang="en-IN" dirty="0"/>
              <a:t>: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Defined outside of any function or block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Accessible throughout the script or module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dirty="0"/>
              <a:t>Local Variables</a:t>
            </a:r>
            <a:r>
              <a:rPr lang="en-IN" dirty="0"/>
              <a:t>: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Defined within a function or block.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Accessible only within that specific function or block</a:t>
            </a:r>
          </a:p>
          <a:p>
            <a:pPr marL="0" indent="0">
              <a:buNone/>
            </a:pPr>
            <a:endParaRPr lang="en-IN" sz="1800" i="1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37370-26E7-E71E-D45C-8B6B59C8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124BF-CD36-2D70-8E24-39CD0236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10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5775-5471-8C0F-EA61-81622F58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67" y="2336903"/>
            <a:ext cx="3835233" cy="24612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737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81B8-8D25-8959-923D-8B7D0E8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83D8-2E63-8C00-EAD0-B70FF46F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Assignment 3: Global and Local Summation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Objective:</a:t>
            </a:r>
            <a:r>
              <a:rPr lang="en-US" sz="2200" dirty="0"/>
              <a:t> Create a program that calculates the sum of numbers using both global and local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Tasks: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Declare a global variable to store the sum of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Write a function that accepts a list of numbers and calculates the sum using a local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Update the global sum variable with the local sum calculated in the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Print the global sum before and after calling the function.</a:t>
            </a:r>
          </a:p>
          <a:p>
            <a:pPr marL="0" indent="0">
              <a:buNone/>
            </a:pPr>
            <a:r>
              <a:rPr lang="en-US" sz="2200" b="1" dirty="0"/>
              <a:t>Challenge:</a:t>
            </a:r>
            <a:r>
              <a:rPr lang="en-US" sz="2200" dirty="0"/>
              <a:t> Implement another function that resets the global sum to zero and compare the results.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017D5-E072-E53B-2C25-B18EA410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C9A7-2848-4B1D-6B22-8BA0192C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2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45B0-9F48-588F-7B54-CF798D28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E318-22BC-1D10-BD22-3B84E9B0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Assignment 4: </a:t>
            </a:r>
            <a:r>
              <a:rPr lang="en-US" dirty="0"/>
              <a:t>Voting System for Favorite Movies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 a function </a:t>
            </a:r>
            <a:r>
              <a:rPr lang="en-US" dirty="0" err="1"/>
              <a:t>manage_votes</a:t>
            </a:r>
            <a:r>
              <a:rPr lang="en-US" dirty="0"/>
              <a:t>() that manages votes for a list of movies.</a:t>
            </a:r>
          </a:p>
          <a:p>
            <a:pPr marL="457200" lvl="1" indent="0">
              <a:buNone/>
            </a:pPr>
            <a:r>
              <a:rPr lang="en-US" dirty="0"/>
              <a:t>Dictionary: </a:t>
            </a:r>
          </a:p>
          <a:p>
            <a:pPr lvl="1"/>
            <a:r>
              <a:rPr lang="en-US" dirty="0"/>
              <a:t>Key : movie name (string) </a:t>
            </a:r>
          </a:p>
          <a:p>
            <a:pPr lvl="1"/>
            <a:r>
              <a:rPr lang="en-US" dirty="0"/>
              <a:t>Value : Number of votes (integer)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 the following operations:</a:t>
            </a:r>
          </a:p>
          <a:p>
            <a:r>
              <a:rPr lang="en-US" dirty="0"/>
              <a:t>Add a new movie: Add a new movie to the voting list with 0 initial votes.</a:t>
            </a:r>
          </a:p>
          <a:p>
            <a:r>
              <a:rPr lang="en-US" dirty="0"/>
              <a:t>Vote for a movie: Increment the vote count for a specific movie.</a:t>
            </a:r>
          </a:p>
          <a:p>
            <a:r>
              <a:rPr lang="en-US" dirty="0"/>
              <a:t>Remove a movie: Remove a movie from the voting list.</a:t>
            </a:r>
          </a:p>
          <a:p>
            <a:r>
              <a:rPr lang="en-US" dirty="0"/>
              <a:t>Display voting results: Display the current vote count for each movie.</a:t>
            </a:r>
          </a:p>
          <a:p>
            <a:r>
              <a:rPr lang="en-US" dirty="0"/>
              <a:t>Find the top movie: Find and return the movie with the highest number of votes.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704E-208D-4185-763D-0F2EA62F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1179-8900-4377-F58B-1CC4A36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1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8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3 Oct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Revision</a:t>
            </a:r>
          </a:p>
          <a:p>
            <a:endParaRPr lang="en-IN" dirty="0"/>
          </a:p>
          <a:p>
            <a:r>
              <a:rPr lang="en-IN" dirty="0"/>
              <a:t>Functions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A1B1-E521-99C5-B65B-F425B77D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9D8A-9D53-0714-EF14-C436B846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128A-AA54-46AF-89B0-0F1B725DD19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7F2-1C27-35FB-62C5-BC6A9AAA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3DB5-4497-4CF2-95D5-87E560E2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2084" cy="8433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Blocks of reusable code that perform a specific task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5C2481-38C0-8A64-AA18-967846E58016}"/>
              </a:ext>
            </a:extLst>
          </p:cNvPr>
          <p:cNvSpPr txBox="1">
            <a:spLocks/>
          </p:cNvSpPr>
          <p:nvPr/>
        </p:nvSpPr>
        <p:spPr>
          <a:xfrm>
            <a:off x="8421200" y="2663620"/>
            <a:ext cx="2699084" cy="310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Building blocks</a:t>
            </a:r>
          </a:p>
          <a:p>
            <a:r>
              <a:rPr lang="en-IN" sz="2000" dirty="0"/>
              <a:t>Defining</a:t>
            </a:r>
          </a:p>
          <a:p>
            <a:r>
              <a:rPr lang="en-IN" sz="2000" dirty="0"/>
              <a:t>Calling </a:t>
            </a:r>
          </a:p>
          <a:p>
            <a:r>
              <a:rPr lang="en-IN" sz="2000" dirty="0"/>
              <a:t>Parameters</a:t>
            </a:r>
          </a:p>
          <a:p>
            <a:r>
              <a:rPr lang="en-IN" sz="2000" dirty="0"/>
              <a:t>Arguments</a:t>
            </a:r>
          </a:p>
          <a:p>
            <a:r>
              <a:rPr lang="en-IN" sz="2000" dirty="0"/>
              <a:t>Return values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1FB52-B3CC-4E9D-D5E3-824DBD33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02" y="2671249"/>
            <a:ext cx="4296911" cy="24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3BA1D-8988-7415-FF7B-506BCD47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31FD9-18F2-FFA9-A9DB-8FC84C38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4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B41EAB-44CD-DADC-8C9F-FC15E64C3C1D}"/>
              </a:ext>
            </a:extLst>
          </p:cNvPr>
          <p:cNvSpPr txBox="1">
            <a:spLocks/>
          </p:cNvSpPr>
          <p:nvPr/>
        </p:nvSpPr>
        <p:spPr>
          <a:xfrm>
            <a:off x="838200" y="3202807"/>
            <a:ext cx="3671119" cy="164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Organize code</a:t>
            </a:r>
            <a:endParaRPr lang="en-US" sz="2000" dirty="0"/>
          </a:p>
          <a:p>
            <a:r>
              <a:rPr lang="en-IN" sz="2000" dirty="0"/>
              <a:t>Make code readable</a:t>
            </a:r>
            <a:endParaRPr lang="en-US" sz="2000" dirty="0"/>
          </a:p>
          <a:p>
            <a:r>
              <a:rPr lang="en-IN" sz="2000" dirty="0"/>
              <a:t>Reduce redundancy</a:t>
            </a:r>
          </a:p>
          <a:p>
            <a:r>
              <a:rPr lang="en-IN" sz="2000" dirty="0"/>
              <a:t>First class objects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267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D574-EDBE-F0AF-8816-6D84424E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 values </a:t>
            </a:r>
            <a:r>
              <a:rPr lang="en-IN" sz="1400" dirty="0">
                <a:solidFill>
                  <a:schemeClr val="bg2"/>
                </a:solidFill>
              </a:rPr>
              <a:t>(retValues.py)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210C-6ADF-AD29-710B-C472C7E6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478" y="1699906"/>
            <a:ext cx="473669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Multiple return values</a:t>
            </a:r>
          </a:p>
          <a:p>
            <a:pPr marL="0" indent="0" algn="ctr">
              <a:buNone/>
            </a:pPr>
            <a:r>
              <a:rPr lang="en-US" dirty="0"/>
              <a:t>Return values - bundled into a tuple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100" b="1" dirty="0"/>
              <a:t>How does this work? </a:t>
            </a:r>
          </a:p>
          <a:p>
            <a:r>
              <a:rPr lang="en-US" sz="2100" b="1" dirty="0"/>
              <a:t>Tuple Creation:</a:t>
            </a:r>
            <a:r>
              <a:rPr lang="en-US" sz="2100" dirty="0"/>
              <a:t> </a:t>
            </a:r>
          </a:p>
          <a:p>
            <a:pPr lvl="1"/>
            <a:r>
              <a:rPr lang="en-US" sz="2100" dirty="0"/>
              <a:t>Python internally creates a tuple of return values</a:t>
            </a:r>
          </a:p>
          <a:p>
            <a:r>
              <a:rPr lang="en-US" sz="2100" b="1" dirty="0"/>
              <a:t>Return Value:</a:t>
            </a:r>
            <a:r>
              <a:rPr lang="en-US" sz="2100" dirty="0"/>
              <a:t> </a:t>
            </a:r>
          </a:p>
          <a:p>
            <a:pPr lvl="1"/>
            <a:r>
              <a:rPr lang="en-US" sz="2100" dirty="0"/>
              <a:t>The tuple becomes the return value</a:t>
            </a:r>
          </a:p>
          <a:p>
            <a:r>
              <a:rPr lang="en-US" sz="2100" b="1" dirty="0"/>
              <a:t>Unpacking (Optional):</a:t>
            </a:r>
            <a:r>
              <a:rPr lang="en-US" sz="2100" dirty="0"/>
              <a:t> </a:t>
            </a:r>
          </a:p>
          <a:p>
            <a:pPr lvl="1"/>
            <a:r>
              <a:rPr lang="en-US" sz="2100" dirty="0"/>
              <a:t>Return values can be unpacked into individual variables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20808-AF04-FC3F-8B14-BEBF9E9F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27FE7-72B1-E90C-133D-D74CC4B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5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CBA17C-7F6F-ADC5-F6AE-8215B05CFD59}"/>
              </a:ext>
            </a:extLst>
          </p:cNvPr>
          <p:cNvSpPr txBox="1">
            <a:spLocks/>
          </p:cNvSpPr>
          <p:nvPr/>
        </p:nvSpPr>
        <p:spPr>
          <a:xfrm>
            <a:off x="914400" y="1591392"/>
            <a:ext cx="390340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u="sng" dirty="0"/>
              <a:t>Single Return Value</a:t>
            </a:r>
          </a:p>
          <a:p>
            <a:r>
              <a:rPr lang="en-IN" sz="2200" dirty="0"/>
              <a:t>Value is returned as its type</a:t>
            </a:r>
          </a:p>
          <a:p>
            <a:r>
              <a:rPr lang="en-IN" sz="2200" dirty="0"/>
              <a:t>Type is computed at runtime</a:t>
            </a:r>
          </a:p>
        </p:txBody>
      </p:sp>
    </p:spTree>
    <p:extLst>
      <p:ext uri="{BB962C8B-B14F-4D97-AF65-F5344CB8AC3E}">
        <p14:creationId xmlns:p14="http://schemas.microsoft.com/office/powerpoint/2010/main" val="260588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0FE8-B5C7-FC7B-5820-AA2103DB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00EB-2995-A460-26B3-A428DA22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Assignment 1: </a:t>
            </a:r>
            <a:r>
              <a:rPr lang="en-US" sz="2400" dirty="0"/>
              <a:t>Sum of Elements in a List</a:t>
            </a:r>
          </a:p>
          <a:p>
            <a:pPr marL="0" indent="0">
              <a:buNone/>
            </a:pPr>
            <a:r>
              <a:rPr lang="en-US" sz="2400" dirty="0"/>
              <a:t>Write a function </a:t>
            </a:r>
            <a:r>
              <a:rPr lang="en-US" sz="2400" dirty="0" err="1"/>
              <a:t>sum_of_list</a:t>
            </a:r>
            <a:r>
              <a:rPr lang="en-US" sz="2400" dirty="0"/>
              <a:t>(</a:t>
            </a:r>
            <a:r>
              <a:rPr lang="en-US" sz="2400" dirty="0" err="1"/>
              <a:t>lst</a:t>
            </a:r>
            <a:r>
              <a:rPr lang="en-US" sz="2400" dirty="0"/>
              <a:t>) that takes a list of numbers as input and returns the sum of the elements in the list.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Assignment 2: </a:t>
            </a:r>
            <a:r>
              <a:rPr lang="en-US" sz="2400" dirty="0"/>
              <a:t>Count the Frequency of Elements in a List</a:t>
            </a:r>
          </a:p>
          <a:p>
            <a:pPr marL="0" indent="0">
              <a:buNone/>
            </a:pPr>
            <a:r>
              <a:rPr lang="en-US" sz="2400" dirty="0"/>
              <a:t>Write a function </a:t>
            </a:r>
            <a:r>
              <a:rPr lang="en-US" sz="2400" dirty="0" err="1"/>
              <a:t>count_frequency</a:t>
            </a:r>
            <a:r>
              <a:rPr lang="en-US" sz="2400" dirty="0"/>
              <a:t>(</a:t>
            </a:r>
            <a:r>
              <a:rPr lang="en-US" sz="2400" dirty="0" err="1"/>
              <a:t>lst</a:t>
            </a:r>
            <a:r>
              <a:rPr lang="en-US" sz="2400" dirty="0"/>
              <a:t>) that takes a list as input and returns a dictionary where the keys are the elements of the list and the values are the number of times each element appears.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Assignment 3: </a:t>
            </a:r>
            <a:r>
              <a:rPr lang="en-US" sz="2400" dirty="0"/>
              <a:t>Return Sum and Product of Tuple Elements</a:t>
            </a:r>
          </a:p>
          <a:p>
            <a:pPr marL="0" indent="0">
              <a:buNone/>
            </a:pPr>
            <a:r>
              <a:rPr lang="en-US" sz="2400" dirty="0"/>
              <a:t>Write a function </a:t>
            </a:r>
            <a:r>
              <a:rPr lang="en-US" sz="2400" dirty="0" err="1"/>
              <a:t>sum_and_product</a:t>
            </a:r>
            <a:r>
              <a:rPr lang="en-US" sz="2400" dirty="0"/>
              <a:t>(tup) that takes a tuple of numbers as input and returns a tuple containing the sum and the product of the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39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BEA5-D00C-D2BB-C92F-5EC32A27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Arguments </a:t>
            </a:r>
            <a:r>
              <a:rPr lang="en-IN" sz="1400" dirty="0">
                <a:solidFill>
                  <a:schemeClr val="bg2"/>
                </a:solidFill>
              </a:rPr>
              <a:t>(arguments.py)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4C5C-6A0C-49F4-35F5-BE663973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Default arguments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2000" dirty="0"/>
              <a:t>Default arguments are specified in the function definition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2000" dirty="0"/>
              <a:t>Default value is used, when a value is not provided for a parameter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2000" dirty="0"/>
              <a:t>Default arguments must be placed after non-default arguments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B9209-1238-2573-34B3-6A172F6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40B64-5FD5-092A-8769-ED4B8243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6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BEA5-D00C-D2BB-C92F-5EC32A27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 Arguments </a:t>
            </a:r>
            <a:r>
              <a:rPr lang="en-IN" sz="1400" dirty="0">
                <a:solidFill>
                  <a:schemeClr val="bg2"/>
                </a:solidFill>
              </a:rPr>
              <a:t>(arguments.py)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4C5C-6A0C-49F4-35F5-BE663973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Keyword Arguments / Named Arguments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2100" dirty="0"/>
              <a:t>Allow passing of arguments in any order by specifying the parameter names.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2100" dirty="0"/>
              <a:t>Keyword arguments improve code clarity.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2100" dirty="0"/>
              <a:t>Keyword arguments can also be used in conjunction with default arguments.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B9209-1238-2573-34B3-6A172F6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40B64-5FD5-092A-8769-ED4B8243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0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F03E-2D4A-7992-3892-91E6CE1E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C432-F752-C9B0-C869-F12BD342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Assignment 4:  </a:t>
            </a:r>
          </a:p>
          <a:p>
            <a:pPr marL="0" indent="0">
              <a:buNone/>
            </a:pPr>
            <a:r>
              <a:rPr lang="en-US" sz="2400" dirty="0"/>
              <a:t>Given a dictionary of students and their </a:t>
            </a:r>
            <a:r>
              <a:rPr lang="en-US" sz="2400" dirty="0" err="1"/>
              <a:t>favourite</a:t>
            </a:r>
            <a:r>
              <a:rPr lang="en-US" sz="2400" dirty="0"/>
              <a:t> </a:t>
            </a:r>
            <a:r>
              <a:rPr lang="en-US" sz="2400" dirty="0" err="1"/>
              <a:t>colours</a:t>
            </a:r>
            <a:r>
              <a:rPr lang="en-US" sz="2400" dirty="0"/>
              <a:t>: </a:t>
            </a:r>
            <a:r>
              <a:rPr lang="en-US" sz="2400" b="1" dirty="0"/>
              <a:t>people={</a:t>
            </a:r>
            <a:r>
              <a:rPr lang="en-US" sz="2400" b="1" dirty="0" err="1"/>
              <a:t>Vinay':'Blue’,’Ram':'Yellow',''Vinod:'Purple’,’Radha':'Pink</a:t>
            </a:r>
            <a:r>
              <a:rPr lang="en-US" sz="2400" b="1" dirty="0"/>
              <a:t>’} </a:t>
            </a:r>
          </a:p>
          <a:p>
            <a:r>
              <a:rPr lang="en-US" sz="2400" dirty="0"/>
              <a:t>Find out how many students are in the list </a:t>
            </a:r>
          </a:p>
          <a:p>
            <a:r>
              <a:rPr lang="en-US" sz="2400" dirty="0"/>
              <a:t>Change Ram’s </a:t>
            </a:r>
            <a:r>
              <a:rPr lang="en-US" sz="2400" dirty="0" err="1"/>
              <a:t>favourite</a:t>
            </a:r>
            <a:r>
              <a:rPr lang="en-US" sz="2400" dirty="0"/>
              <a:t> </a:t>
            </a:r>
            <a:r>
              <a:rPr lang="en-US" sz="2400" dirty="0" err="1"/>
              <a:t>colour</a:t>
            </a:r>
            <a:r>
              <a:rPr lang="en-US" sz="2400" dirty="0"/>
              <a:t> </a:t>
            </a:r>
          </a:p>
          <a:p>
            <a:r>
              <a:rPr lang="en-US" sz="2400" dirty="0"/>
              <a:t>Remove ‘Vinod’ and his </a:t>
            </a:r>
            <a:r>
              <a:rPr lang="en-US" sz="2400" dirty="0" err="1"/>
              <a:t>favourite</a:t>
            </a:r>
            <a:r>
              <a:rPr lang="en-US" sz="2400" dirty="0"/>
              <a:t> </a:t>
            </a:r>
            <a:r>
              <a:rPr lang="en-US" sz="2400" dirty="0" err="1"/>
              <a:t>colour</a:t>
            </a:r>
            <a:r>
              <a:rPr lang="en-US" sz="2400" dirty="0"/>
              <a:t> </a:t>
            </a:r>
          </a:p>
          <a:p>
            <a:r>
              <a:rPr lang="en-US" sz="2400" dirty="0"/>
              <a:t>Sort and print students and their </a:t>
            </a:r>
            <a:r>
              <a:rPr lang="en-US" sz="2400" dirty="0" err="1"/>
              <a:t>favourite</a:t>
            </a:r>
            <a:r>
              <a:rPr lang="en-US" sz="2400" dirty="0"/>
              <a:t> </a:t>
            </a:r>
            <a:r>
              <a:rPr lang="en-US" sz="2400" dirty="0" err="1"/>
              <a:t>colours</a:t>
            </a:r>
            <a:r>
              <a:rPr lang="en-US" sz="2400" dirty="0"/>
              <a:t> alphabetically by name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138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691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Advanced Programming Using Python</vt:lpstr>
      <vt:lpstr>Day 8 </vt:lpstr>
      <vt:lpstr>Agenda</vt:lpstr>
      <vt:lpstr>Functions</vt:lpstr>
      <vt:lpstr>Return values (retValues.py) </vt:lpstr>
      <vt:lpstr>Hands on</vt:lpstr>
      <vt:lpstr>Default Arguments (arguments.py)</vt:lpstr>
      <vt:lpstr>Keyword Arguments (arguments.py)</vt:lpstr>
      <vt:lpstr>Hands on</vt:lpstr>
      <vt:lpstr>Global and local variables (variableScope.py)</vt:lpstr>
      <vt:lpstr>Hands 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11</cp:revision>
  <dcterms:created xsi:type="dcterms:W3CDTF">2024-09-28T01:14:39Z</dcterms:created>
  <dcterms:modified xsi:type="dcterms:W3CDTF">2024-10-06T14:32:23Z</dcterms:modified>
</cp:coreProperties>
</file>