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8" r:id="rId2"/>
    <p:sldId id="271" r:id="rId3"/>
    <p:sldId id="259" r:id="rId4"/>
    <p:sldId id="260" r:id="rId5"/>
    <p:sldId id="261" r:id="rId6"/>
    <p:sldId id="262" r:id="rId7"/>
    <p:sldId id="274" r:id="rId8"/>
    <p:sldId id="273" r:id="rId9"/>
    <p:sldId id="263" r:id="rId10"/>
    <p:sldId id="264" r:id="rId11"/>
    <p:sldId id="265" r:id="rId12"/>
    <p:sldId id="277" r:id="rId13"/>
    <p:sldId id="278" r:id="rId14"/>
    <p:sldId id="275" r:id="rId15"/>
    <p:sldId id="276" r:id="rId16"/>
    <p:sldId id="266" r:id="rId17"/>
    <p:sldId id="267" r:id="rId18"/>
    <p:sldId id="268" r:id="rId19"/>
    <p:sldId id="269" r:id="rId20"/>
    <p:sldId id="270"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608C6F-160C-790E-484F-CEF707322E85}" v="124" dt="2025-06-11T16:04:23.070"/>
    <p1510:client id="{17DA098D-F497-5092-0241-14DF6A8C933C}" v="150" dt="2025-06-11T16:21:45.754"/>
    <p1510:client id="{29528B86-13AD-7FDD-D6F7-EC601C69F8B3}" v="344" dt="2025-06-12T04:39:12.885"/>
    <p1510:client id="{6DFCC2EC-8E7C-292E-2072-A82EBED7D733}" v="7" dt="2025-06-12T04:42:29.015"/>
    <p1510:client id="{80CCBDFA-08FA-CC23-83A3-DC8E5450B2B0}" v="13" dt="2025-06-12T05:07:47.488"/>
    <p1510:client id="{9442A4F2-CD69-819C-C9E2-F3A9B05A3999}" v="19" dt="2025-06-12T05:17:11.732"/>
    <p1510:client id="{B23B8389-3380-4796-5259-F99989ABF745}" v="403" dt="2025-06-11T09:07:49.756"/>
    <p1510:client id="{B7EC031C-DA99-530A-ECF4-7D0E238E8DA0}" v="279" dt="2025-06-12T05:29:30.944"/>
    <p1510:client id="{BCBD0ECF-79BE-DCA2-22DE-81DA8C83B606}" v="13" dt="2025-06-12T05:08:55.387"/>
    <p1510:client id="{D1DE87BE-1307-804B-8D67-C63482C95D1B}" v="74" dt="2025-06-11T14:53:57.81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6" d="100"/>
          <a:sy n="86" d="100"/>
        </p:scale>
        <p:origin x="533"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79ECAF-0914-4539-B21E-50A18F327A14}" type="datetimeFigureOut">
              <a:rPr lang="en-US" smtClean="0"/>
              <a:t>6/12/2025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AC966E-7B22-49B6-B918-E49966114F7D}" type="slidenum">
              <a:rPr lang="en-US" smtClean="0"/>
              <a:t>‹#›</a:t>
            </a:fld>
            <a:endParaRPr lang="en-US"/>
          </a:p>
        </p:txBody>
      </p:sp>
    </p:spTree>
    <p:extLst>
      <p:ext uri="{BB962C8B-B14F-4D97-AF65-F5344CB8AC3E}">
        <p14:creationId xmlns:p14="http://schemas.microsoft.com/office/powerpoint/2010/main" val="2558434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0AC966E-7B22-49B6-B918-E49966114F7D}" type="slidenum">
              <a:rPr lang="en-US" smtClean="0"/>
              <a:t>20</a:t>
            </a:fld>
            <a:endParaRPr lang="en-US"/>
          </a:p>
        </p:txBody>
      </p:sp>
    </p:spTree>
    <p:extLst>
      <p:ext uri="{BB962C8B-B14F-4D97-AF65-F5344CB8AC3E}">
        <p14:creationId xmlns:p14="http://schemas.microsoft.com/office/powerpoint/2010/main" val="23907805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50632-4E31-39FD-075A-9F80E6E4C23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DBA7B72-33FF-B178-E17C-E7062CF992A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A012CF0-CAA2-75BA-46F4-4421706FE68A}"/>
              </a:ext>
            </a:extLst>
          </p:cNvPr>
          <p:cNvSpPr>
            <a:spLocks noGrp="1"/>
          </p:cNvSpPr>
          <p:nvPr>
            <p:ph type="dt" sz="half" idx="10"/>
          </p:nvPr>
        </p:nvSpPr>
        <p:spPr/>
        <p:txBody>
          <a:bodyPr/>
          <a:lstStyle/>
          <a:p>
            <a:fld id="{15F58351-FD35-4239-A241-31D2FAF6AEAD}" type="datetimeFigureOut">
              <a:rPr lang="en-US" smtClean="0"/>
              <a:t>6/12/2025</a:t>
            </a:fld>
            <a:endParaRPr lang="en-US"/>
          </a:p>
        </p:txBody>
      </p:sp>
      <p:sp>
        <p:nvSpPr>
          <p:cNvPr id="5" name="Footer Placeholder 4">
            <a:extLst>
              <a:ext uri="{FF2B5EF4-FFF2-40B4-BE49-F238E27FC236}">
                <a16:creationId xmlns:a16="http://schemas.microsoft.com/office/drawing/2014/main" id="{50B68E17-A056-BB35-4300-FF3F9CA2A3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447C7F-A77C-D51A-9442-B3DABA5B0899}"/>
              </a:ext>
            </a:extLst>
          </p:cNvPr>
          <p:cNvSpPr>
            <a:spLocks noGrp="1"/>
          </p:cNvSpPr>
          <p:nvPr>
            <p:ph type="sldNum" sz="quarter" idx="12"/>
          </p:nvPr>
        </p:nvSpPr>
        <p:spPr/>
        <p:txBody>
          <a:bodyPr/>
          <a:lstStyle/>
          <a:p>
            <a:fld id="{90AFD0CD-AED8-4217-AE65-E277314A492E}" type="slidenum">
              <a:rPr lang="en-US" smtClean="0"/>
              <a:t>‹#›</a:t>
            </a:fld>
            <a:endParaRPr lang="en-US"/>
          </a:p>
        </p:txBody>
      </p:sp>
    </p:spTree>
    <p:extLst>
      <p:ext uri="{BB962C8B-B14F-4D97-AF65-F5344CB8AC3E}">
        <p14:creationId xmlns:p14="http://schemas.microsoft.com/office/powerpoint/2010/main" val="22867384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08D4B-86B9-548B-8EF7-33BB3BFFCDA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2954590-299B-4BA3-2B8F-B280702FAD1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A0E3FE-70A2-4F5E-1CB1-34D43C5165F4}"/>
              </a:ext>
            </a:extLst>
          </p:cNvPr>
          <p:cNvSpPr>
            <a:spLocks noGrp="1"/>
          </p:cNvSpPr>
          <p:nvPr>
            <p:ph type="dt" sz="half" idx="10"/>
          </p:nvPr>
        </p:nvSpPr>
        <p:spPr/>
        <p:txBody>
          <a:bodyPr/>
          <a:lstStyle/>
          <a:p>
            <a:fld id="{15F58351-FD35-4239-A241-31D2FAF6AEAD}" type="datetimeFigureOut">
              <a:rPr lang="en-US" smtClean="0"/>
              <a:t>6/12/2025</a:t>
            </a:fld>
            <a:endParaRPr lang="en-US"/>
          </a:p>
        </p:txBody>
      </p:sp>
      <p:sp>
        <p:nvSpPr>
          <p:cNvPr id="5" name="Footer Placeholder 4">
            <a:extLst>
              <a:ext uri="{FF2B5EF4-FFF2-40B4-BE49-F238E27FC236}">
                <a16:creationId xmlns:a16="http://schemas.microsoft.com/office/drawing/2014/main" id="{BFE12F6F-EA36-5C3C-5EBF-07E39250EE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B1B9C7-EA68-7A27-3E80-50D9874ACF55}"/>
              </a:ext>
            </a:extLst>
          </p:cNvPr>
          <p:cNvSpPr>
            <a:spLocks noGrp="1"/>
          </p:cNvSpPr>
          <p:nvPr>
            <p:ph type="sldNum" sz="quarter" idx="12"/>
          </p:nvPr>
        </p:nvSpPr>
        <p:spPr/>
        <p:txBody>
          <a:bodyPr/>
          <a:lstStyle/>
          <a:p>
            <a:fld id="{90AFD0CD-AED8-4217-AE65-E277314A492E}" type="slidenum">
              <a:rPr lang="en-US" smtClean="0"/>
              <a:t>‹#›</a:t>
            </a:fld>
            <a:endParaRPr lang="en-US"/>
          </a:p>
        </p:txBody>
      </p:sp>
    </p:spTree>
    <p:extLst>
      <p:ext uri="{BB962C8B-B14F-4D97-AF65-F5344CB8AC3E}">
        <p14:creationId xmlns:p14="http://schemas.microsoft.com/office/powerpoint/2010/main" val="37920919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E658601-CE0F-919D-C0CC-F2D2E47ECF9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CA97452-2D4B-0592-C6BE-EF4A7722E02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A8A620-B161-1EBA-8066-A3700270F22A}"/>
              </a:ext>
            </a:extLst>
          </p:cNvPr>
          <p:cNvSpPr>
            <a:spLocks noGrp="1"/>
          </p:cNvSpPr>
          <p:nvPr>
            <p:ph type="dt" sz="half" idx="10"/>
          </p:nvPr>
        </p:nvSpPr>
        <p:spPr/>
        <p:txBody>
          <a:bodyPr/>
          <a:lstStyle/>
          <a:p>
            <a:fld id="{15F58351-FD35-4239-A241-31D2FAF6AEAD}" type="datetimeFigureOut">
              <a:rPr lang="en-US" smtClean="0"/>
              <a:t>6/12/2025</a:t>
            </a:fld>
            <a:endParaRPr lang="en-US"/>
          </a:p>
        </p:txBody>
      </p:sp>
      <p:sp>
        <p:nvSpPr>
          <p:cNvPr id="5" name="Footer Placeholder 4">
            <a:extLst>
              <a:ext uri="{FF2B5EF4-FFF2-40B4-BE49-F238E27FC236}">
                <a16:creationId xmlns:a16="http://schemas.microsoft.com/office/drawing/2014/main" id="{3AE31567-0AB2-CDFD-15F1-FDD8462FAD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D7B498-E8A5-84B6-EAB0-BC1A5522D691}"/>
              </a:ext>
            </a:extLst>
          </p:cNvPr>
          <p:cNvSpPr>
            <a:spLocks noGrp="1"/>
          </p:cNvSpPr>
          <p:nvPr>
            <p:ph type="sldNum" sz="quarter" idx="12"/>
          </p:nvPr>
        </p:nvSpPr>
        <p:spPr/>
        <p:txBody>
          <a:bodyPr/>
          <a:lstStyle/>
          <a:p>
            <a:fld id="{90AFD0CD-AED8-4217-AE65-E277314A492E}" type="slidenum">
              <a:rPr lang="en-US" smtClean="0"/>
              <a:t>‹#›</a:t>
            </a:fld>
            <a:endParaRPr lang="en-US"/>
          </a:p>
        </p:txBody>
      </p:sp>
    </p:spTree>
    <p:extLst>
      <p:ext uri="{BB962C8B-B14F-4D97-AF65-F5344CB8AC3E}">
        <p14:creationId xmlns:p14="http://schemas.microsoft.com/office/powerpoint/2010/main" val="37043762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A9DF2B5D-E3AB-E83C-B324-12B7FCFAE7F8}"/>
              </a:ext>
            </a:extLst>
          </p:cNvPr>
          <p:cNvPicPr>
            <a:picLocks noChangeAspect="1"/>
          </p:cNvPicPr>
          <p:nvPr userDrawn="1"/>
        </p:nvPicPr>
        <p:blipFill>
          <a:blip r:embed="rId2"/>
          <a:stretch>
            <a:fillRect/>
          </a:stretch>
        </p:blipFill>
        <p:spPr>
          <a:xfrm>
            <a:off x="91603" y="-106248"/>
            <a:ext cx="12008793" cy="6964248"/>
          </a:xfrm>
          <a:prstGeom prst="rect">
            <a:avLst/>
          </a:prstGeom>
          <a:solidFill>
            <a:schemeClr val="bg1"/>
          </a:solidFill>
          <a:effectLst>
            <a:glow rad="127000">
              <a:schemeClr val="accent1">
                <a:alpha val="97000"/>
              </a:schemeClr>
            </a:glow>
          </a:effectLst>
        </p:spPr>
      </p:pic>
    </p:spTree>
    <p:extLst>
      <p:ext uri="{BB962C8B-B14F-4D97-AF65-F5344CB8AC3E}">
        <p14:creationId xmlns:p14="http://schemas.microsoft.com/office/powerpoint/2010/main" val="2492321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1489A-F697-26C1-2081-3CAF6988501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A291F3-1547-BAFF-B252-5E792F26BFC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6B851F-F8E2-5AF7-1BF0-936FB77FF4A3}"/>
              </a:ext>
            </a:extLst>
          </p:cNvPr>
          <p:cNvSpPr>
            <a:spLocks noGrp="1"/>
          </p:cNvSpPr>
          <p:nvPr>
            <p:ph type="dt" sz="half" idx="10"/>
          </p:nvPr>
        </p:nvSpPr>
        <p:spPr/>
        <p:txBody>
          <a:bodyPr/>
          <a:lstStyle/>
          <a:p>
            <a:fld id="{15F58351-FD35-4239-A241-31D2FAF6AEAD}" type="datetimeFigureOut">
              <a:rPr lang="en-US" smtClean="0"/>
              <a:t>6/12/2025</a:t>
            </a:fld>
            <a:endParaRPr lang="en-US"/>
          </a:p>
        </p:txBody>
      </p:sp>
      <p:sp>
        <p:nvSpPr>
          <p:cNvPr id="5" name="Footer Placeholder 4">
            <a:extLst>
              <a:ext uri="{FF2B5EF4-FFF2-40B4-BE49-F238E27FC236}">
                <a16:creationId xmlns:a16="http://schemas.microsoft.com/office/drawing/2014/main" id="{211E73CD-0A5F-B607-9FD2-CA8DB4C300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C23141-7E77-22C8-8FAE-FC5ECDC351B4}"/>
              </a:ext>
            </a:extLst>
          </p:cNvPr>
          <p:cNvSpPr>
            <a:spLocks noGrp="1"/>
          </p:cNvSpPr>
          <p:nvPr>
            <p:ph type="sldNum" sz="quarter" idx="12"/>
          </p:nvPr>
        </p:nvSpPr>
        <p:spPr/>
        <p:txBody>
          <a:bodyPr/>
          <a:lstStyle/>
          <a:p>
            <a:fld id="{90AFD0CD-AED8-4217-AE65-E277314A492E}" type="slidenum">
              <a:rPr lang="en-US" smtClean="0"/>
              <a:t>‹#›</a:t>
            </a:fld>
            <a:endParaRPr lang="en-US"/>
          </a:p>
        </p:txBody>
      </p:sp>
      <p:pic>
        <p:nvPicPr>
          <p:cNvPr id="8" name="Picture 7">
            <a:extLst>
              <a:ext uri="{FF2B5EF4-FFF2-40B4-BE49-F238E27FC236}">
                <a16:creationId xmlns:a16="http://schemas.microsoft.com/office/drawing/2014/main" id="{71A6980C-F5BF-068D-3DBB-B40500DA833F}"/>
              </a:ext>
            </a:extLst>
          </p:cNvPr>
          <p:cNvPicPr>
            <a:picLocks noChangeAspect="1"/>
          </p:cNvPicPr>
          <p:nvPr userDrawn="1"/>
        </p:nvPicPr>
        <p:blipFill>
          <a:blip r:embed="rId2">
            <a:alphaModFix amt="35000"/>
          </a:blip>
          <a:stretch>
            <a:fillRect/>
          </a:stretch>
        </p:blipFill>
        <p:spPr>
          <a:xfrm>
            <a:off x="0" y="7012"/>
            <a:ext cx="12192000" cy="6843975"/>
          </a:xfrm>
          <a:prstGeom prst="rect">
            <a:avLst/>
          </a:prstGeom>
        </p:spPr>
      </p:pic>
    </p:spTree>
    <p:extLst>
      <p:ext uri="{BB962C8B-B14F-4D97-AF65-F5344CB8AC3E}">
        <p14:creationId xmlns:p14="http://schemas.microsoft.com/office/powerpoint/2010/main" val="11425431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D9B73-36C7-19AF-AE4D-95D3D1B8FB2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0962A18-DC0C-BA73-E40A-531E5340F9B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AB6676A-950B-AE3F-8B81-BEC555368F0E}"/>
              </a:ext>
            </a:extLst>
          </p:cNvPr>
          <p:cNvSpPr>
            <a:spLocks noGrp="1"/>
          </p:cNvSpPr>
          <p:nvPr>
            <p:ph type="dt" sz="half" idx="10"/>
          </p:nvPr>
        </p:nvSpPr>
        <p:spPr/>
        <p:txBody>
          <a:bodyPr/>
          <a:lstStyle/>
          <a:p>
            <a:fld id="{15F58351-FD35-4239-A241-31D2FAF6AEAD}" type="datetimeFigureOut">
              <a:rPr lang="en-US" smtClean="0"/>
              <a:t>6/12/2025</a:t>
            </a:fld>
            <a:endParaRPr lang="en-US"/>
          </a:p>
        </p:txBody>
      </p:sp>
      <p:sp>
        <p:nvSpPr>
          <p:cNvPr id="5" name="Footer Placeholder 4">
            <a:extLst>
              <a:ext uri="{FF2B5EF4-FFF2-40B4-BE49-F238E27FC236}">
                <a16:creationId xmlns:a16="http://schemas.microsoft.com/office/drawing/2014/main" id="{A3FD31E4-ED0C-5916-60DC-B80BCA5EC2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87CFB2-B181-B475-BB47-DA2F6246BB08}"/>
              </a:ext>
            </a:extLst>
          </p:cNvPr>
          <p:cNvSpPr>
            <a:spLocks noGrp="1"/>
          </p:cNvSpPr>
          <p:nvPr>
            <p:ph type="sldNum" sz="quarter" idx="12"/>
          </p:nvPr>
        </p:nvSpPr>
        <p:spPr/>
        <p:txBody>
          <a:bodyPr/>
          <a:lstStyle/>
          <a:p>
            <a:fld id="{90AFD0CD-AED8-4217-AE65-E277314A492E}" type="slidenum">
              <a:rPr lang="en-US" smtClean="0"/>
              <a:t>‹#›</a:t>
            </a:fld>
            <a:endParaRPr lang="en-US"/>
          </a:p>
        </p:txBody>
      </p:sp>
    </p:spTree>
    <p:extLst>
      <p:ext uri="{BB962C8B-B14F-4D97-AF65-F5344CB8AC3E}">
        <p14:creationId xmlns:p14="http://schemas.microsoft.com/office/powerpoint/2010/main" val="7656070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06012-E74D-7B02-71AC-CDD6BC99DC6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82A3B75-DEB5-770C-C508-0E9481BDE74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0B1F556-603D-8FCB-DE6F-824352E2212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CC0214A-0FAC-57DC-BF34-81A32058FB27}"/>
              </a:ext>
            </a:extLst>
          </p:cNvPr>
          <p:cNvSpPr>
            <a:spLocks noGrp="1"/>
          </p:cNvSpPr>
          <p:nvPr>
            <p:ph type="dt" sz="half" idx="10"/>
          </p:nvPr>
        </p:nvSpPr>
        <p:spPr/>
        <p:txBody>
          <a:bodyPr/>
          <a:lstStyle/>
          <a:p>
            <a:fld id="{15F58351-FD35-4239-A241-31D2FAF6AEAD}" type="datetimeFigureOut">
              <a:rPr lang="en-US" smtClean="0"/>
              <a:t>6/12/2025</a:t>
            </a:fld>
            <a:endParaRPr lang="en-US"/>
          </a:p>
        </p:txBody>
      </p:sp>
      <p:sp>
        <p:nvSpPr>
          <p:cNvPr id="6" name="Footer Placeholder 5">
            <a:extLst>
              <a:ext uri="{FF2B5EF4-FFF2-40B4-BE49-F238E27FC236}">
                <a16:creationId xmlns:a16="http://schemas.microsoft.com/office/drawing/2014/main" id="{F8E3B45A-0736-E554-8CF9-87B8C6215D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302924-8F47-8DCA-AB3B-7ED108C1A043}"/>
              </a:ext>
            </a:extLst>
          </p:cNvPr>
          <p:cNvSpPr>
            <a:spLocks noGrp="1"/>
          </p:cNvSpPr>
          <p:nvPr>
            <p:ph type="sldNum" sz="quarter" idx="12"/>
          </p:nvPr>
        </p:nvSpPr>
        <p:spPr/>
        <p:txBody>
          <a:bodyPr/>
          <a:lstStyle/>
          <a:p>
            <a:fld id="{90AFD0CD-AED8-4217-AE65-E277314A492E}" type="slidenum">
              <a:rPr lang="en-US" smtClean="0"/>
              <a:t>‹#›</a:t>
            </a:fld>
            <a:endParaRPr lang="en-US"/>
          </a:p>
        </p:txBody>
      </p:sp>
    </p:spTree>
    <p:extLst>
      <p:ext uri="{BB962C8B-B14F-4D97-AF65-F5344CB8AC3E}">
        <p14:creationId xmlns:p14="http://schemas.microsoft.com/office/powerpoint/2010/main" val="3174982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0969D-1B2E-A7D8-D046-5638E96D7E2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AE1F13E-F9B6-0C17-DEC2-D0B62DC991D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F7E6BEF-9AFC-3265-E727-A4CAEC11A31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228F139-FF55-59BC-D9CE-02DA254FFE5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76215E4-66AE-AEDC-4B38-E5932173CDC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2276B38-1A46-B31E-D8D6-F1ABABED1F18}"/>
              </a:ext>
            </a:extLst>
          </p:cNvPr>
          <p:cNvSpPr>
            <a:spLocks noGrp="1"/>
          </p:cNvSpPr>
          <p:nvPr>
            <p:ph type="dt" sz="half" idx="10"/>
          </p:nvPr>
        </p:nvSpPr>
        <p:spPr/>
        <p:txBody>
          <a:bodyPr/>
          <a:lstStyle/>
          <a:p>
            <a:fld id="{15F58351-FD35-4239-A241-31D2FAF6AEAD}" type="datetimeFigureOut">
              <a:rPr lang="en-US" smtClean="0"/>
              <a:t>6/12/2025</a:t>
            </a:fld>
            <a:endParaRPr lang="en-US"/>
          </a:p>
        </p:txBody>
      </p:sp>
      <p:sp>
        <p:nvSpPr>
          <p:cNvPr id="8" name="Footer Placeholder 7">
            <a:extLst>
              <a:ext uri="{FF2B5EF4-FFF2-40B4-BE49-F238E27FC236}">
                <a16:creationId xmlns:a16="http://schemas.microsoft.com/office/drawing/2014/main" id="{50DB9F5B-8763-8DEB-0C85-0701FE795E5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E9E034C-3F3A-73C8-4929-FBE6C82B72A1}"/>
              </a:ext>
            </a:extLst>
          </p:cNvPr>
          <p:cNvSpPr>
            <a:spLocks noGrp="1"/>
          </p:cNvSpPr>
          <p:nvPr>
            <p:ph type="sldNum" sz="quarter" idx="12"/>
          </p:nvPr>
        </p:nvSpPr>
        <p:spPr/>
        <p:txBody>
          <a:bodyPr/>
          <a:lstStyle/>
          <a:p>
            <a:fld id="{90AFD0CD-AED8-4217-AE65-E277314A492E}" type="slidenum">
              <a:rPr lang="en-US" smtClean="0"/>
              <a:t>‹#›</a:t>
            </a:fld>
            <a:endParaRPr lang="en-US"/>
          </a:p>
        </p:txBody>
      </p:sp>
    </p:spTree>
    <p:extLst>
      <p:ext uri="{BB962C8B-B14F-4D97-AF65-F5344CB8AC3E}">
        <p14:creationId xmlns:p14="http://schemas.microsoft.com/office/powerpoint/2010/main" val="42635377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63C86-A689-5A45-E182-4206013118A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6472048-E224-1964-ED5C-B6D5379F6608}"/>
              </a:ext>
            </a:extLst>
          </p:cNvPr>
          <p:cNvSpPr>
            <a:spLocks noGrp="1"/>
          </p:cNvSpPr>
          <p:nvPr>
            <p:ph type="dt" sz="half" idx="10"/>
          </p:nvPr>
        </p:nvSpPr>
        <p:spPr/>
        <p:txBody>
          <a:bodyPr/>
          <a:lstStyle/>
          <a:p>
            <a:fld id="{15F58351-FD35-4239-A241-31D2FAF6AEAD}" type="datetimeFigureOut">
              <a:rPr lang="en-US" smtClean="0"/>
              <a:t>6/12/2025</a:t>
            </a:fld>
            <a:endParaRPr lang="en-US"/>
          </a:p>
        </p:txBody>
      </p:sp>
      <p:sp>
        <p:nvSpPr>
          <p:cNvPr id="4" name="Footer Placeholder 3">
            <a:extLst>
              <a:ext uri="{FF2B5EF4-FFF2-40B4-BE49-F238E27FC236}">
                <a16:creationId xmlns:a16="http://schemas.microsoft.com/office/drawing/2014/main" id="{0D3A3456-9236-8824-9ACD-E505F8C258C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431D1F6-365E-9771-5B20-D7FFAA9D217D}"/>
              </a:ext>
            </a:extLst>
          </p:cNvPr>
          <p:cNvSpPr>
            <a:spLocks noGrp="1"/>
          </p:cNvSpPr>
          <p:nvPr>
            <p:ph type="sldNum" sz="quarter" idx="12"/>
          </p:nvPr>
        </p:nvSpPr>
        <p:spPr/>
        <p:txBody>
          <a:bodyPr/>
          <a:lstStyle/>
          <a:p>
            <a:fld id="{90AFD0CD-AED8-4217-AE65-E277314A492E}" type="slidenum">
              <a:rPr lang="en-US" smtClean="0"/>
              <a:t>‹#›</a:t>
            </a:fld>
            <a:endParaRPr lang="en-US"/>
          </a:p>
        </p:txBody>
      </p:sp>
    </p:spTree>
    <p:extLst>
      <p:ext uri="{BB962C8B-B14F-4D97-AF65-F5344CB8AC3E}">
        <p14:creationId xmlns:p14="http://schemas.microsoft.com/office/powerpoint/2010/main" val="20996728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1B9024C-83EB-332E-74E2-4F786CDC7DC7}"/>
              </a:ext>
            </a:extLst>
          </p:cNvPr>
          <p:cNvSpPr>
            <a:spLocks noGrp="1"/>
          </p:cNvSpPr>
          <p:nvPr>
            <p:ph type="dt" sz="half" idx="10"/>
          </p:nvPr>
        </p:nvSpPr>
        <p:spPr/>
        <p:txBody>
          <a:bodyPr/>
          <a:lstStyle/>
          <a:p>
            <a:fld id="{15F58351-FD35-4239-A241-31D2FAF6AEAD}" type="datetimeFigureOut">
              <a:rPr lang="en-US" smtClean="0"/>
              <a:t>6/12/2025</a:t>
            </a:fld>
            <a:endParaRPr lang="en-US"/>
          </a:p>
        </p:txBody>
      </p:sp>
      <p:sp>
        <p:nvSpPr>
          <p:cNvPr id="3" name="Footer Placeholder 2">
            <a:extLst>
              <a:ext uri="{FF2B5EF4-FFF2-40B4-BE49-F238E27FC236}">
                <a16:creationId xmlns:a16="http://schemas.microsoft.com/office/drawing/2014/main" id="{5648B17F-7BF3-0641-25EB-035E1C203B7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C8FE2F-7C77-FB3F-AB6E-D641B48761F3}"/>
              </a:ext>
            </a:extLst>
          </p:cNvPr>
          <p:cNvSpPr>
            <a:spLocks noGrp="1"/>
          </p:cNvSpPr>
          <p:nvPr>
            <p:ph type="sldNum" sz="quarter" idx="12"/>
          </p:nvPr>
        </p:nvSpPr>
        <p:spPr/>
        <p:txBody>
          <a:bodyPr/>
          <a:lstStyle/>
          <a:p>
            <a:fld id="{90AFD0CD-AED8-4217-AE65-E277314A492E}" type="slidenum">
              <a:rPr lang="en-US" smtClean="0"/>
              <a:t>‹#›</a:t>
            </a:fld>
            <a:endParaRPr lang="en-US"/>
          </a:p>
        </p:txBody>
      </p:sp>
    </p:spTree>
    <p:extLst>
      <p:ext uri="{BB962C8B-B14F-4D97-AF65-F5344CB8AC3E}">
        <p14:creationId xmlns:p14="http://schemas.microsoft.com/office/powerpoint/2010/main" val="3835508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E41B1-38EA-61A0-009A-2AA5CA6E60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39F3897-B10F-3B7B-13CD-43B29BF6037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6002D4E-5112-D34C-F441-02A2BD3F5D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ED6A15-D915-9F3D-477C-083B2ADFBD1A}"/>
              </a:ext>
            </a:extLst>
          </p:cNvPr>
          <p:cNvSpPr>
            <a:spLocks noGrp="1"/>
          </p:cNvSpPr>
          <p:nvPr>
            <p:ph type="dt" sz="half" idx="10"/>
          </p:nvPr>
        </p:nvSpPr>
        <p:spPr/>
        <p:txBody>
          <a:bodyPr/>
          <a:lstStyle/>
          <a:p>
            <a:fld id="{15F58351-FD35-4239-A241-31D2FAF6AEAD}" type="datetimeFigureOut">
              <a:rPr lang="en-US" smtClean="0"/>
              <a:t>6/12/2025</a:t>
            </a:fld>
            <a:endParaRPr lang="en-US"/>
          </a:p>
        </p:txBody>
      </p:sp>
      <p:sp>
        <p:nvSpPr>
          <p:cNvPr id="6" name="Footer Placeholder 5">
            <a:extLst>
              <a:ext uri="{FF2B5EF4-FFF2-40B4-BE49-F238E27FC236}">
                <a16:creationId xmlns:a16="http://schemas.microsoft.com/office/drawing/2014/main" id="{07640A64-0333-7BCC-4BB4-B345EB949C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6CC0558-A732-2A10-8EF5-BFF20D122483}"/>
              </a:ext>
            </a:extLst>
          </p:cNvPr>
          <p:cNvSpPr>
            <a:spLocks noGrp="1"/>
          </p:cNvSpPr>
          <p:nvPr>
            <p:ph type="sldNum" sz="quarter" idx="12"/>
          </p:nvPr>
        </p:nvSpPr>
        <p:spPr/>
        <p:txBody>
          <a:bodyPr/>
          <a:lstStyle/>
          <a:p>
            <a:fld id="{90AFD0CD-AED8-4217-AE65-E277314A492E}" type="slidenum">
              <a:rPr lang="en-US" smtClean="0"/>
              <a:t>‹#›</a:t>
            </a:fld>
            <a:endParaRPr lang="en-US"/>
          </a:p>
        </p:txBody>
      </p:sp>
    </p:spTree>
    <p:extLst>
      <p:ext uri="{BB962C8B-B14F-4D97-AF65-F5344CB8AC3E}">
        <p14:creationId xmlns:p14="http://schemas.microsoft.com/office/powerpoint/2010/main" val="28645976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A5FAD-E938-76C5-F458-43D48B1FBA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0069618-1185-3BFB-B49A-98A9D7B8221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3C16B71-70E2-725A-B5FF-79BA24DE67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1E677C-37D3-F6CF-2248-3B85FEB3E9DD}"/>
              </a:ext>
            </a:extLst>
          </p:cNvPr>
          <p:cNvSpPr>
            <a:spLocks noGrp="1"/>
          </p:cNvSpPr>
          <p:nvPr>
            <p:ph type="dt" sz="half" idx="10"/>
          </p:nvPr>
        </p:nvSpPr>
        <p:spPr/>
        <p:txBody>
          <a:bodyPr/>
          <a:lstStyle/>
          <a:p>
            <a:fld id="{15F58351-FD35-4239-A241-31D2FAF6AEAD}" type="datetimeFigureOut">
              <a:rPr lang="en-US" smtClean="0"/>
              <a:t>6/12/2025</a:t>
            </a:fld>
            <a:endParaRPr lang="en-US"/>
          </a:p>
        </p:txBody>
      </p:sp>
      <p:sp>
        <p:nvSpPr>
          <p:cNvPr id="6" name="Footer Placeholder 5">
            <a:extLst>
              <a:ext uri="{FF2B5EF4-FFF2-40B4-BE49-F238E27FC236}">
                <a16:creationId xmlns:a16="http://schemas.microsoft.com/office/drawing/2014/main" id="{A4F42EC2-8DD2-D5A2-E9F1-F24AA8510F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434A601-1801-FB7B-9CFB-A9FD8D7CE0D6}"/>
              </a:ext>
            </a:extLst>
          </p:cNvPr>
          <p:cNvSpPr>
            <a:spLocks noGrp="1"/>
          </p:cNvSpPr>
          <p:nvPr>
            <p:ph type="sldNum" sz="quarter" idx="12"/>
          </p:nvPr>
        </p:nvSpPr>
        <p:spPr/>
        <p:txBody>
          <a:bodyPr/>
          <a:lstStyle/>
          <a:p>
            <a:fld id="{90AFD0CD-AED8-4217-AE65-E277314A492E}" type="slidenum">
              <a:rPr lang="en-US" smtClean="0"/>
              <a:t>‹#›</a:t>
            </a:fld>
            <a:endParaRPr lang="en-US"/>
          </a:p>
        </p:txBody>
      </p:sp>
    </p:spTree>
    <p:extLst>
      <p:ext uri="{BB962C8B-B14F-4D97-AF65-F5344CB8AC3E}">
        <p14:creationId xmlns:p14="http://schemas.microsoft.com/office/powerpoint/2010/main" val="37597871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8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4F871C9-049F-9061-B490-4565430C036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F6BB219-1DAF-F88D-3615-5632B54B7E7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E3F864-7E03-0D5C-006F-2A3C55D0C6C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5F58351-FD35-4239-A241-31D2FAF6AEAD}" type="datetimeFigureOut">
              <a:rPr lang="en-US" smtClean="0"/>
              <a:t>6/12/2025</a:t>
            </a:fld>
            <a:endParaRPr lang="en-US"/>
          </a:p>
        </p:txBody>
      </p:sp>
      <p:sp>
        <p:nvSpPr>
          <p:cNvPr id="5" name="Footer Placeholder 4">
            <a:extLst>
              <a:ext uri="{FF2B5EF4-FFF2-40B4-BE49-F238E27FC236}">
                <a16:creationId xmlns:a16="http://schemas.microsoft.com/office/drawing/2014/main" id="{5AA71E6A-F36D-46E4-D4A4-9CD5BA58DFE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FB657651-70EB-0E09-A598-EFF1CFF4F29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0AFD0CD-AED8-4217-AE65-E277314A492E}" type="slidenum">
              <a:rPr lang="en-US" smtClean="0"/>
              <a:t>‹#›</a:t>
            </a:fld>
            <a:endParaRPr lang="en-US"/>
          </a:p>
        </p:txBody>
      </p:sp>
      <p:sp>
        <p:nvSpPr>
          <p:cNvPr id="8" name="TextBox 7">
            <a:extLst>
              <a:ext uri="{FF2B5EF4-FFF2-40B4-BE49-F238E27FC236}">
                <a16:creationId xmlns:a16="http://schemas.microsoft.com/office/drawing/2014/main" id="{FF260A64-7D13-04C4-638A-94DD309F9441}"/>
              </a:ext>
            </a:extLst>
          </p:cNvPr>
          <p:cNvSpPr txBox="1"/>
          <p:nvPr userDrawn="1">
            <p:extLst>
              <p:ext uri="{1162E1C5-73C7-4A58-AE30-91384D911F3F}">
                <p184:classification xmlns:p184="http://schemas.microsoft.com/office/powerpoint/2018/4/main" val="ftr"/>
              </p:ext>
            </p:extLst>
          </p:nvPr>
        </p:nvSpPr>
        <p:spPr>
          <a:xfrm>
            <a:off x="190500" y="6545580"/>
            <a:ext cx="1728788" cy="121920"/>
          </a:xfrm>
          <a:prstGeom prst="rect">
            <a:avLst/>
          </a:prstGeom>
        </p:spPr>
        <p:txBody>
          <a:bodyPr horzOverflow="overflow" lIns="0" tIns="0" rIns="0" bIns="0">
            <a:spAutoFit/>
          </a:bodyPr>
          <a:lstStyle/>
          <a:p>
            <a:pPr algn="l"/>
            <a:r>
              <a:rPr lang="en-US" sz="800">
                <a:solidFill>
                  <a:srgbClr val="000000">
                    <a:alpha val="50000"/>
                  </a:srgbClr>
                </a:solidFill>
                <a:latin typeface="Calibri" panose="020F0502020204030204" pitchFamily="34" charset="0"/>
                <a:cs typeface="Calibri" panose="020F0502020204030204" pitchFamily="34" charset="0"/>
              </a:rPr>
              <a:t>Sensitivity: LNT Construction Internal Use</a:t>
            </a:r>
          </a:p>
        </p:txBody>
      </p:sp>
    </p:spTree>
    <p:extLst>
      <p:ext uri="{BB962C8B-B14F-4D97-AF65-F5344CB8AC3E}">
        <p14:creationId xmlns:p14="http://schemas.microsoft.com/office/powerpoint/2010/main" val="4702293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5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6A5D9-46A5-C926-905B-C026E15D4694}"/>
              </a:ext>
            </a:extLst>
          </p:cNvPr>
          <p:cNvSpPr>
            <a:spLocks noGrp="1"/>
          </p:cNvSpPr>
          <p:nvPr>
            <p:ph type="title"/>
          </p:nvPr>
        </p:nvSpPr>
        <p:spPr>
          <a:xfrm>
            <a:off x="4327358" y="1502086"/>
            <a:ext cx="9256326" cy="1471766"/>
          </a:xfrm>
        </p:spPr>
        <p:txBody>
          <a:bodyPr>
            <a:normAutofit/>
          </a:bodyPr>
          <a:lstStyle/>
          <a:p>
            <a:pPr algn="ctr"/>
            <a:r>
              <a:rPr lang="en-US" sz="3600" b="1">
                <a:solidFill>
                  <a:schemeClr val="tx1">
                    <a:lumMod val="95000"/>
                    <a:lumOff val="5000"/>
                  </a:schemeClr>
                </a:solidFill>
                <a:latin typeface="Source Sans Pro"/>
                <a:ea typeface="Source Sans Pro"/>
              </a:rPr>
              <a:t>Safety Monitoring in</a:t>
            </a:r>
            <a:br>
              <a:rPr lang="en-US" sz="3600" b="1">
                <a:latin typeface="Source Sans Pro"/>
                <a:ea typeface="Source Sans Pro"/>
              </a:rPr>
            </a:br>
            <a:r>
              <a:rPr lang="en-US" sz="3600" b="1">
                <a:solidFill>
                  <a:schemeClr val="tx1">
                    <a:lumMod val="95000"/>
                    <a:lumOff val="5000"/>
                  </a:schemeClr>
                </a:solidFill>
                <a:latin typeface="Source Sans Pro"/>
                <a:ea typeface="Source Sans Pro"/>
              </a:rPr>
              <a:t> Hazardous Goods Warehouse</a:t>
            </a:r>
            <a:endParaRPr lang="en-US" sz="3600">
              <a:solidFill>
                <a:schemeClr val="tx1">
                  <a:lumMod val="95000"/>
                  <a:lumOff val="5000"/>
                </a:schemeClr>
              </a:solidFill>
            </a:endParaRPr>
          </a:p>
        </p:txBody>
      </p:sp>
      <p:grpSp>
        <p:nvGrpSpPr>
          <p:cNvPr id="6" name="Group 5">
            <a:extLst>
              <a:ext uri="{FF2B5EF4-FFF2-40B4-BE49-F238E27FC236}">
                <a16:creationId xmlns:a16="http://schemas.microsoft.com/office/drawing/2014/main" id="{80D702A4-0B82-3733-93D7-317A243DC764}"/>
              </a:ext>
            </a:extLst>
          </p:cNvPr>
          <p:cNvGrpSpPr/>
          <p:nvPr/>
        </p:nvGrpSpPr>
        <p:grpSpPr>
          <a:xfrm>
            <a:off x="8952774" y="194375"/>
            <a:ext cx="3169301" cy="1136871"/>
            <a:chOff x="-419742" y="368079"/>
            <a:chExt cx="3328620" cy="1194021"/>
          </a:xfrm>
        </p:grpSpPr>
        <p:sp>
          <p:nvSpPr>
            <p:cNvPr id="7" name="Rectangle: Rounded Corners 6">
              <a:extLst>
                <a:ext uri="{FF2B5EF4-FFF2-40B4-BE49-F238E27FC236}">
                  <a16:creationId xmlns:a16="http://schemas.microsoft.com/office/drawing/2014/main" id="{7B9C7908-CE87-B00B-BCC4-64105EAB1AD8}"/>
                </a:ext>
              </a:extLst>
            </p:cNvPr>
            <p:cNvSpPr/>
            <p:nvPr/>
          </p:nvSpPr>
          <p:spPr>
            <a:xfrm>
              <a:off x="-419742" y="368079"/>
              <a:ext cx="3328620" cy="1194021"/>
            </a:xfrm>
            <a:prstGeom prst="roundRect">
              <a:avLst>
                <a:gd name="adj" fmla="val 50000"/>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pic>
          <p:nvPicPr>
            <p:cNvPr id="8" name="Picture 7">
              <a:extLst>
                <a:ext uri="{FF2B5EF4-FFF2-40B4-BE49-F238E27FC236}">
                  <a16:creationId xmlns:a16="http://schemas.microsoft.com/office/drawing/2014/main" id="{8C4AD4D3-F673-B0B1-29D6-4077942A0C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341" y="541931"/>
              <a:ext cx="1741425" cy="908848"/>
            </a:xfrm>
            <a:prstGeom prst="rect">
              <a:avLst/>
            </a:prstGeom>
          </p:spPr>
        </p:pic>
      </p:grpSp>
      <p:sp>
        <p:nvSpPr>
          <p:cNvPr id="3" name="TextBox 2">
            <a:extLst>
              <a:ext uri="{FF2B5EF4-FFF2-40B4-BE49-F238E27FC236}">
                <a16:creationId xmlns:a16="http://schemas.microsoft.com/office/drawing/2014/main" id="{31A80E0B-9681-5310-2C87-63FEDD5C9855}"/>
              </a:ext>
            </a:extLst>
          </p:cNvPr>
          <p:cNvSpPr txBox="1"/>
          <p:nvPr/>
        </p:nvSpPr>
        <p:spPr>
          <a:xfrm>
            <a:off x="7467364" y="2972667"/>
            <a:ext cx="4659557"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t>Team Members:</a:t>
            </a:r>
          </a:p>
          <a:p>
            <a:r>
              <a:rPr lang="en-US" sz="2000"/>
              <a:t> 1.</a:t>
            </a:r>
            <a:r>
              <a:rPr lang="en-US" sz="2000">
                <a:ea typeface="+mn-lt"/>
                <a:cs typeface="+mn-lt"/>
              </a:rPr>
              <a:t> Malaravan S</a:t>
            </a:r>
          </a:p>
          <a:p>
            <a:r>
              <a:rPr lang="en-US" sz="2000">
                <a:ea typeface="+mn-lt"/>
                <a:cs typeface="+mn-lt"/>
              </a:rPr>
              <a:t> 2. Mitun T S</a:t>
            </a:r>
            <a:endParaRPr lang="en-US" sz="2000"/>
          </a:p>
          <a:p>
            <a:r>
              <a:rPr lang="en-US" sz="2000">
                <a:ea typeface="+mn-lt"/>
                <a:cs typeface="+mn-lt"/>
              </a:rPr>
              <a:t> 3. Mohithaa K</a:t>
            </a:r>
            <a:endParaRPr lang="en-US" sz="2000"/>
          </a:p>
          <a:p>
            <a:r>
              <a:rPr lang="en-US" sz="2000">
                <a:ea typeface="+mn-lt"/>
                <a:cs typeface="+mn-lt"/>
              </a:rPr>
              <a:t> 4. Monish Kiran A</a:t>
            </a:r>
            <a:endParaRPr lang="en-US" sz="2000"/>
          </a:p>
          <a:p>
            <a:r>
              <a:rPr lang="en-US" sz="2000">
                <a:ea typeface="+mn-lt"/>
                <a:cs typeface="+mn-lt"/>
              </a:rPr>
              <a:t> 5. </a:t>
            </a:r>
            <a:r>
              <a:rPr lang="en-US" sz="2000" err="1">
                <a:ea typeface="+mn-lt"/>
                <a:cs typeface="+mn-lt"/>
              </a:rPr>
              <a:t>Mukhil</a:t>
            </a:r>
            <a:r>
              <a:rPr lang="en-US" sz="2000">
                <a:ea typeface="+mn-lt"/>
                <a:cs typeface="+mn-lt"/>
              </a:rPr>
              <a:t> R</a:t>
            </a:r>
            <a:endParaRPr lang="en-US" sz="2000"/>
          </a:p>
          <a:p>
            <a:r>
              <a:rPr lang="en-US" sz="2000">
                <a:ea typeface="+mn-lt"/>
                <a:cs typeface="+mn-lt"/>
              </a:rPr>
              <a:t> 6. </a:t>
            </a:r>
            <a:r>
              <a:rPr lang="en-US" sz="2000" err="1">
                <a:ea typeface="+mn-lt"/>
                <a:cs typeface="+mn-lt"/>
              </a:rPr>
              <a:t>Murikinati</a:t>
            </a:r>
            <a:r>
              <a:rPr lang="en-US" sz="2000">
                <a:ea typeface="+mn-lt"/>
                <a:cs typeface="+mn-lt"/>
              </a:rPr>
              <a:t> Dheeraj Kumar Reddy</a:t>
            </a:r>
            <a:endParaRPr lang="en-US" sz="2000"/>
          </a:p>
          <a:p>
            <a:r>
              <a:rPr lang="en-US" sz="2000">
                <a:ea typeface="+mn-lt"/>
                <a:cs typeface="+mn-lt"/>
              </a:rPr>
              <a:t> 7. Nandan Rajesh</a:t>
            </a:r>
            <a:endParaRPr lang="en-US" sz="2000"/>
          </a:p>
          <a:p>
            <a:endParaRPr lang="en-US" sz="2000"/>
          </a:p>
        </p:txBody>
      </p:sp>
      <p:pic>
        <p:nvPicPr>
          <p:cNvPr id="4" name="Picture 3" descr="The Role of IoT Apps in Remote Monitoring and Predictive Maintenance">
            <a:extLst>
              <a:ext uri="{FF2B5EF4-FFF2-40B4-BE49-F238E27FC236}">
                <a16:creationId xmlns:a16="http://schemas.microsoft.com/office/drawing/2014/main" id="{5A66CEF6-9B43-B55D-797D-53996CF15D7F}"/>
              </a:ext>
            </a:extLst>
          </p:cNvPr>
          <p:cNvPicPr>
            <a:picLocks noChangeAspect="1"/>
          </p:cNvPicPr>
          <p:nvPr/>
        </p:nvPicPr>
        <p:blipFill>
          <a:blip r:embed="rId3"/>
          <a:srcRect l="6294" t="-82" r="6088" b="8081"/>
          <a:stretch>
            <a:fillRect/>
          </a:stretch>
        </p:blipFill>
        <p:spPr>
          <a:xfrm>
            <a:off x="276088" y="1498336"/>
            <a:ext cx="5534748" cy="4023404"/>
          </a:xfrm>
          <a:prstGeom prst="rect">
            <a:avLst/>
          </a:prstGeom>
        </p:spPr>
      </p:pic>
    </p:spTree>
    <p:extLst>
      <p:ext uri="{BB962C8B-B14F-4D97-AF65-F5344CB8AC3E}">
        <p14:creationId xmlns:p14="http://schemas.microsoft.com/office/powerpoint/2010/main" val="28931146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rrow: Right 7">
            <a:extLst>
              <a:ext uri="{FF2B5EF4-FFF2-40B4-BE49-F238E27FC236}">
                <a16:creationId xmlns:a16="http://schemas.microsoft.com/office/drawing/2014/main" id="{2D31B7D9-8FF0-2F12-0347-0F29D9D4381B}"/>
              </a:ext>
            </a:extLst>
          </p:cNvPr>
          <p:cNvSpPr/>
          <p:nvPr/>
        </p:nvSpPr>
        <p:spPr>
          <a:xfrm>
            <a:off x="0" y="0"/>
            <a:ext cx="4912963" cy="110981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a:solidFill>
                  <a:schemeClr val="bg1"/>
                </a:solidFill>
                <a:effectLst/>
                <a:latin typeface="Source Sans Pro" panose="020B0503030403020204" pitchFamily="34" charset="0"/>
                <a:ea typeface="Source Sans Pro" panose="020B0503030403020204" pitchFamily="34" charset="0"/>
                <a:cs typeface="Times New Roman" panose="02020603050405020304" pitchFamily="18" charset="0"/>
              </a:rPr>
              <a:t>System Design</a:t>
            </a:r>
            <a:endParaRPr lang="en-US" sz="2400">
              <a:solidFill>
                <a:schemeClr val="bg1"/>
              </a:solidFill>
              <a:latin typeface="Source Sans Pro" panose="020B0503030403020204" pitchFamily="34" charset="0"/>
              <a:ea typeface="Source Sans Pro" panose="020B0503030403020204" pitchFamily="34" charset="0"/>
            </a:endParaRPr>
          </a:p>
        </p:txBody>
      </p:sp>
      <p:pic>
        <p:nvPicPr>
          <p:cNvPr id="9" name="Picture 8" descr="A green square with a square on it&#10;&#10;AI-generated content may be incorrect.">
            <a:extLst>
              <a:ext uri="{FF2B5EF4-FFF2-40B4-BE49-F238E27FC236}">
                <a16:creationId xmlns:a16="http://schemas.microsoft.com/office/drawing/2014/main" id="{184007C1-3F21-8B2F-499E-60F75F7FC4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235" y="289880"/>
            <a:ext cx="530055" cy="530055"/>
          </a:xfrm>
          <a:prstGeom prst="rect">
            <a:avLst/>
          </a:prstGeom>
        </p:spPr>
      </p:pic>
      <p:sp>
        <p:nvSpPr>
          <p:cNvPr id="5" name="TextBox 4">
            <a:extLst>
              <a:ext uri="{FF2B5EF4-FFF2-40B4-BE49-F238E27FC236}">
                <a16:creationId xmlns:a16="http://schemas.microsoft.com/office/drawing/2014/main" id="{0FD05CD4-A556-C6AF-0CF9-172C755B446C}"/>
              </a:ext>
            </a:extLst>
          </p:cNvPr>
          <p:cNvSpPr txBox="1"/>
          <p:nvPr/>
        </p:nvSpPr>
        <p:spPr>
          <a:xfrm>
            <a:off x="6213275" y="5796935"/>
            <a:ext cx="3709939"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a:t>Embedded Interactions</a:t>
            </a:r>
          </a:p>
        </p:txBody>
      </p:sp>
      <p:sp>
        <p:nvSpPr>
          <p:cNvPr id="7" name="TextBox 6">
            <a:extLst>
              <a:ext uri="{FF2B5EF4-FFF2-40B4-BE49-F238E27FC236}">
                <a16:creationId xmlns:a16="http://schemas.microsoft.com/office/drawing/2014/main" id="{2E3903CF-812D-4C66-E6F0-65AFE681F400}"/>
              </a:ext>
            </a:extLst>
          </p:cNvPr>
          <p:cNvSpPr txBox="1"/>
          <p:nvPr/>
        </p:nvSpPr>
        <p:spPr>
          <a:xfrm>
            <a:off x="931665" y="5998527"/>
            <a:ext cx="249381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Flow Chart</a:t>
            </a:r>
          </a:p>
        </p:txBody>
      </p:sp>
      <p:pic>
        <p:nvPicPr>
          <p:cNvPr id="2" name="Picture 1" descr="A diagram of a computer process&#10;&#10;AI-generated content may be incorrect.">
            <a:extLst>
              <a:ext uri="{FF2B5EF4-FFF2-40B4-BE49-F238E27FC236}">
                <a16:creationId xmlns:a16="http://schemas.microsoft.com/office/drawing/2014/main" id="{4834512A-633E-D2BC-9B9D-9D3676E99572}"/>
              </a:ext>
            </a:extLst>
          </p:cNvPr>
          <p:cNvPicPr>
            <a:picLocks noChangeAspect="1"/>
          </p:cNvPicPr>
          <p:nvPr/>
        </p:nvPicPr>
        <p:blipFill>
          <a:blip r:embed="rId3"/>
          <a:stretch>
            <a:fillRect/>
          </a:stretch>
        </p:blipFill>
        <p:spPr>
          <a:xfrm>
            <a:off x="531605" y="865008"/>
            <a:ext cx="3373889" cy="5655881"/>
          </a:xfrm>
          <a:prstGeom prst="rect">
            <a:avLst/>
          </a:prstGeom>
        </p:spPr>
      </p:pic>
      <p:sp>
        <p:nvSpPr>
          <p:cNvPr id="4" name="TextBox 3">
            <a:extLst>
              <a:ext uri="{FF2B5EF4-FFF2-40B4-BE49-F238E27FC236}">
                <a16:creationId xmlns:a16="http://schemas.microsoft.com/office/drawing/2014/main" id="{B91E6EBF-D343-48BE-DCAD-3864114C9BB3}"/>
              </a:ext>
            </a:extLst>
          </p:cNvPr>
          <p:cNvSpPr txBox="1"/>
          <p:nvPr/>
        </p:nvSpPr>
        <p:spPr>
          <a:xfrm>
            <a:off x="919655" y="6516414"/>
            <a:ext cx="260131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Flowchart</a:t>
            </a:r>
          </a:p>
        </p:txBody>
      </p:sp>
      <p:pic>
        <p:nvPicPr>
          <p:cNvPr id="11" name="Picture 10">
            <a:extLst>
              <a:ext uri="{FF2B5EF4-FFF2-40B4-BE49-F238E27FC236}">
                <a16:creationId xmlns:a16="http://schemas.microsoft.com/office/drawing/2014/main" id="{434C5E4F-D92A-0C9B-28F4-F0786DCF323F}"/>
              </a:ext>
            </a:extLst>
          </p:cNvPr>
          <p:cNvPicPr>
            <a:picLocks noChangeAspect="1"/>
          </p:cNvPicPr>
          <p:nvPr/>
        </p:nvPicPr>
        <p:blipFill>
          <a:blip r:embed="rId4"/>
          <a:stretch>
            <a:fillRect/>
          </a:stretch>
        </p:blipFill>
        <p:spPr>
          <a:xfrm>
            <a:off x="4209969" y="1195552"/>
            <a:ext cx="7720012" cy="4466896"/>
          </a:xfrm>
          <a:prstGeom prst="rect">
            <a:avLst/>
          </a:prstGeom>
        </p:spPr>
      </p:pic>
    </p:spTree>
    <p:extLst>
      <p:ext uri="{BB962C8B-B14F-4D97-AF65-F5344CB8AC3E}">
        <p14:creationId xmlns:p14="http://schemas.microsoft.com/office/powerpoint/2010/main" val="22128827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B44893A-E350-D1E9-735D-1C05CBA6035E}"/>
              </a:ext>
            </a:extLst>
          </p:cNvPr>
          <p:cNvSpPr txBox="1"/>
          <p:nvPr/>
        </p:nvSpPr>
        <p:spPr>
          <a:xfrm>
            <a:off x="845264" y="1975699"/>
            <a:ext cx="8374252" cy="4462760"/>
          </a:xfrm>
          <a:prstGeom prst="rect">
            <a:avLst/>
          </a:prstGeom>
          <a:noFill/>
        </p:spPr>
        <p:txBody>
          <a:bodyPr wrap="square" lIns="91440" tIns="45720" rIns="91440" bIns="45720" anchor="t">
            <a:spAutoFit/>
          </a:bodyPr>
          <a:lstStyle/>
          <a:p>
            <a:pPr>
              <a:tabLst>
                <a:tab pos="457200" algn="l"/>
              </a:tabLst>
            </a:pPr>
            <a:r>
              <a:rPr lang="en-US" sz="2400" kern="100">
                <a:ea typeface="+mn-lt"/>
                <a:cs typeface="+mn-lt"/>
              </a:rPr>
              <a:t>Step 1: Ideation &amp; Planning</a:t>
            </a:r>
            <a:br>
              <a:rPr lang="en-US" sz="2400" kern="100">
                <a:ea typeface="+mn-lt"/>
                <a:cs typeface="+mn-lt"/>
              </a:rPr>
            </a:br>
            <a:r>
              <a:rPr lang="en-US" sz="2400" kern="100">
                <a:ea typeface="+mn-lt"/>
                <a:cs typeface="+mn-lt"/>
              </a:rPr>
              <a:t>  </a:t>
            </a:r>
            <a:endParaRPr lang="en-US" sz="2400" kern="100"/>
          </a:p>
          <a:p>
            <a:pPr>
              <a:tabLst>
                <a:tab pos="457200" algn="l"/>
              </a:tabLst>
            </a:pPr>
            <a:r>
              <a:rPr lang="en-US" sz="2400" kern="100">
                <a:ea typeface="+mn-lt"/>
                <a:cs typeface="+mn-lt"/>
              </a:rPr>
              <a:t>Step 2: Simulation on </a:t>
            </a:r>
            <a:r>
              <a:rPr lang="en-US" sz="2400" kern="100" err="1">
                <a:ea typeface="+mn-lt"/>
                <a:cs typeface="+mn-lt"/>
              </a:rPr>
              <a:t>Wokwi</a:t>
            </a:r>
            <a:endParaRPr lang="en-US" sz="2400" kern="100">
              <a:ea typeface="+mn-lt"/>
              <a:cs typeface="+mn-lt"/>
            </a:endParaRPr>
          </a:p>
          <a:p>
            <a:pPr>
              <a:tabLst>
                <a:tab pos="457200" algn="l"/>
              </a:tabLst>
            </a:pPr>
            <a:endParaRPr lang="en-US" sz="2400"/>
          </a:p>
          <a:p>
            <a:pPr>
              <a:tabLst>
                <a:tab pos="457200" algn="l"/>
              </a:tabLst>
            </a:pPr>
            <a:r>
              <a:rPr lang="en-US" sz="2400" kern="100">
                <a:ea typeface="+mn-lt"/>
                <a:cs typeface="+mn-lt"/>
              </a:rPr>
              <a:t>Step 3: Transition to Hardware</a:t>
            </a:r>
          </a:p>
          <a:p>
            <a:pPr>
              <a:tabLst>
                <a:tab pos="457200" algn="l"/>
              </a:tabLst>
            </a:pPr>
            <a:endParaRPr lang="en-US" sz="2400"/>
          </a:p>
          <a:p>
            <a:pPr>
              <a:tabLst>
                <a:tab pos="457200" algn="l"/>
              </a:tabLst>
            </a:pPr>
            <a:r>
              <a:rPr lang="en-US" sz="2400" kern="100">
                <a:ea typeface="+mn-lt"/>
                <a:cs typeface="+mn-lt"/>
              </a:rPr>
              <a:t>Step 4: Data Generation &amp; ML Modeling</a:t>
            </a:r>
          </a:p>
          <a:p>
            <a:pPr>
              <a:tabLst>
                <a:tab pos="457200" algn="l"/>
              </a:tabLst>
            </a:pPr>
            <a:endParaRPr lang="en-US" sz="1600"/>
          </a:p>
          <a:p>
            <a:pPr>
              <a:buSzPts val="1000"/>
              <a:tabLst>
                <a:tab pos="457200" algn="l"/>
              </a:tabLst>
            </a:pPr>
            <a:endParaRPr lang="en-US" sz="2000" kern="100"/>
          </a:p>
          <a:p>
            <a:pPr lvl="1">
              <a:buSzPts val="1000"/>
              <a:tabLst>
                <a:tab pos="457200" algn="l"/>
              </a:tabLst>
            </a:pPr>
            <a:endParaRPr lang="en-US" sz="2000" kern="100">
              <a:latin typeface="Aptos"/>
              <a:ea typeface="Source Sans Pro" panose="020B0503030403020204" pitchFamily="34" charset="0"/>
              <a:cs typeface="Times New Roman" panose="02020603050405020304" pitchFamily="18" charset="0"/>
            </a:endParaRPr>
          </a:p>
          <a:p>
            <a:pPr lvl="1">
              <a:buSzPts val="1000"/>
              <a:tabLst>
                <a:tab pos="457200" algn="l"/>
              </a:tabLst>
            </a:pPr>
            <a:endParaRPr lang="en-US" sz="2000" kern="100">
              <a:latin typeface="Aptos"/>
              <a:ea typeface="Source Sans Pro" panose="020B0503030403020204" pitchFamily="34" charset="0"/>
              <a:cs typeface="Times New Roman" panose="02020603050405020304" pitchFamily="18" charset="0"/>
            </a:endParaRPr>
          </a:p>
          <a:p>
            <a:pPr lvl="1">
              <a:buSzPts val="1000"/>
              <a:tabLst>
                <a:tab pos="457200" algn="l"/>
              </a:tabLst>
            </a:pPr>
            <a:endParaRPr lang="en-US" sz="2000" kern="100">
              <a:latin typeface="Aptos"/>
              <a:ea typeface="Source Sans Pro" panose="020B0503030403020204" pitchFamily="34" charset="0"/>
              <a:cs typeface="Times New Roman" panose="02020603050405020304" pitchFamily="18" charset="0"/>
            </a:endParaRPr>
          </a:p>
          <a:p>
            <a:pPr>
              <a:buSzPts val="1000"/>
              <a:buFont typeface="Arial" panose="05050102010706020507" pitchFamily="18" charset="2"/>
              <a:buChar char="•"/>
              <a:tabLst>
                <a:tab pos="457200" algn="l"/>
              </a:tabLst>
            </a:pPr>
            <a:endParaRPr lang="en-US" sz="2000" b="1" kern="100">
              <a:latin typeface="Aptos"/>
              <a:ea typeface="Source Sans Pro" panose="020B0503030403020204" pitchFamily="34" charset="0"/>
              <a:cs typeface="Times New Roman" panose="02020603050405020304" pitchFamily="18" charset="0"/>
            </a:endParaRPr>
          </a:p>
        </p:txBody>
      </p:sp>
      <p:sp>
        <p:nvSpPr>
          <p:cNvPr id="8" name="Arrow: Right 7">
            <a:extLst>
              <a:ext uri="{FF2B5EF4-FFF2-40B4-BE49-F238E27FC236}">
                <a16:creationId xmlns:a16="http://schemas.microsoft.com/office/drawing/2014/main" id="{55506E12-4211-6E61-D107-A676413872B5}"/>
              </a:ext>
            </a:extLst>
          </p:cNvPr>
          <p:cNvSpPr/>
          <p:nvPr/>
        </p:nvSpPr>
        <p:spPr>
          <a:xfrm>
            <a:off x="0" y="0"/>
            <a:ext cx="4912963" cy="110981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a:solidFill>
                  <a:schemeClr val="bg1"/>
                </a:solidFill>
                <a:effectLst/>
                <a:latin typeface="Source Sans Pro" panose="020B0503030403020204" pitchFamily="34" charset="0"/>
                <a:ea typeface="Source Sans Pro" panose="020B0503030403020204" pitchFamily="34" charset="0"/>
                <a:cs typeface="Times New Roman" panose="02020603050405020304" pitchFamily="18" charset="0"/>
              </a:rPr>
              <a:t>Implementation Details</a:t>
            </a:r>
            <a:endParaRPr lang="en-US" sz="2400">
              <a:solidFill>
                <a:schemeClr val="bg1"/>
              </a:solidFill>
              <a:latin typeface="Source Sans Pro" panose="020B0503030403020204" pitchFamily="34" charset="0"/>
              <a:ea typeface="Source Sans Pro" panose="020B0503030403020204" pitchFamily="34" charset="0"/>
            </a:endParaRPr>
          </a:p>
        </p:txBody>
      </p:sp>
      <p:pic>
        <p:nvPicPr>
          <p:cNvPr id="9" name="Picture 8" descr="A green square with a square on it&#10;&#10;AI-generated content may be incorrect.">
            <a:extLst>
              <a:ext uri="{FF2B5EF4-FFF2-40B4-BE49-F238E27FC236}">
                <a16:creationId xmlns:a16="http://schemas.microsoft.com/office/drawing/2014/main" id="{FAE109A1-EC4F-5C59-EC0B-566FBE5C38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235" y="289880"/>
            <a:ext cx="530055" cy="530055"/>
          </a:xfrm>
          <a:prstGeom prst="rect">
            <a:avLst/>
          </a:prstGeom>
        </p:spPr>
      </p:pic>
    </p:spTree>
    <p:extLst>
      <p:ext uri="{BB962C8B-B14F-4D97-AF65-F5344CB8AC3E}">
        <p14:creationId xmlns:p14="http://schemas.microsoft.com/office/powerpoint/2010/main" val="32397031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EB5810-0A8F-499C-84FA-9EB3409FC2B2}"/>
            </a:ext>
          </a:extLst>
        </p:cNvPr>
        <p:cNvGrpSpPr/>
        <p:nvPr/>
      </p:nvGrpSpPr>
      <p:grpSpPr>
        <a:xfrm>
          <a:off x="0" y="0"/>
          <a:ext cx="0" cy="0"/>
          <a:chOff x="0" y="0"/>
          <a:chExt cx="0" cy="0"/>
        </a:xfrm>
      </p:grpSpPr>
      <p:sp>
        <p:nvSpPr>
          <p:cNvPr id="8" name="Arrow: Right 7">
            <a:extLst>
              <a:ext uri="{FF2B5EF4-FFF2-40B4-BE49-F238E27FC236}">
                <a16:creationId xmlns:a16="http://schemas.microsoft.com/office/drawing/2014/main" id="{94925F2A-D843-1639-2610-F05B15582936}"/>
              </a:ext>
            </a:extLst>
          </p:cNvPr>
          <p:cNvSpPr/>
          <p:nvPr/>
        </p:nvSpPr>
        <p:spPr>
          <a:xfrm>
            <a:off x="0" y="0"/>
            <a:ext cx="4466539" cy="92508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400" b="1">
                <a:solidFill>
                  <a:schemeClr val="bg1"/>
                </a:solidFill>
                <a:latin typeface="Source Sans Pro"/>
                <a:ea typeface="Source Sans Pro"/>
                <a:cs typeface="Times New Roman"/>
              </a:rPr>
              <a:t>Dataset</a:t>
            </a:r>
            <a:endParaRPr lang="en-US" sz="2400" b="1">
              <a:solidFill>
                <a:schemeClr val="bg1"/>
              </a:solidFill>
              <a:latin typeface="Source Sans Pro" panose="020B0503030403020204" pitchFamily="34" charset="0"/>
              <a:ea typeface="Source Sans Pro" panose="020B0503030403020204" pitchFamily="34" charset="0"/>
              <a:cs typeface="Times New Roman"/>
            </a:endParaRPr>
          </a:p>
        </p:txBody>
      </p:sp>
      <p:pic>
        <p:nvPicPr>
          <p:cNvPr id="9" name="Picture 8" descr="A green square with a square on it&#10;&#10;AI-generated content may be incorrect.">
            <a:extLst>
              <a:ext uri="{FF2B5EF4-FFF2-40B4-BE49-F238E27FC236}">
                <a16:creationId xmlns:a16="http://schemas.microsoft.com/office/drawing/2014/main" id="{408042A4-BA32-435A-9474-35636D77CB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235" y="289880"/>
            <a:ext cx="391510" cy="391510"/>
          </a:xfrm>
          <a:prstGeom prst="rect">
            <a:avLst/>
          </a:prstGeom>
        </p:spPr>
      </p:pic>
      <p:pic>
        <p:nvPicPr>
          <p:cNvPr id="4" name="Picture 3" descr="A screenshot of a computer&#10;&#10;AI-generated content may be incorrect.">
            <a:extLst>
              <a:ext uri="{FF2B5EF4-FFF2-40B4-BE49-F238E27FC236}">
                <a16:creationId xmlns:a16="http://schemas.microsoft.com/office/drawing/2014/main" id="{3BF44CC5-68DB-F08D-2D2F-81C7CC0CE26E}"/>
              </a:ext>
            </a:extLst>
          </p:cNvPr>
          <p:cNvPicPr>
            <a:picLocks noChangeAspect="1"/>
          </p:cNvPicPr>
          <p:nvPr/>
        </p:nvPicPr>
        <p:blipFill>
          <a:blip r:embed="rId3"/>
          <a:stretch>
            <a:fillRect/>
          </a:stretch>
        </p:blipFill>
        <p:spPr>
          <a:xfrm>
            <a:off x="3265693" y="927219"/>
            <a:ext cx="5663468" cy="5303744"/>
          </a:xfrm>
          <a:prstGeom prst="rect">
            <a:avLst/>
          </a:prstGeom>
        </p:spPr>
      </p:pic>
      <p:sp>
        <p:nvSpPr>
          <p:cNvPr id="5" name="TextBox 4">
            <a:extLst>
              <a:ext uri="{FF2B5EF4-FFF2-40B4-BE49-F238E27FC236}">
                <a16:creationId xmlns:a16="http://schemas.microsoft.com/office/drawing/2014/main" id="{38E5E1AB-793E-29AA-0E65-D106216673C7}"/>
              </a:ext>
            </a:extLst>
          </p:cNvPr>
          <p:cNvSpPr txBox="1"/>
          <p:nvPr/>
        </p:nvSpPr>
        <p:spPr>
          <a:xfrm>
            <a:off x="4020272" y="6233086"/>
            <a:ext cx="415636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err="1"/>
              <a:t>ThingSpeak</a:t>
            </a:r>
            <a:r>
              <a:rPr lang="en-US"/>
              <a:t> Exported CSV </a:t>
            </a:r>
            <a:r>
              <a:rPr lang="en-US" err="1"/>
              <a:t>FIle</a:t>
            </a:r>
          </a:p>
        </p:txBody>
      </p:sp>
    </p:spTree>
    <p:extLst>
      <p:ext uri="{BB962C8B-B14F-4D97-AF65-F5344CB8AC3E}">
        <p14:creationId xmlns:p14="http://schemas.microsoft.com/office/powerpoint/2010/main" val="22889250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95753A-3ACE-A10B-FF14-BA8573693560}"/>
            </a:ext>
          </a:extLst>
        </p:cNvPr>
        <p:cNvGrpSpPr/>
        <p:nvPr/>
      </p:nvGrpSpPr>
      <p:grpSpPr>
        <a:xfrm>
          <a:off x="0" y="0"/>
          <a:ext cx="0" cy="0"/>
          <a:chOff x="0" y="0"/>
          <a:chExt cx="0" cy="0"/>
        </a:xfrm>
      </p:grpSpPr>
      <p:sp>
        <p:nvSpPr>
          <p:cNvPr id="8" name="Arrow: Right 7">
            <a:extLst>
              <a:ext uri="{FF2B5EF4-FFF2-40B4-BE49-F238E27FC236}">
                <a16:creationId xmlns:a16="http://schemas.microsoft.com/office/drawing/2014/main" id="{FB727DFA-52E3-BB29-47E9-454F7AC3EAA5}"/>
              </a:ext>
            </a:extLst>
          </p:cNvPr>
          <p:cNvSpPr/>
          <p:nvPr/>
        </p:nvSpPr>
        <p:spPr>
          <a:xfrm>
            <a:off x="0" y="0"/>
            <a:ext cx="4912963" cy="110981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400" b="1">
                <a:solidFill>
                  <a:schemeClr val="bg1"/>
                </a:solidFill>
                <a:latin typeface="Source Sans Pro"/>
                <a:ea typeface="Source Sans Pro"/>
                <a:cs typeface="Times New Roman"/>
              </a:rPr>
              <a:t>Dataset</a:t>
            </a:r>
            <a:endParaRPr lang="en-US" sz="2400" b="1">
              <a:solidFill>
                <a:schemeClr val="bg1"/>
              </a:solidFill>
              <a:latin typeface="Source Sans Pro" panose="020B0503030403020204" pitchFamily="34" charset="0"/>
              <a:ea typeface="Source Sans Pro" panose="020B0503030403020204" pitchFamily="34" charset="0"/>
              <a:cs typeface="Times New Roman"/>
            </a:endParaRPr>
          </a:p>
        </p:txBody>
      </p:sp>
      <p:pic>
        <p:nvPicPr>
          <p:cNvPr id="9" name="Picture 8" descr="A green square with a square on it&#10;&#10;AI-generated content may be incorrect.">
            <a:extLst>
              <a:ext uri="{FF2B5EF4-FFF2-40B4-BE49-F238E27FC236}">
                <a16:creationId xmlns:a16="http://schemas.microsoft.com/office/drawing/2014/main" id="{59CD986D-3836-3E5D-62F9-0DA53778A8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235" y="289880"/>
            <a:ext cx="530055" cy="530055"/>
          </a:xfrm>
          <a:prstGeom prst="rect">
            <a:avLst/>
          </a:prstGeom>
        </p:spPr>
      </p:pic>
      <p:pic>
        <p:nvPicPr>
          <p:cNvPr id="2" name="Picture 1" descr="A screenshot of a computer&#10;&#10;AI-generated content may be incorrect.">
            <a:extLst>
              <a:ext uri="{FF2B5EF4-FFF2-40B4-BE49-F238E27FC236}">
                <a16:creationId xmlns:a16="http://schemas.microsoft.com/office/drawing/2014/main" id="{4EB086AE-A382-1349-7939-4C311609FE6E}"/>
              </a:ext>
            </a:extLst>
          </p:cNvPr>
          <p:cNvPicPr>
            <a:picLocks noChangeAspect="1"/>
          </p:cNvPicPr>
          <p:nvPr/>
        </p:nvPicPr>
        <p:blipFill>
          <a:blip r:embed="rId3"/>
          <a:stretch>
            <a:fillRect/>
          </a:stretch>
        </p:blipFill>
        <p:spPr>
          <a:xfrm>
            <a:off x="455009" y="1108518"/>
            <a:ext cx="11277083" cy="4950180"/>
          </a:xfrm>
          <a:prstGeom prst="rect">
            <a:avLst/>
          </a:prstGeom>
        </p:spPr>
      </p:pic>
      <p:sp>
        <p:nvSpPr>
          <p:cNvPr id="3" name="TextBox 2">
            <a:extLst>
              <a:ext uri="{FF2B5EF4-FFF2-40B4-BE49-F238E27FC236}">
                <a16:creationId xmlns:a16="http://schemas.microsoft.com/office/drawing/2014/main" id="{CA406CC3-F3BA-4B70-1AD3-9774437676D8}"/>
              </a:ext>
            </a:extLst>
          </p:cNvPr>
          <p:cNvSpPr txBox="1"/>
          <p:nvPr/>
        </p:nvSpPr>
        <p:spPr>
          <a:xfrm>
            <a:off x="2847879" y="6205765"/>
            <a:ext cx="648084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Final Dataset</a:t>
            </a:r>
          </a:p>
        </p:txBody>
      </p:sp>
    </p:spTree>
    <p:extLst>
      <p:ext uri="{BB962C8B-B14F-4D97-AF65-F5344CB8AC3E}">
        <p14:creationId xmlns:p14="http://schemas.microsoft.com/office/powerpoint/2010/main" val="31199893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B1D5E1-0332-A6D5-2C6D-BE0E6173393B}"/>
            </a:ext>
          </a:extLst>
        </p:cNvPr>
        <p:cNvGrpSpPr/>
        <p:nvPr/>
      </p:nvGrpSpPr>
      <p:grpSpPr>
        <a:xfrm>
          <a:off x="0" y="0"/>
          <a:ext cx="0" cy="0"/>
          <a:chOff x="0" y="0"/>
          <a:chExt cx="0" cy="0"/>
        </a:xfrm>
      </p:grpSpPr>
      <p:sp>
        <p:nvSpPr>
          <p:cNvPr id="8" name="Arrow: Right 7">
            <a:extLst>
              <a:ext uri="{FF2B5EF4-FFF2-40B4-BE49-F238E27FC236}">
                <a16:creationId xmlns:a16="http://schemas.microsoft.com/office/drawing/2014/main" id="{70D4C092-3E28-9A2F-4C88-567246FCC977}"/>
              </a:ext>
            </a:extLst>
          </p:cNvPr>
          <p:cNvSpPr/>
          <p:nvPr/>
        </p:nvSpPr>
        <p:spPr>
          <a:xfrm>
            <a:off x="0" y="0"/>
            <a:ext cx="5408908" cy="110981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400" b="1">
                <a:solidFill>
                  <a:schemeClr val="bg1"/>
                </a:solidFill>
                <a:effectLst/>
                <a:latin typeface="Source Sans Pro"/>
                <a:ea typeface="Source Sans Pro"/>
                <a:cs typeface="Times New Roman"/>
              </a:rPr>
              <a:t>Results &amp; Observations</a:t>
            </a:r>
            <a:r>
              <a:rPr lang="en-US" sz="2400" b="1">
                <a:solidFill>
                  <a:schemeClr val="bg1"/>
                </a:solidFill>
                <a:latin typeface="Source Sans Pro"/>
                <a:ea typeface="Source Sans Pro"/>
                <a:cs typeface="Times New Roman"/>
              </a:rPr>
              <a:t> : </a:t>
            </a:r>
            <a:r>
              <a:rPr lang="en-US" sz="2400" b="1" err="1">
                <a:solidFill>
                  <a:schemeClr val="bg1"/>
                </a:solidFill>
                <a:latin typeface="Source Sans Pro"/>
                <a:ea typeface="Source Sans Pro"/>
                <a:cs typeface="Times New Roman"/>
              </a:rPr>
              <a:t>PowerBI</a:t>
            </a:r>
            <a:endParaRPr lang="en-US" sz="2400" err="1">
              <a:solidFill>
                <a:schemeClr val="bg1"/>
              </a:solidFill>
              <a:latin typeface="Source Sans Pro" panose="020B0503030403020204" pitchFamily="34" charset="0"/>
              <a:ea typeface="Source Sans Pro" panose="020B0503030403020204" pitchFamily="34" charset="0"/>
            </a:endParaRPr>
          </a:p>
        </p:txBody>
      </p:sp>
      <p:sp>
        <p:nvSpPr>
          <p:cNvPr id="3" name="TextBox 2">
            <a:extLst>
              <a:ext uri="{FF2B5EF4-FFF2-40B4-BE49-F238E27FC236}">
                <a16:creationId xmlns:a16="http://schemas.microsoft.com/office/drawing/2014/main" id="{98439AF1-750B-6F0B-EE9F-AB291DE648D3}"/>
              </a:ext>
            </a:extLst>
          </p:cNvPr>
          <p:cNvSpPr txBox="1"/>
          <p:nvPr/>
        </p:nvSpPr>
        <p:spPr>
          <a:xfrm>
            <a:off x="3725332" y="6419273"/>
            <a:ext cx="4787515"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a:t>Dashboard</a:t>
            </a:r>
          </a:p>
        </p:txBody>
      </p:sp>
      <p:pic>
        <p:nvPicPr>
          <p:cNvPr id="4" name="Picture 3" descr="A screenshot of a graph&#10;&#10;AI-generated content may be incorrect.">
            <a:extLst>
              <a:ext uri="{FF2B5EF4-FFF2-40B4-BE49-F238E27FC236}">
                <a16:creationId xmlns:a16="http://schemas.microsoft.com/office/drawing/2014/main" id="{3AB9206B-B395-DA5E-C114-FD9E275F1B40}"/>
              </a:ext>
            </a:extLst>
          </p:cNvPr>
          <p:cNvPicPr>
            <a:picLocks noChangeAspect="1"/>
          </p:cNvPicPr>
          <p:nvPr/>
        </p:nvPicPr>
        <p:blipFill>
          <a:blip r:embed="rId2"/>
          <a:stretch>
            <a:fillRect/>
          </a:stretch>
        </p:blipFill>
        <p:spPr>
          <a:xfrm>
            <a:off x="1241534" y="1013759"/>
            <a:ext cx="9754914" cy="5401983"/>
          </a:xfrm>
          <a:prstGeom prst="rect">
            <a:avLst/>
          </a:prstGeom>
        </p:spPr>
      </p:pic>
    </p:spTree>
    <p:extLst>
      <p:ext uri="{BB962C8B-B14F-4D97-AF65-F5344CB8AC3E}">
        <p14:creationId xmlns:p14="http://schemas.microsoft.com/office/powerpoint/2010/main" val="14470744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7BF92F-87A5-1C07-800F-714639512980}"/>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23B5C50F-6BFA-737E-5E99-B449F4C41C06}"/>
              </a:ext>
            </a:extLst>
          </p:cNvPr>
          <p:cNvSpPr txBox="1"/>
          <p:nvPr/>
        </p:nvSpPr>
        <p:spPr>
          <a:xfrm>
            <a:off x="864031" y="1579453"/>
            <a:ext cx="9080892" cy="3799886"/>
          </a:xfrm>
          <a:prstGeom prst="rect">
            <a:avLst/>
          </a:prstGeom>
          <a:noFill/>
        </p:spPr>
        <p:txBody>
          <a:bodyPr wrap="square" lIns="91440" tIns="45720" rIns="91440" bIns="45720" anchor="t">
            <a:spAutoFit/>
          </a:bodyPr>
          <a:lstStyle/>
          <a:p>
            <a:pPr>
              <a:buSzPts val="1000"/>
              <a:buFont typeface="Arial" panose="05050102010706020507" pitchFamily="18" charset="2"/>
              <a:buChar char="•"/>
              <a:tabLst>
                <a:tab pos="457200" algn="l"/>
              </a:tabLst>
            </a:pPr>
            <a:r>
              <a:rPr lang="en-US" sz="2000" b="1" kern="100">
                <a:ea typeface="+mn-lt"/>
                <a:cs typeface="+mn-lt"/>
              </a:rPr>
              <a:t>EDA</a:t>
            </a:r>
            <a:r>
              <a:rPr lang="en-US" sz="2000" kern="100">
                <a:ea typeface="+mn-lt"/>
                <a:cs typeface="+mn-lt"/>
              </a:rPr>
              <a:t>: Explored the dataset to understand feature distributions, detect missing values, and uncover hidden patterns.</a:t>
            </a:r>
            <a:endParaRPr lang="en-US"/>
          </a:p>
          <a:p>
            <a:pPr>
              <a:buSzPts val="1000"/>
              <a:buFont typeface="Arial" panose="05050102010706020507" pitchFamily="18" charset="2"/>
              <a:buChar char="•"/>
              <a:tabLst>
                <a:tab pos="457200" algn="l"/>
              </a:tabLst>
            </a:pPr>
            <a:r>
              <a:rPr lang="en-US" sz="2000" b="1" kern="100">
                <a:ea typeface="+mn-lt"/>
                <a:cs typeface="+mn-lt"/>
              </a:rPr>
              <a:t>Preprocessing</a:t>
            </a:r>
            <a:r>
              <a:rPr lang="en-US" sz="2000" kern="100">
                <a:ea typeface="+mn-lt"/>
                <a:cs typeface="+mn-lt"/>
              </a:rPr>
              <a:t>: Cleaned and transformed the data using encoding, scaling, and handling missing values to prepare it for modeling.</a:t>
            </a:r>
            <a:endParaRPr lang="en-US"/>
          </a:p>
          <a:p>
            <a:pPr>
              <a:buSzPts val="1000"/>
              <a:buFont typeface="Arial" panose="05050102010706020507" pitchFamily="18" charset="2"/>
              <a:buChar char="•"/>
              <a:tabLst>
                <a:tab pos="457200" algn="l"/>
              </a:tabLst>
            </a:pPr>
            <a:r>
              <a:rPr lang="en-US" sz="2000" b="1" kern="100">
                <a:ea typeface="+mn-lt"/>
                <a:cs typeface="+mn-lt"/>
              </a:rPr>
              <a:t>Training</a:t>
            </a:r>
            <a:r>
              <a:rPr lang="en-US" sz="2000" kern="100">
                <a:ea typeface="+mn-lt"/>
                <a:cs typeface="+mn-lt"/>
              </a:rPr>
              <a:t>: Trained the </a:t>
            </a:r>
            <a:r>
              <a:rPr lang="en-US" sz="2000" kern="100" err="1">
                <a:ea typeface="+mn-lt"/>
                <a:cs typeface="+mn-lt"/>
              </a:rPr>
              <a:t>XGBoost</a:t>
            </a:r>
            <a:r>
              <a:rPr lang="en-US" sz="2000" kern="100">
                <a:ea typeface="+mn-lt"/>
                <a:cs typeface="+mn-lt"/>
              </a:rPr>
              <a:t> Classifier model using labeled data to learn patterns and make accurate predictions.</a:t>
            </a:r>
            <a:endParaRPr lang="en-US"/>
          </a:p>
          <a:p>
            <a:pPr>
              <a:buSzPts val="1000"/>
              <a:buFont typeface="Arial" panose="05050102010706020507" pitchFamily="18" charset="2"/>
              <a:buChar char="•"/>
              <a:tabLst>
                <a:tab pos="457200" algn="l"/>
              </a:tabLst>
            </a:pPr>
            <a:r>
              <a:rPr lang="en-US" sz="2000" b="1" kern="100">
                <a:ea typeface="+mn-lt"/>
                <a:cs typeface="+mn-lt"/>
              </a:rPr>
              <a:t>Evaluation Matrix</a:t>
            </a:r>
            <a:r>
              <a:rPr lang="en-US" sz="2000" kern="100">
                <a:ea typeface="+mn-lt"/>
                <a:cs typeface="+mn-lt"/>
              </a:rPr>
              <a:t>: Assessed model performance using confusion matrix, precision, recall, and F1-score for each target class.</a:t>
            </a:r>
            <a:endParaRPr lang="en-US"/>
          </a:p>
          <a:p>
            <a:pPr marL="342900" indent="-342900">
              <a:lnSpc>
                <a:spcPct val="114999"/>
              </a:lnSpc>
              <a:spcAft>
                <a:spcPts val="800"/>
              </a:spcAft>
              <a:buSzPts val="1000"/>
              <a:buFont typeface="Symbol" panose="05050102010706020507" pitchFamily="18" charset="2"/>
              <a:buChar char=""/>
              <a:tabLst>
                <a:tab pos="457200" algn="l"/>
              </a:tabLst>
            </a:pPr>
            <a:endParaRPr lang="en-US" sz="2000" kern="100">
              <a:latin typeface="Source Sans Pro"/>
              <a:ea typeface="Source Sans Pro"/>
              <a:cs typeface="Times New Roman"/>
            </a:endParaRPr>
          </a:p>
          <a:p>
            <a:pPr marL="342900" indent="-342900">
              <a:lnSpc>
                <a:spcPct val="114999"/>
              </a:lnSpc>
              <a:spcAft>
                <a:spcPts val="800"/>
              </a:spcAft>
              <a:buSzPts val="1000"/>
              <a:buFont typeface="Symbol" panose="05050102010706020507" pitchFamily="18" charset="2"/>
              <a:buChar char=""/>
              <a:tabLst>
                <a:tab pos="457200" algn="l"/>
              </a:tabLst>
            </a:pPr>
            <a:endParaRPr lang="en-US" sz="2000" kern="100">
              <a:latin typeface="Source Sans Pro"/>
              <a:ea typeface="Source Sans Pro"/>
              <a:cs typeface="Times New Roman"/>
            </a:endParaRPr>
          </a:p>
          <a:p>
            <a:pPr marL="342900" indent="-342900">
              <a:lnSpc>
                <a:spcPct val="114999"/>
              </a:lnSpc>
              <a:spcAft>
                <a:spcPts val="800"/>
              </a:spcAft>
              <a:buSzPts val="1000"/>
              <a:buFont typeface="Symbol" panose="05050102010706020507" pitchFamily="18" charset="2"/>
              <a:buChar char=""/>
              <a:tabLst>
                <a:tab pos="457200" algn="l"/>
              </a:tabLst>
            </a:pPr>
            <a:endParaRPr lang="en-US" sz="2000" kern="100">
              <a:latin typeface="Source Sans Pro"/>
              <a:ea typeface="Source Sans Pro"/>
              <a:cs typeface="Times New Roman"/>
            </a:endParaRPr>
          </a:p>
        </p:txBody>
      </p:sp>
      <p:sp>
        <p:nvSpPr>
          <p:cNvPr id="8" name="Arrow: Right 7">
            <a:extLst>
              <a:ext uri="{FF2B5EF4-FFF2-40B4-BE49-F238E27FC236}">
                <a16:creationId xmlns:a16="http://schemas.microsoft.com/office/drawing/2014/main" id="{AB50E229-F30F-9A6D-5DE9-4F122EE09978}"/>
              </a:ext>
            </a:extLst>
          </p:cNvPr>
          <p:cNvSpPr/>
          <p:nvPr/>
        </p:nvSpPr>
        <p:spPr>
          <a:xfrm>
            <a:off x="0" y="0"/>
            <a:ext cx="5408908" cy="110981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400" b="1">
                <a:solidFill>
                  <a:schemeClr val="bg1"/>
                </a:solidFill>
                <a:latin typeface="Source Sans Pro"/>
                <a:ea typeface="Source Sans Pro"/>
                <a:cs typeface="Times New Roman"/>
              </a:rPr>
              <a:t>ML Model : </a:t>
            </a:r>
            <a:r>
              <a:rPr lang="en-US" sz="2400" b="1" err="1">
                <a:solidFill>
                  <a:schemeClr val="bg1"/>
                </a:solidFill>
                <a:latin typeface="Source Sans Pro"/>
                <a:ea typeface="Source Sans Pro"/>
                <a:cs typeface="Times New Roman"/>
              </a:rPr>
              <a:t>XGBoost</a:t>
            </a:r>
            <a:r>
              <a:rPr lang="en-US" sz="2400" b="1">
                <a:solidFill>
                  <a:schemeClr val="bg1"/>
                </a:solidFill>
                <a:latin typeface="Source Sans Pro"/>
                <a:ea typeface="Source Sans Pro"/>
                <a:cs typeface="Times New Roman"/>
              </a:rPr>
              <a:t> Classifier</a:t>
            </a:r>
          </a:p>
        </p:txBody>
      </p:sp>
      <p:pic>
        <p:nvPicPr>
          <p:cNvPr id="9" name="Picture 8" descr="A green square with a square on it&#10;&#10;AI-generated content may be incorrect.">
            <a:extLst>
              <a:ext uri="{FF2B5EF4-FFF2-40B4-BE49-F238E27FC236}">
                <a16:creationId xmlns:a16="http://schemas.microsoft.com/office/drawing/2014/main" id="{F50E44F6-82D1-745D-A5D4-711149F41F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6" y="289880"/>
            <a:ext cx="530055" cy="530055"/>
          </a:xfrm>
          <a:prstGeom prst="rect">
            <a:avLst/>
          </a:prstGeom>
        </p:spPr>
      </p:pic>
    </p:spTree>
    <p:extLst>
      <p:ext uri="{BB962C8B-B14F-4D97-AF65-F5344CB8AC3E}">
        <p14:creationId xmlns:p14="http://schemas.microsoft.com/office/powerpoint/2010/main" val="40234417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6BB3EAA-D051-F73B-090A-15330BE9DEB6}"/>
              </a:ext>
            </a:extLst>
          </p:cNvPr>
          <p:cNvSpPr txBox="1"/>
          <p:nvPr/>
        </p:nvSpPr>
        <p:spPr>
          <a:xfrm>
            <a:off x="864031" y="1579453"/>
            <a:ext cx="6098582" cy="881139"/>
          </a:xfrm>
          <a:prstGeom prst="rect">
            <a:avLst/>
          </a:prstGeom>
          <a:noFill/>
        </p:spPr>
        <p:txBody>
          <a:bodyPr wrap="square">
            <a:spAutoFit/>
          </a:bodyPr>
          <a:lstStyle/>
          <a:p>
            <a:pPr marL="342900" marR="0" lvl="0" indent="-342900">
              <a:lnSpc>
                <a:spcPct val="115000"/>
              </a:lnSpc>
              <a:spcAft>
                <a:spcPts val="800"/>
              </a:spcAft>
              <a:buSzPts val="1000"/>
              <a:buFont typeface="Symbol" panose="05050102010706020507" pitchFamily="18" charset="2"/>
              <a:buChar char=""/>
              <a:tabLst>
                <a:tab pos="457200" algn="l"/>
              </a:tabLst>
            </a:pPr>
            <a:r>
              <a:rPr lang="en-US" sz="2000" kern="100">
                <a:effectLst/>
                <a:latin typeface="Source Sans Pro" panose="020B0503030403020204" pitchFamily="34" charset="0"/>
                <a:ea typeface="Source Sans Pro" panose="020B0503030403020204" pitchFamily="34" charset="0"/>
                <a:cs typeface="Times New Roman" panose="02020603050405020304" pitchFamily="18" charset="0"/>
              </a:rPr>
              <a:t>Accuracy of the model</a:t>
            </a:r>
          </a:p>
          <a:p>
            <a:pPr marL="342900" marR="0" lvl="0" indent="-342900">
              <a:lnSpc>
                <a:spcPct val="115000"/>
              </a:lnSpc>
              <a:spcAft>
                <a:spcPts val="800"/>
              </a:spcAft>
              <a:buSzPts val="1000"/>
              <a:buFont typeface="Symbol" panose="05050102010706020507" pitchFamily="18" charset="2"/>
              <a:buChar char=""/>
              <a:tabLst>
                <a:tab pos="457200" algn="l"/>
              </a:tabLst>
            </a:pPr>
            <a:r>
              <a:rPr lang="en-US" sz="2000" kern="100">
                <a:effectLst/>
                <a:latin typeface="Source Sans Pro" panose="020B0503030403020204" pitchFamily="34" charset="0"/>
                <a:ea typeface="Source Sans Pro" panose="020B0503030403020204" pitchFamily="34" charset="0"/>
                <a:cs typeface="Times New Roman" panose="02020603050405020304" pitchFamily="18" charset="0"/>
              </a:rPr>
              <a:t>Performance of the embedded system</a:t>
            </a:r>
          </a:p>
        </p:txBody>
      </p:sp>
      <p:sp>
        <p:nvSpPr>
          <p:cNvPr id="8" name="Arrow: Right 7">
            <a:extLst>
              <a:ext uri="{FF2B5EF4-FFF2-40B4-BE49-F238E27FC236}">
                <a16:creationId xmlns:a16="http://schemas.microsoft.com/office/drawing/2014/main" id="{97D0D5CE-4730-8982-5CE7-0ED1085C3E9B}"/>
              </a:ext>
            </a:extLst>
          </p:cNvPr>
          <p:cNvSpPr/>
          <p:nvPr/>
        </p:nvSpPr>
        <p:spPr>
          <a:xfrm>
            <a:off x="0" y="0"/>
            <a:ext cx="5408908" cy="110981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a:solidFill>
                  <a:schemeClr val="bg1"/>
                </a:solidFill>
                <a:effectLst/>
                <a:latin typeface="Source Sans Pro" panose="020B0503030403020204" pitchFamily="34" charset="0"/>
                <a:ea typeface="Source Sans Pro" panose="020B0503030403020204" pitchFamily="34" charset="0"/>
                <a:cs typeface="Times New Roman" panose="02020603050405020304" pitchFamily="18" charset="0"/>
              </a:rPr>
              <a:t>Results &amp; Observations</a:t>
            </a:r>
            <a:endParaRPr lang="en-US" sz="2400">
              <a:solidFill>
                <a:schemeClr val="bg1"/>
              </a:solidFill>
              <a:latin typeface="Source Sans Pro" panose="020B0503030403020204" pitchFamily="34" charset="0"/>
              <a:ea typeface="Source Sans Pro" panose="020B0503030403020204" pitchFamily="34" charset="0"/>
            </a:endParaRPr>
          </a:p>
        </p:txBody>
      </p:sp>
      <p:pic>
        <p:nvPicPr>
          <p:cNvPr id="9" name="Picture 8" descr="A green square with a square on it&#10;&#10;AI-generated content may be incorrect.">
            <a:extLst>
              <a:ext uri="{FF2B5EF4-FFF2-40B4-BE49-F238E27FC236}">
                <a16:creationId xmlns:a16="http://schemas.microsoft.com/office/drawing/2014/main" id="{852A08F9-7AB3-8696-D315-E697153DE3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235" y="289880"/>
            <a:ext cx="530055" cy="530055"/>
          </a:xfrm>
          <a:prstGeom prst="rect">
            <a:avLst/>
          </a:prstGeom>
        </p:spPr>
      </p:pic>
      <p:pic>
        <p:nvPicPr>
          <p:cNvPr id="4" name="Picture 3" descr="A graph with numbers and a blue square&#10;&#10;AI-generated content may be incorrect.">
            <a:extLst>
              <a:ext uri="{FF2B5EF4-FFF2-40B4-BE49-F238E27FC236}">
                <a16:creationId xmlns:a16="http://schemas.microsoft.com/office/drawing/2014/main" id="{014126BE-CE77-571B-AAB3-3AA19FD06671}"/>
              </a:ext>
            </a:extLst>
          </p:cNvPr>
          <p:cNvPicPr>
            <a:picLocks noChangeAspect="1"/>
          </p:cNvPicPr>
          <p:nvPr/>
        </p:nvPicPr>
        <p:blipFill>
          <a:blip r:embed="rId3"/>
          <a:stretch>
            <a:fillRect/>
          </a:stretch>
        </p:blipFill>
        <p:spPr>
          <a:xfrm>
            <a:off x="1022372" y="2464887"/>
            <a:ext cx="4385284" cy="3807130"/>
          </a:xfrm>
          <a:prstGeom prst="rect">
            <a:avLst/>
          </a:prstGeom>
        </p:spPr>
      </p:pic>
      <p:pic>
        <p:nvPicPr>
          <p:cNvPr id="5" name="Picture 4">
            <a:extLst>
              <a:ext uri="{FF2B5EF4-FFF2-40B4-BE49-F238E27FC236}">
                <a16:creationId xmlns:a16="http://schemas.microsoft.com/office/drawing/2014/main" id="{D6E2DC28-E58D-5DDE-01AD-B24C93A43E42}"/>
              </a:ext>
            </a:extLst>
          </p:cNvPr>
          <p:cNvPicPr>
            <a:picLocks noChangeAspect="1"/>
          </p:cNvPicPr>
          <p:nvPr/>
        </p:nvPicPr>
        <p:blipFill>
          <a:blip r:embed="rId4"/>
          <a:stretch>
            <a:fillRect/>
          </a:stretch>
        </p:blipFill>
        <p:spPr>
          <a:xfrm>
            <a:off x="6555810" y="2461952"/>
            <a:ext cx="4247368" cy="3813002"/>
          </a:xfrm>
          <a:prstGeom prst="rect">
            <a:avLst/>
          </a:prstGeom>
        </p:spPr>
      </p:pic>
    </p:spTree>
    <p:extLst>
      <p:ext uri="{BB962C8B-B14F-4D97-AF65-F5344CB8AC3E}">
        <p14:creationId xmlns:p14="http://schemas.microsoft.com/office/powerpoint/2010/main" val="19062079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1261A84-A6BF-93BB-6F0F-EE281A4108C6}"/>
              </a:ext>
            </a:extLst>
          </p:cNvPr>
          <p:cNvSpPr txBox="1"/>
          <p:nvPr/>
        </p:nvSpPr>
        <p:spPr>
          <a:xfrm>
            <a:off x="670969" y="1697251"/>
            <a:ext cx="9921720" cy="4723216"/>
          </a:xfrm>
          <a:prstGeom prst="rect">
            <a:avLst/>
          </a:prstGeom>
          <a:noFill/>
        </p:spPr>
        <p:txBody>
          <a:bodyPr wrap="square" lIns="91440" tIns="45720" rIns="91440" bIns="45720" anchor="t">
            <a:spAutoFit/>
          </a:bodyPr>
          <a:lstStyle/>
          <a:p>
            <a:pPr>
              <a:lnSpc>
                <a:spcPct val="115000"/>
              </a:lnSpc>
              <a:spcAft>
                <a:spcPts val="800"/>
              </a:spcAft>
              <a:buSzPts val="1000"/>
              <a:tabLst>
                <a:tab pos="457200" algn="l"/>
              </a:tabLst>
            </a:pPr>
            <a:r>
              <a:rPr lang="en-US" sz="2000" b="1"/>
              <a:t>Key Benefits</a:t>
            </a:r>
            <a:endParaRPr lang="en-US" sz="2000" kern="100">
              <a:latin typeface="Source Sans Pro"/>
              <a:ea typeface="Source Sans Pro"/>
              <a:cs typeface="Times New Roman"/>
            </a:endParaRPr>
          </a:p>
          <a:p>
            <a:pPr lvl="1">
              <a:buSzPts val="1000"/>
              <a:buFont typeface="Courier New" panose="05050102010706020507" pitchFamily="18" charset="2"/>
              <a:buChar char="o"/>
              <a:tabLst>
                <a:tab pos="457200" algn="l"/>
              </a:tabLst>
            </a:pPr>
            <a:r>
              <a:rPr lang="en-US" sz="2000" kern="100">
                <a:ea typeface="+mn-lt"/>
                <a:cs typeface="+mn-lt"/>
              </a:rPr>
              <a:t>Real-time hazard detection with automatic alerts through </a:t>
            </a:r>
            <a:r>
              <a:rPr lang="en-US" sz="2000" kern="100" err="1">
                <a:ea typeface="+mn-lt"/>
                <a:cs typeface="+mn-lt"/>
              </a:rPr>
              <a:t>ThingSpeak</a:t>
            </a:r>
            <a:r>
              <a:rPr lang="en-US" sz="2000" kern="100">
                <a:ea typeface="+mn-lt"/>
                <a:cs typeface="+mn-lt"/>
              </a:rPr>
              <a:t> and buzzer</a:t>
            </a:r>
            <a:endParaRPr lang="en-US"/>
          </a:p>
          <a:p>
            <a:pPr lvl="1">
              <a:buSzPts val="1000"/>
              <a:buFont typeface="Courier New" panose="05050102010706020507" pitchFamily="18" charset="2"/>
              <a:buChar char="o"/>
              <a:tabLst>
                <a:tab pos="457200" algn="l"/>
              </a:tabLst>
            </a:pPr>
            <a:r>
              <a:rPr lang="en-US" sz="2000" kern="100">
                <a:ea typeface="+mn-lt"/>
                <a:cs typeface="+mn-lt"/>
              </a:rPr>
              <a:t>Scalable system design supporting ML model integration for predictive safety</a:t>
            </a:r>
            <a:endParaRPr lang="en-US"/>
          </a:p>
          <a:p>
            <a:pPr lvl="1">
              <a:buSzPts val="1000"/>
              <a:buFont typeface="Courier New" panose="05050102010706020507" pitchFamily="18" charset="2"/>
              <a:buChar char="o"/>
              <a:tabLst>
                <a:tab pos="457200" algn="l"/>
              </a:tabLst>
            </a:pPr>
            <a:r>
              <a:rPr lang="en-US" sz="2000" kern="100">
                <a:ea typeface="+mn-lt"/>
                <a:cs typeface="+mn-lt"/>
              </a:rPr>
              <a:t>Low-power embedded solution using Raspberry Pi Pico W and BME680</a:t>
            </a:r>
            <a:endParaRPr lang="en-US"/>
          </a:p>
          <a:p>
            <a:pPr lvl="1">
              <a:buSzPts val="1000"/>
              <a:buFont typeface="Courier New" panose="05050102010706020507" pitchFamily="18" charset="2"/>
              <a:buChar char="o"/>
              <a:tabLst>
                <a:tab pos="457200" algn="l"/>
              </a:tabLst>
            </a:pPr>
            <a:r>
              <a:rPr lang="en-US" sz="2000" kern="100">
                <a:ea typeface="+mn-lt"/>
                <a:cs typeface="+mn-lt"/>
              </a:rPr>
              <a:t>Cloud connectivity enables remote monitoring and centralized data logging</a:t>
            </a:r>
            <a:endParaRPr lang="en-US"/>
          </a:p>
          <a:p>
            <a:pPr lvl="1">
              <a:buSzPts val="1000"/>
              <a:buFont typeface="Courier New" panose="05050102010706020507" pitchFamily="18" charset="2"/>
              <a:buChar char="o"/>
              <a:tabLst>
                <a:tab pos="457200" algn="l"/>
              </a:tabLst>
            </a:pPr>
            <a:r>
              <a:rPr lang="en-US" sz="2000" kern="100">
                <a:ea typeface="+mn-lt"/>
                <a:cs typeface="+mn-lt"/>
              </a:rPr>
              <a:t>Cost-effective setup using open-source tools and affordable hardware</a:t>
            </a:r>
            <a:endParaRPr lang="en-US"/>
          </a:p>
          <a:p>
            <a:pPr marL="342900" indent="-342900">
              <a:lnSpc>
                <a:spcPct val="114999"/>
              </a:lnSpc>
              <a:spcAft>
                <a:spcPts val="800"/>
              </a:spcAft>
              <a:buSzPts val="1000"/>
              <a:buFont typeface="Symbol" panose="05050102010706020507" pitchFamily="18" charset="2"/>
              <a:buChar char=""/>
              <a:tabLst>
                <a:tab pos="457200" algn="l"/>
              </a:tabLst>
            </a:pPr>
            <a:endParaRPr lang="en-US" sz="2000" kern="100">
              <a:latin typeface="Source Sans Pro"/>
              <a:ea typeface="Source Sans Pro"/>
              <a:cs typeface="Times New Roman"/>
            </a:endParaRPr>
          </a:p>
          <a:p>
            <a:pPr>
              <a:buSzPts val="1000"/>
              <a:tabLst>
                <a:tab pos="457200" algn="l"/>
              </a:tabLst>
            </a:pPr>
            <a:r>
              <a:rPr lang="en-US" sz="2000" b="1"/>
              <a:t>Limitations</a:t>
            </a:r>
          </a:p>
          <a:p>
            <a:pPr lvl="1">
              <a:buSzPts val="1000"/>
              <a:buFont typeface="Courier New" panose="05050102010706020507" pitchFamily="18" charset="2"/>
              <a:buChar char="o"/>
              <a:tabLst>
                <a:tab pos="457200" algn="l"/>
              </a:tabLst>
            </a:pPr>
            <a:r>
              <a:rPr lang="en-US" sz="2000" kern="100">
                <a:ea typeface="+mn-lt"/>
                <a:cs typeface="+mn-lt"/>
              </a:rPr>
              <a:t>Internet dependency for real-time cloud communication and ML inference</a:t>
            </a:r>
            <a:endParaRPr lang="en-US"/>
          </a:p>
          <a:p>
            <a:pPr lvl="1">
              <a:buSzPts val="1000"/>
              <a:buFont typeface="Courier New" panose="05050102010706020507" pitchFamily="18" charset="2"/>
              <a:buChar char="o"/>
              <a:tabLst>
                <a:tab pos="457200" algn="l"/>
              </a:tabLst>
            </a:pPr>
            <a:r>
              <a:rPr lang="en-US" sz="2000" kern="100">
                <a:ea typeface="+mn-lt"/>
                <a:cs typeface="+mn-lt"/>
              </a:rPr>
              <a:t>Limited on-device processing power restricts local ML model deployment</a:t>
            </a:r>
            <a:endParaRPr lang="en-US"/>
          </a:p>
          <a:p>
            <a:pPr lvl="1">
              <a:buSzPts val="1000"/>
              <a:buFont typeface="Courier New" panose="05050102010706020507" pitchFamily="18" charset="2"/>
              <a:buChar char="o"/>
              <a:tabLst>
                <a:tab pos="457200" algn="l"/>
              </a:tabLst>
            </a:pPr>
            <a:r>
              <a:rPr lang="en-US" sz="2000" kern="100">
                <a:ea typeface="+mn-lt"/>
                <a:cs typeface="+mn-lt"/>
              </a:rPr>
              <a:t>Synthetic dataset used for training – model may need retraining on real-world data</a:t>
            </a:r>
            <a:endParaRPr lang="en-US"/>
          </a:p>
          <a:p>
            <a:pPr lvl="1">
              <a:buSzPts val="1000"/>
              <a:buFont typeface="Courier New" panose="05050102010706020507" pitchFamily="18" charset="2"/>
              <a:buChar char="o"/>
              <a:tabLst>
                <a:tab pos="457200" algn="l"/>
              </a:tabLst>
            </a:pPr>
            <a:r>
              <a:rPr lang="en-US" sz="2000" kern="100">
                <a:ea typeface="+mn-lt"/>
                <a:cs typeface="+mn-lt"/>
              </a:rPr>
              <a:t>Latency in cloud-based predictions depending on network conditions</a:t>
            </a:r>
            <a:endParaRPr lang="en-US"/>
          </a:p>
          <a:p>
            <a:pPr lvl="1">
              <a:buSzPts val="1000"/>
              <a:buFont typeface="Courier New" panose="05050102010706020507" pitchFamily="18" charset="2"/>
              <a:buChar char="o"/>
              <a:tabLst>
                <a:tab pos="457200" algn="l"/>
              </a:tabLst>
            </a:pPr>
            <a:r>
              <a:rPr lang="en-US" sz="2000" kern="100">
                <a:ea typeface="+mn-lt"/>
                <a:cs typeface="+mn-lt"/>
              </a:rPr>
              <a:t>Security concerns if MQTT/HTTP communication isn't encrypted</a:t>
            </a:r>
            <a:endParaRPr lang="en-US"/>
          </a:p>
          <a:p>
            <a:pPr marL="342900" marR="0" lvl="0" indent="-342900">
              <a:lnSpc>
                <a:spcPct val="114999"/>
              </a:lnSpc>
              <a:spcAft>
                <a:spcPts val="800"/>
              </a:spcAft>
              <a:buSzPts val="1000"/>
              <a:buFont typeface="Symbol" panose="05050102010706020507" pitchFamily="18" charset="2"/>
              <a:buChar char=""/>
              <a:tabLst>
                <a:tab pos="457200" algn="l"/>
              </a:tabLst>
            </a:pPr>
            <a:endParaRPr lang="en-US" sz="2000" kern="100">
              <a:effectLst/>
              <a:latin typeface="Source Sans Pro"/>
              <a:ea typeface="Source Sans Pro"/>
              <a:cs typeface="Times New Roman"/>
            </a:endParaRPr>
          </a:p>
        </p:txBody>
      </p:sp>
      <p:sp>
        <p:nvSpPr>
          <p:cNvPr id="8" name="Arrow: Right 7">
            <a:extLst>
              <a:ext uri="{FF2B5EF4-FFF2-40B4-BE49-F238E27FC236}">
                <a16:creationId xmlns:a16="http://schemas.microsoft.com/office/drawing/2014/main" id="{295D4862-05C8-E560-B7B9-7A8A0025040A}"/>
              </a:ext>
            </a:extLst>
          </p:cNvPr>
          <p:cNvSpPr/>
          <p:nvPr/>
        </p:nvSpPr>
        <p:spPr>
          <a:xfrm>
            <a:off x="0" y="0"/>
            <a:ext cx="5672380" cy="110981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a:solidFill>
                  <a:schemeClr val="bg1"/>
                </a:solidFill>
                <a:effectLst/>
                <a:latin typeface="Source Sans Pro" panose="020B0503030403020204" pitchFamily="34" charset="0"/>
                <a:ea typeface="Source Sans Pro" panose="020B0503030403020204" pitchFamily="34" charset="0"/>
                <a:cs typeface="Times New Roman" panose="02020603050405020304" pitchFamily="18" charset="0"/>
              </a:rPr>
              <a:t>Advantages &amp; Limitations</a:t>
            </a:r>
            <a:endParaRPr lang="en-US" sz="2400">
              <a:solidFill>
                <a:schemeClr val="bg1"/>
              </a:solidFill>
              <a:latin typeface="Source Sans Pro" panose="020B0503030403020204" pitchFamily="34" charset="0"/>
              <a:ea typeface="Source Sans Pro" panose="020B0503030403020204" pitchFamily="34" charset="0"/>
            </a:endParaRPr>
          </a:p>
        </p:txBody>
      </p:sp>
      <p:pic>
        <p:nvPicPr>
          <p:cNvPr id="9" name="Picture 8" descr="A green square with a square on it&#10;&#10;AI-generated content may be incorrect.">
            <a:extLst>
              <a:ext uri="{FF2B5EF4-FFF2-40B4-BE49-F238E27FC236}">
                <a16:creationId xmlns:a16="http://schemas.microsoft.com/office/drawing/2014/main" id="{8558CDA0-4275-1D08-E1B7-BE879025A8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235" y="289880"/>
            <a:ext cx="530055" cy="530055"/>
          </a:xfrm>
          <a:prstGeom prst="rect">
            <a:avLst/>
          </a:prstGeom>
        </p:spPr>
      </p:pic>
    </p:spTree>
    <p:extLst>
      <p:ext uri="{BB962C8B-B14F-4D97-AF65-F5344CB8AC3E}">
        <p14:creationId xmlns:p14="http://schemas.microsoft.com/office/powerpoint/2010/main" val="17939031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8914849-0A33-00DB-611A-D7E0D3522693}"/>
              </a:ext>
            </a:extLst>
          </p:cNvPr>
          <p:cNvSpPr txBox="1"/>
          <p:nvPr/>
        </p:nvSpPr>
        <p:spPr>
          <a:xfrm>
            <a:off x="1365695" y="1511262"/>
            <a:ext cx="10225636" cy="5083018"/>
          </a:xfrm>
          <a:prstGeom prst="rect">
            <a:avLst/>
          </a:prstGeom>
          <a:noFill/>
        </p:spPr>
        <p:txBody>
          <a:bodyPr wrap="square" lIns="91440" tIns="45720" rIns="91440" bIns="45720" anchor="t">
            <a:spAutoFit/>
          </a:bodyPr>
          <a:lstStyle/>
          <a:p>
            <a:pPr>
              <a:buSzPts val="1000"/>
              <a:tabLst>
                <a:tab pos="457200" algn="l"/>
              </a:tabLst>
            </a:pPr>
            <a:r>
              <a:rPr lang="en-US" sz="2000" b="1" kern="100">
                <a:ea typeface="+mn-lt"/>
                <a:cs typeface="+mn-lt"/>
              </a:rPr>
              <a:t>Scalability &amp; Improvements:</a:t>
            </a:r>
            <a:endParaRPr lang="en-US" sz="2000">
              <a:ea typeface="+mn-lt"/>
              <a:cs typeface="+mn-lt"/>
            </a:endParaRPr>
          </a:p>
          <a:p>
            <a:pPr marL="800100" lvl="1" indent="-342900">
              <a:buSzPts val="1000"/>
              <a:buFont typeface="Arial"/>
              <a:buChar char="•"/>
              <a:tabLst>
                <a:tab pos="457200" algn="l"/>
              </a:tabLst>
            </a:pPr>
            <a:r>
              <a:rPr lang="en-US" sz="2000" kern="100">
                <a:ea typeface="+mn-lt"/>
                <a:cs typeface="+mn-lt"/>
              </a:rPr>
              <a:t>Integrate additional sensors (CO₂, motion, flame) for enhanced safety</a:t>
            </a:r>
            <a:endParaRPr lang="en-US" sz="2000">
              <a:ea typeface="+mn-lt"/>
              <a:cs typeface="+mn-lt"/>
            </a:endParaRPr>
          </a:p>
          <a:p>
            <a:pPr marL="800100" lvl="1" indent="-342900">
              <a:buSzPts val="1000"/>
              <a:buFont typeface="Arial"/>
              <a:buChar char="•"/>
              <a:tabLst>
                <a:tab pos="457200" algn="l"/>
              </a:tabLst>
            </a:pPr>
            <a:r>
              <a:rPr lang="en-US" sz="2000" kern="100">
                <a:ea typeface="+mn-lt"/>
                <a:cs typeface="+mn-lt"/>
              </a:rPr>
              <a:t>Implement edge ML on Raspberry Pi Pico for real-time anomaly prediction</a:t>
            </a:r>
            <a:endParaRPr lang="en-US" sz="2000">
              <a:ea typeface="+mn-lt"/>
              <a:cs typeface="+mn-lt"/>
            </a:endParaRPr>
          </a:p>
          <a:p>
            <a:pPr marL="800100" lvl="1" indent="-342900">
              <a:buSzPts val="1000"/>
              <a:buFont typeface="Arial"/>
              <a:buChar char="•"/>
              <a:tabLst>
                <a:tab pos="457200" algn="l"/>
              </a:tabLst>
            </a:pPr>
            <a:r>
              <a:rPr lang="en-US" sz="2000" kern="100">
                <a:ea typeface="+mn-lt"/>
                <a:cs typeface="+mn-lt"/>
              </a:rPr>
              <a:t>Enable wireless communication (LoRa, GSM) for remote sites</a:t>
            </a:r>
            <a:endParaRPr lang="en-US" sz="2000">
              <a:ea typeface="+mn-lt"/>
              <a:cs typeface="+mn-lt"/>
            </a:endParaRPr>
          </a:p>
          <a:p>
            <a:pPr marL="800100" lvl="1" indent="-342900">
              <a:buSzPts val="1000"/>
              <a:buFont typeface="Arial"/>
              <a:buChar char="•"/>
              <a:tabLst>
                <a:tab pos="457200" algn="l"/>
              </a:tabLst>
            </a:pPr>
            <a:r>
              <a:rPr lang="en-US" sz="2000" kern="100">
                <a:ea typeface="+mn-lt"/>
                <a:cs typeface="+mn-lt"/>
              </a:rPr>
              <a:t>Add mobile alerts (SMS/email) via IFTTT or Twilio</a:t>
            </a:r>
            <a:endParaRPr lang="en-US" sz="2000">
              <a:ea typeface="+mn-lt"/>
              <a:cs typeface="+mn-lt"/>
            </a:endParaRPr>
          </a:p>
          <a:p>
            <a:pPr marL="800100" lvl="1" indent="-342900">
              <a:buSzPts val="1000"/>
              <a:buFont typeface="Arial"/>
              <a:buChar char="•"/>
              <a:tabLst>
                <a:tab pos="457200" algn="l"/>
              </a:tabLst>
            </a:pPr>
            <a:r>
              <a:rPr lang="en-US" sz="2000" kern="100">
                <a:ea typeface="+mn-lt"/>
                <a:cs typeface="+mn-lt"/>
              </a:rPr>
              <a:t>Support multi-node deployments for larger warehouses</a:t>
            </a:r>
            <a:endParaRPr lang="en-US" sz="2000">
              <a:ea typeface="+mn-lt"/>
              <a:cs typeface="+mn-lt"/>
            </a:endParaRPr>
          </a:p>
          <a:p>
            <a:pPr marL="457200">
              <a:buSzPts val="1000"/>
              <a:buFont typeface="Arial"/>
              <a:buChar char="•"/>
              <a:tabLst>
                <a:tab pos="457200" algn="l"/>
              </a:tabLst>
            </a:pPr>
            <a:r>
              <a:rPr lang="en-US" sz="2000">
                <a:ea typeface="+mn-lt"/>
                <a:cs typeface="+mn-lt"/>
              </a:rPr>
              <a:t>     Integrate ML predictions into live system (via cloud or edge inference)</a:t>
            </a:r>
            <a:endParaRPr lang="en-US" sz="2000"/>
          </a:p>
          <a:p>
            <a:pPr lvl="1">
              <a:buSzPts val="1000"/>
              <a:buFont typeface="Arial"/>
              <a:buChar char="•"/>
              <a:tabLst>
                <a:tab pos="457200" algn="l"/>
              </a:tabLst>
            </a:pPr>
            <a:r>
              <a:rPr lang="en-US" sz="2000">
                <a:ea typeface="+mn-lt"/>
                <a:cs typeface="+mn-lt"/>
              </a:rPr>
              <a:t>    Automatically reflect predictions on OLED and trigger alerts</a:t>
            </a:r>
            <a:br>
              <a:rPr lang="en-US" sz="2000"/>
            </a:br>
            <a:endParaRPr lang="en-US" sz="2000"/>
          </a:p>
          <a:p>
            <a:pPr>
              <a:buSzPts val="1000"/>
              <a:tabLst>
                <a:tab pos="457200" algn="l"/>
              </a:tabLst>
            </a:pPr>
            <a:r>
              <a:rPr lang="en-US" sz="2000" b="1" kern="100">
                <a:ea typeface="+mn-lt"/>
                <a:cs typeface="+mn-lt"/>
              </a:rPr>
              <a:t>Real-World Deployment Possibilities:</a:t>
            </a:r>
            <a:endParaRPr lang="en-US" sz="2000">
              <a:ea typeface="+mn-lt"/>
              <a:cs typeface="+mn-lt"/>
            </a:endParaRPr>
          </a:p>
          <a:p>
            <a:pPr marL="800100" lvl="1" indent="-342900">
              <a:buSzPts val="1000"/>
              <a:buFont typeface="Arial"/>
              <a:buChar char="•"/>
              <a:tabLst>
                <a:tab pos="457200" algn="l"/>
              </a:tabLst>
            </a:pPr>
            <a:r>
              <a:rPr lang="en-US" sz="2000" kern="100">
                <a:ea typeface="+mn-lt"/>
                <a:cs typeface="+mn-lt"/>
              </a:rPr>
              <a:t>Industrial warehouses with flammable </a:t>
            </a:r>
            <a:r>
              <a:rPr lang="en-US" sz="2000" kern="100">
                <a:effectLst/>
                <a:ea typeface="+mn-lt"/>
                <a:cs typeface="+mn-lt"/>
              </a:rPr>
              <a:t>or </a:t>
            </a:r>
            <a:r>
              <a:rPr lang="en-US" sz="2000" kern="100">
                <a:ea typeface="+mn-lt"/>
                <a:cs typeface="+mn-lt"/>
              </a:rPr>
              <a:t>perishable goods</a:t>
            </a:r>
            <a:endParaRPr lang="en-US" sz="2000">
              <a:ea typeface="+mn-lt"/>
              <a:cs typeface="+mn-lt"/>
            </a:endParaRPr>
          </a:p>
          <a:p>
            <a:pPr marL="800100" lvl="1" indent="-342900">
              <a:buSzPts val="1000"/>
              <a:buFont typeface="Arial"/>
              <a:buChar char="•"/>
              <a:tabLst>
                <a:tab pos="457200" algn="l"/>
              </a:tabLst>
            </a:pPr>
            <a:r>
              <a:rPr lang="en-US" sz="2000" kern="100">
                <a:ea typeface="+mn-lt"/>
                <a:cs typeface="+mn-lt"/>
              </a:rPr>
              <a:t>Cold storage and food preservation units</a:t>
            </a:r>
            <a:endParaRPr lang="en-US" sz="2000">
              <a:ea typeface="+mn-lt"/>
              <a:cs typeface="+mn-lt"/>
            </a:endParaRPr>
          </a:p>
          <a:p>
            <a:pPr marL="800100" lvl="1" indent="-342900">
              <a:buSzPts val="1000"/>
              <a:buFont typeface="Arial"/>
              <a:buChar char="•"/>
              <a:tabLst>
                <a:tab pos="457200" algn="l"/>
              </a:tabLst>
            </a:pPr>
            <a:r>
              <a:rPr lang="en-US" sz="2000" kern="100">
                <a:ea typeface="+mn-lt"/>
                <a:cs typeface="+mn-lt"/>
              </a:rPr>
              <a:t>Smart building infrastructure and data centers</a:t>
            </a:r>
            <a:endParaRPr lang="en-US" sz="2000">
              <a:ea typeface="+mn-lt"/>
              <a:cs typeface="+mn-lt"/>
            </a:endParaRPr>
          </a:p>
          <a:p>
            <a:pPr marL="800100" lvl="1" indent="-342900">
              <a:buSzPts val="1000"/>
              <a:buFont typeface="Arial"/>
              <a:buChar char="•"/>
              <a:tabLst>
                <a:tab pos="457200" algn="l"/>
              </a:tabLst>
            </a:pPr>
            <a:r>
              <a:rPr lang="en-US" sz="2000" kern="100">
                <a:ea typeface="+mn-lt"/>
                <a:cs typeface="+mn-lt"/>
              </a:rPr>
              <a:t>Healthcare environments requiring controlled atmospheres</a:t>
            </a:r>
            <a:endParaRPr lang="en-US" sz="2000">
              <a:ea typeface="+mn-lt"/>
              <a:cs typeface="+mn-lt"/>
            </a:endParaRPr>
          </a:p>
          <a:p>
            <a:pPr marL="800100" lvl="1" indent="-342900">
              <a:buSzPts val="1000"/>
              <a:buFont typeface="Arial"/>
              <a:buChar char="•"/>
              <a:tabLst>
                <a:tab pos="457200" algn="l"/>
              </a:tabLst>
            </a:pPr>
            <a:r>
              <a:rPr lang="en-US" sz="2000" kern="100">
                <a:ea typeface="+mn-lt"/>
                <a:cs typeface="+mn-lt"/>
              </a:rPr>
              <a:t>Government and defense storage for hazard detection</a:t>
            </a:r>
            <a:endParaRPr lang="en-US" sz="2000">
              <a:ea typeface="+mn-lt"/>
              <a:cs typeface="+mn-lt"/>
            </a:endParaRPr>
          </a:p>
          <a:p>
            <a:pPr marR="0" lvl="0">
              <a:buSzPts val="1000"/>
              <a:buFont typeface="Arial" panose="05050102010706020507" pitchFamily="18" charset="2"/>
              <a:buChar char="•"/>
              <a:tabLst>
                <a:tab pos="457200" algn="l"/>
              </a:tabLst>
            </a:pPr>
            <a:endParaRPr lang="en-US" sz="2000" b="1" kern="100">
              <a:effectLst/>
              <a:latin typeface="Aptos"/>
              <a:ea typeface="Source Sans Pro" panose="020B0503030403020204" pitchFamily="34" charset="0"/>
              <a:cs typeface="Times New Roman" panose="02020603050405020304" pitchFamily="18" charset="0"/>
            </a:endParaRPr>
          </a:p>
        </p:txBody>
      </p:sp>
      <p:sp>
        <p:nvSpPr>
          <p:cNvPr id="8" name="Arrow: Right 7">
            <a:extLst>
              <a:ext uri="{FF2B5EF4-FFF2-40B4-BE49-F238E27FC236}">
                <a16:creationId xmlns:a16="http://schemas.microsoft.com/office/drawing/2014/main" id="{8CCCE703-8809-8FC0-75AA-D9FBE89D8B77}"/>
              </a:ext>
            </a:extLst>
          </p:cNvPr>
          <p:cNvSpPr/>
          <p:nvPr/>
        </p:nvSpPr>
        <p:spPr>
          <a:xfrm>
            <a:off x="1" y="0"/>
            <a:ext cx="4076054" cy="110981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a:solidFill>
                  <a:schemeClr val="bg1"/>
                </a:solidFill>
                <a:effectLst/>
                <a:latin typeface="Source Sans Pro" panose="020B0503030403020204" pitchFamily="34" charset="0"/>
                <a:ea typeface="Source Sans Pro" panose="020B0503030403020204" pitchFamily="34" charset="0"/>
                <a:cs typeface="Times New Roman" panose="02020603050405020304" pitchFamily="18" charset="0"/>
              </a:rPr>
              <a:t>Future Scope</a:t>
            </a:r>
            <a:endParaRPr lang="en-US" sz="2400">
              <a:solidFill>
                <a:schemeClr val="bg1"/>
              </a:solidFill>
              <a:latin typeface="Source Sans Pro" panose="020B0503030403020204" pitchFamily="34" charset="0"/>
              <a:ea typeface="Source Sans Pro" panose="020B0503030403020204" pitchFamily="34" charset="0"/>
            </a:endParaRPr>
          </a:p>
        </p:txBody>
      </p:sp>
      <p:pic>
        <p:nvPicPr>
          <p:cNvPr id="9" name="Picture 8" descr="A green square with a square on it&#10;&#10;AI-generated content may be incorrect.">
            <a:extLst>
              <a:ext uri="{FF2B5EF4-FFF2-40B4-BE49-F238E27FC236}">
                <a16:creationId xmlns:a16="http://schemas.microsoft.com/office/drawing/2014/main" id="{9F68E4AD-7DA7-FBE2-DF3F-67F181A4B6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235" y="289880"/>
            <a:ext cx="530055" cy="530055"/>
          </a:xfrm>
          <a:prstGeom prst="rect">
            <a:avLst/>
          </a:prstGeom>
        </p:spPr>
      </p:pic>
    </p:spTree>
    <p:extLst>
      <p:ext uri="{BB962C8B-B14F-4D97-AF65-F5344CB8AC3E}">
        <p14:creationId xmlns:p14="http://schemas.microsoft.com/office/powerpoint/2010/main" val="42073589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0EF1299A-B2F4-4E69-A657-1955B114F7CA}"/>
              </a:ext>
            </a:extLst>
          </p:cNvPr>
          <p:cNvSpPr txBox="1"/>
          <p:nvPr/>
        </p:nvSpPr>
        <p:spPr>
          <a:xfrm>
            <a:off x="447003" y="1102083"/>
            <a:ext cx="10998268" cy="5795304"/>
          </a:xfrm>
          <a:prstGeom prst="rect">
            <a:avLst/>
          </a:prstGeom>
          <a:noFill/>
        </p:spPr>
        <p:txBody>
          <a:bodyPr wrap="square" lIns="91440" tIns="45720" rIns="91440" bIns="45720" anchor="t">
            <a:spAutoFit/>
          </a:bodyPr>
          <a:lstStyle/>
          <a:p>
            <a:pPr>
              <a:buSzPts val="1000"/>
              <a:tabLst>
                <a:tab pos="457200" algn="l"/>
              </a:tabLst>
            </a:pPr>
            <a:r>
              <a:rPr lang="en-US" sz="2000" b="1"/>
              <a:t>Summary of Learnings</a:t>
            </a:r>
            <a:endParaRPr lang="en-US" sz="2000"/>
          </a:p>
          <a:p>
            <a:pPr marL="800100" lvl="1" indent="-342900">
              <a:buSzPts val="1000"/>
              <a:buFont typeface="Arial"/>
              <a:buChar char="•"/>
              <a:tabLst>
                <a:tab pos="457200" algn="l"/>
              </a:tabLst>
            </a:pPr>
            <a:r>
              <a:rPr lang="en-US" sz="2000" kern="100"/>
              <a:t>Gained hands-on experience in integrating embedded systems with IoT platforms</a:t>
            </a:r>
            <a:endParaRPr lang="en-US" sz="2000"/>
          </a:p>
          <a:p>
            <a:pPr marL="800100" lvl="1" indent="-342900">
              <a:buSzPts val="1000"/>
              <a:buFont typeface="Arial"/>
              <a:buChar char="•"/>
              <a:tabLst>
                <a:tab pos="457200" algn="l"/>
              </a:tabLst>
            </a:pPr>
            <a:r>
              <a:rPr lang="en-US" sz="2000" kern="100"/>
              <a:t>Understood the process of data collection, transmission, and visualization using </a:t>
            </a:r>
            <a:r>
              <a:rPr lang="en-US" sz="2000" kern="100" err="1"/>
              <a:t>ThingSpeak</a:t>
            </a:r>
            <a:endParaRPr lang="en-US" sz="2000"/>
          </a:p>
          <a:p>
            <a:pPr marL="800100" lvl="1" indent="-342900">
              <a:buSzPts val="1000"/>
              <a:buFont typeface="Arial"/>
              <a:buChar char="•"/>
              <a:tabLst>
                <a:tab pos="457200" algn="l"/>
              </a:tabLst>
            </a:pPr>
            <a:r>
              <a:rPr lang="en-US" sz="2000" kern="100"/>
              <a:t>Learned how to simulate sensor environments using </a:t>
            </a:r>
            <a:r>
              <a:rPr lang="en-US" sz="2000" kern="100" err="1"/>
              <a:t>Wokwi</a:t>
            </a:r>
            <a:r>
              <a:rPr lang="en-US" sz="2000" kern="100"/>
              <a:t> before hardware deployment</a:t>
            </a:r>
            <a:endParaRPr lang="en-US" sz="2000"/>
          </a:p>
          <a:p>
            <a:pPr marL="800100" lvl="1" indent="-342900">
              <a:buSzPts val="1000"/>
              <a:buFont typeface="Arial"/>
              <a:buChar char="•"/>
              <a:tabLst>
                <a:tab pos="457200" algn="l"/>
              </a:tabLst>
            </a:pPr>
            <a:r>
              <a:rPr lang="en-US" sz="2000" kern="100"/>
              <a:t>Explored basic machine learning workflows including dataset creation, EDA, and LSTM model training</a:t>
            </a:r>
            <a:endParaRPr lang="en-US" sz="2000"/>
          </a:p>
          <a:p>
            <a:pPr marL="800100" lvl="1" indent="-342900">
              <a:buSzPts val="1000"/>
              <a:buFont typeface="Arial"/>
              <a:buChar char="•"/>
              <a:tabLst>
                <a:tab pos="457200" algn="l"/>
              </a:tabLst>
            </a:pPr>
            <a:r>
              <a:rPr lang="en-US" sz="2000" kern="100"/>
              <a:t>Realized the potential of predictive analytics in enhancing safety systems</a:t>
            </a:r>
            <a:endParaRPr lang="en-US" sz="2000"/>
          </a:p>
          <a:p>
            <a:pPr marL="342900" marR="0" lvl="0" indent="-342900">
              <a:lnSpc>
                <a:spcPct val="114999"/>
              </a:lnSpc>
              <a:spcAft>
                <a:spcPts val="800"/>
              </a:spcAft>
              <a:buSzPts val="1000"/>
              <a:buFont typeface="Arial" panose="05050102010706020507" pitchFamily="18" charset="2"/>
              <a:buChar char="•"/>
              <a:tabLst>
                <a:tab pos="457200" algn="l"/>
              </a:tabLst>
            </a:pPr>
            <a:endParaRPr lang="en-US" sz="2000" kern="100">
              <a:effectLst/>
              <a:latin typeface="Source Sans Pro" panose="020B0503030403020204" pitchFamily="34" charset="0"/>
              <a:ea typeface="Source Sans Pro" panose="020B0503030403020204" pitchFamily="34" charset="0"/>
              <a:cs typeface="Times New Roman" panose="02020603050405020304" pitchFamily="18" charset="0"/>
            </a:endParaRPr>
          </a:p>
          <a:p>
            <a:pPr marR="0" lvl="0">
              <a:lnSpc>
                <a:spcPct val="115000"/>
              </a:lnSpc>
              <a:spcAft>
                <a:spcPts val="800"/>
              </a:spcAft>
              <a:buSzPts val="1000"/>
              <a:tabLst>
                <a:tab pos="457200" algn="l"/>
              </a:tabLst>
            </a:pPr>
            <a:r>
              <a:rPr lang="en-US" sz="2000" b="1" kern="100">
                <a:effectLst/>
                <a:latin typeface="Aptos"/>
                <a:ea typeface="Source Sans Pro"/>
                <a:cs typeface="Times New Roman"/>
              </a:rPr>
              <a:t>Key achievements</a:t>
            </a:r>
          </a:p>
          <a:p>
            <a:pPr marL="800100" indent="-342900">
              <a:buSzPts val="1000"/>
              <a:buFont typeface="Arial"/>
              <a:buChar char="•"/>
              <a:tabLst>
                <a:tab pos="457200" algn="l"/>
              </a:tabLst>
            </a:pPr>
            <a:r>
              <a:rPr lang="en-US" sz="2000" kern="100">
                <a:ea typeface="+mn-lt"/>
                <a:cs typeface="+mn-lt"/>
              </a:rPr>
              <a:t>Successfully built a live hazardous monitoring system using Raspberry Pi Pico and BME680 sensor</a:t>
            </a:r>
            <a:endParaRPr lang="en-US" sz="2000" kern="100">
              <a:latin typeface="Aptos"/>
              <a:ea typeface="Source Sans Pro"/>
              <a:cs typeface="Times New Roman"/>
            </a:endParaRPr>
          </a:p>
          <a:p>
            <a:pPr marL="800100" lvl="1" indent="-342900">
              <a:buSzPts val="1000"/>
              <a:buFont typeface="Arial"/>
              <a:buChar char="•"/>
              <a:tabLst>
                <a:tab pos="457200" algn="l"/>
              </a:tabLst>
            </a:pPr>
            <a:r>
              <a:rPr lang="en-US" sz="2000" kern="100">
                <a:ea typeface="+mn-lt"/>
                <a:cs typeface="+mn-lt"/>
              </a:rPr>
              <a:t>Developed a multi-version simulation for validation before hardware implementation</a:t>
            </a:r>
            <a:endParaRPr lang="en-US"/>
          </a:p>
          <a:p>
            <a:pPr marL="800100" lvl="1" indent="-342900">
              <a:buSzPts val="1000"/>
              <a:buFont typeface="Arial"/>
              <a:buChar char="•"/>
              <a:tabLst>
                <a:tab pos="457200" algn="l"/>
              </a:tabLst>
            </a:pPr>
            <a:r>
              <a:rPr lang="en-US" sz="2000" kern="100">
                <a:ea typeface="+mn-lt"/>
                <a:cs typeface="+mn-lt"/>
              </a:rPr>
              <a:t>Enabled real-time cloud data logging and visual alerts via OLED and buzzer</a:t>
            </a:r>
            <a:endParaRPr lang="en-US"/>
          </a:p>
          <a:p>
            <a:pPr marL="800100" lvl="1" indent="-342900">
              <a:buSzPts val="1000"/>
              <a:buFont typeface="Arial"/>
              <a:buChar char="•"/>
              <a:tabLst>
                <a:tab pos="457200" algn="l"/>
              </a:tabLst>
            </a:pPr>
            <a:r>
              <a:rPr lang="en-US" sz="2000" kern="100">
                <a:ea typeface="+mn-lt"/>
                <a:cs typeface="+mn-lt"/>
              </a:rPr>
              <a:t>Created a 7-day synthetic dataset to train an ML model for early anomaly detection</a:t>
            </a:r>
            <a:endParaRPr lang="en-US"/>
          </a:p>
          <a:p>
            <a:pPr marL="800100" lvl="1" indent="-342900">
              <a:lnSpc>
                <a:spcPct val="114999"/>
              </a:lnSpc>
              <a:spcAft>
                <a:spcPts val="800"/>
              </a:spcAft>
              <a:buSzPts val="1000"/>
              <a:buFont typeface="Arial"/>
              <a:buChar char="•"/>
              <a:tabLst>
                <a:tab pos="457200" algn="l"/>
              </a:tabLst>
            </a:pPr>
            <a:endParaRPr lang="en-US" sz="2000" b="1" kern="100">
              <a:latin typeface="Aptos"/>
              <a:ea typeface="Source Sans Pro"/>
              <a:cs typeface="Times New Roman"/>
            </a:endParaRPr>
          </a:p>
          <a:p>
            <a:pPr marL="800100" lvl="1" indent="-342900">
              <a:lnSpc>
                <a:spcPct val="114999"/>
              </a:lnSpc>
              <a:spcAft>
                <a:spcPts val="800"/>
              </a:spcAft>
              <a:buSzPts val="1000"/>
              <a:buFont typeface="Arial" panose="05050102010706020507" pitchFamily="18" charset="2"/>
              <a:buChar char="•"/>
              <a:tabLst>
                <a:tab pos="457200" algn="l"/>
              </a:tabLst>
            </a:pPr>
            <a:endParaRPr lang="en-US" sz="2000" kern="100">
              <a:latin typeface="Source Sans Pro"/>
              <a:ea typeface="Source Sans Pro"/>
              <a:cs typeface="Times New Roman"/>
            </a:endParaRPr>
          </a:p>
        </p:txBody>
      </p:sp>
      <p:sp>
        <p:nvSpPr>
          <p:cNvPr id="8" name="Arrow: Right 7">
            <a:extLst>
              <a:ext uri="{FF2B5EF4-FFF2-40B4-BE49-F238E27FC236}">
                <a16:creationId xmlns:a16="http://schemas.microsoft.com/office/drawing/2014/main" id="{186D34F3-7063-A1A9-AF94-C2185DD2A348}"/>
              </a:ext>
            </a:extLst>
          </p:cNvPr>
          <p:cNvSpPr/>
          <p:nvPr/>
        </p:nvSpPr>
        <p:spPr>
          <a:xfrm>
            <a:off x="0" y="0"/>
            <a:ext cx="3936569" cy="110981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a:solidFill>
                  <a:schemeClr val="bg1"/>
                </a:solidFill>
                <a:effectLst/>
                <a:latin typeface="Source Sans Pro" panose="020B0503030403020204" pitchFamily="34" charset="0"/>
                <a:ea typeface="Source Sans Pro" panose="020B0503030403020204" pitchFamily="34" charset="0"/>
                <a:cs typeface="Times New Roman" panose="02020603050405020304" pitchFamily="18" charset="0"/>
              </a:rPr>
              <a:t>Conclusion</a:t>
            </a:r>
            <a:endParaRPr lang="en-US" sz="2400">
              <a:solidFill>
                <a:schemeClr val="bg1"/>
              </a:solidFill>
              <a:latin typeface="Source Sans Pro" panose="020B0503030403020204" pitchFamily="34" charset="0"/>
              <a:ea typeface="Source Sans Pro" panose="020B0503030403020204" pitchFamily="34" charset="0"/>
            </a:endParaRPr>
          </a:p>
        </p:txBody>
      </p:sp>
      <p:pic>
        <p:nvPicPr>
          <p:cNvPr id="9" name="Picture 8" descr="A green square with a square on it&#10;&#10;AI-generated content may be incorrect.">
            <a:extLst>
              <a:ext uri="{FF2B5EF4-FFF2-40B4-BE49-F238E27FC236}">
                <a16:creationId xmlns:a16="http://schemas.microsoft.com/office/drawing/2014/main" id="{8D00587A-8EF4-45D1-8353-1F397D8132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235" y="289880"/>
            <a:ext cx="530055" cy="530055"/>
          </a:xfrm>
          <a:prstGeom prst="rect">
            <a:avLst/>
          </a:prstGeom>
        </p:spPr>
      </p:pic>
    </p:spTree>
    <p:extLst>
      <p:ext uri="{BB962C8B-B14F-4D97-AF65-F5344CB8AC3E}">
        <p14:creationId xmlns:p14="http://schemas.microsoft.com/office/powerpoint/2010/main" val="32225863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rrow: Right 3">
            <a:extLst>
              <a:ext uri="{FF2B5EF4-FFF2-40B4-BE49-F238E27FC236}">
                <a16:creationId xmlns:a16="http://schemas.microsoft.com/office/drawing/2014/main" id="{E0FE4348-572F-E57F-9CB4-2D1A1E42080B}"/>
              </a:ext>
            </a:extLst>
          </p:cNvPr>
          <p:cNvSpPr/>
          <p:nvPr/>
        </p:nvSpPr>
        <p:spPr>
          <a:xfrm>
            <a:off x="0" y="0"/>
            <a:ext cx="4912963" cy="110981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a:solidFill>
                  <a:schemeClr val="bg1"/>
                </a:solidFill>
                <a:effectLst/>
                <a:latin typeface="Source Sans Pro" panose="020B0503030403020204" pitchFamily="34" charset="0"/>
                <a:ea typeface="Source Sans Pro" panose="020B0503030403020204" pitchFamily="34" charset="0"/>
                <a:cs typeface="Times New Roman" panose="02020603050405020304" pitchFamily="18" charset="0"/>
              </a:rPr>
              <a:t>Content</a:t>
            </a:r>
            <a:endParaRPr lang="en-US" sz="2400" b="1">
              <a:solidFill>
                <a:schemeClr val="bg1"/>
              </a:solidFill>
              <a:latin typeface="Source Sans Pro" panose="020B0503030403020204" pitchFamily="34" charset="0"/>
              <a:ea typeface="Source Sans Pro" panose="020B0503030403020204" pitchFamily="34" charset="0"/>
            </a:endParaRPr>
          </a:p>
        </p:txBody>
      </p:sp>
      <p:pic>
        <p:nvPicPr>
          <p:cNvPr id="5" name="Picture 4" descr="A green square with a square on it&#10;&#10;AI-generated content may be incorrect.">
            <a:extLst>
              <a:ext uri="{FF2B5EF4-FFF2-40B4-BE49-F238E27FC236}">
                <a16:creationId xmlns:a16="http://schemas.microsoft.com/office/drawing/2014/main" id="{8A1AF2EC-4F5A-4F58-A056-6C52207C46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235" y="289880"/>
            <a:ext cx="530055" cy="530055"/>
          </a:xfrm>
          <a:prstGeom prst="rect">
            <a:avLst/>
          </a:prstGeom>
        </p:spPr>
      </p:pic>
      <p:sp>
        <p:nvSpPr>
          <p:cNvPr id="2" name="TextBox 1">
            <a:extLst>
              <a:ext uri="{FF2B5EF4-FFF2-40B4-BE49-F238E27FC236}">
                <a16:creationId xmlns:a16="http://schemas.microsoft.com/office/drawing/2014/main" id="{C5D8865D-BF0B-9A05-98CE-C94A44A014BE}"/>
              </a:ext>
            </a:extLst>
          </p:cNvPr>
          <p:cNvSpPr txBox="1"/>
          <p:nvPr/>
        </p:nvSpPr>
        <p:spPr>
          <a:xfrm>
            <a:off x="1668594" y="1714876"/>
            <a:ext cx="7033119" cy="403187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514350" indent="-514350">
              <a:buAutoNum type="arabicPeriod"/>
            </a:pPr>
            <a:r>
              <a:rPr lang="en-US" sz="3200" b="1">
                <a:latin typeface="Calibri"/>
                <a:ea typeface="Calibri"/>
                <a:cs typeface="Calibri"/>
              </a:rPr>
              <a:t>Project Overview</a:t>
            </a:r>
            <a:endParaRPr lang="en-US"/>
          </a:p>
          <a:p>
            <a:pPr marL="514350" indent="-514350">
              <a:buAutoNum type="arabicPeriod"/>
            </a:pPr>
            <a:r>
              <a:rPr lang="en-US" sz="3200" b="1">
                <a:latin typeface="Calibri"/>
                <a:ea typeface="Calibri"/>
                <a:cs typeface="Calibri"/>
              </a:rPr>
              <a:t>Problem Statement</a:t>
            </a:r>
          </a:p>
          <a:p>
            <a:pPr marL="514350" indent="-514350">
              <a:buAutoNum type="arabicPeriod"/>
            </a:pPr>
            <a:r>
              <a:rPr lang="en-US" sz="3200" b="1">
                <a:latin typeface="Calibri"/>
                <a:ea typeface="Calibri"/>
                <a:cs typeface="Calibri"/>
              </a:rPr>
              <a:t>Project Goal &amp; Observations</a:t>
            </a:r>
          </a:p>
          <a:p>
            <a:pPr marL="514350" indent="-514350">
              <a:buAutoNum type="arabicPeriod"/>
            </a:pPr>
            <a:r>
              <a:rPr lang="en-US" sz="3200" b="1">
                <a:latin typeface="Calibri"/>
                <a:ea typeface="Calibri"/>
                <a:cs typeface="Calibri"/>
              </a:rPr>
              <a:t>Proposed Solution</a:t>
            </a:r>
          </a:p>
          <a:p>
            <a:pPr marL="514350" indent="-514350">
              <a:buAutoNum type="arabicPeriod"/>
            </a:pPr>
            <a:r>
              <a:rPr lang="en-US" sz="3200" b="1">
                <a:latin typeface="Calibri"/>
                <a:ea typeface="Calibri"/>
                <a:cs typeface="Calibri"/>
              </a:rPr>
              <a:t>Resources Utilized</a:t>
            </a:r>
          </a:p>
          <a:p>
            <a:pPr marL="514350" indent="-514350">
              <a:buAutoNum type="arabicPeriod"/>
            </a:pPr>
            <a:r>
              <a:rPr lang="en-US" sz="3200" b="1">
                <a:latin typeface="Calibri"/>
                <a:ea typeface="Calibri"/>
                <a:cs typeface="Calibri"/>
              </a:rPr>
              <a:t>System Design</a:t>
            </a:r>
          </a:p>
          <a:p>
            <a:pPr marL="514350" indent="-514350">
              <a:buAutoNum type="arabicPeriod"/>
            </a:pPr>
            <a:r>
              <a:rPr lang="en-US" sz="3200" b="1">
                <a:latin typeface="Calibri"/>
                <a:ea typeface="Calibri"/>
                <a:cs typeface="Calibri"/>
              </a:rPr>
              <a:t>Implemented Details</a:t>
            </a:r>
          </a:p>
          <a:p>
            <a:pPr marL="514350" indent="-514350">
              <a:buAutoNum type="arabicPeriod"/>
            </a:pPr>
            <a:r>
              <a:rPr lang="en-US" sz="3200" b="1">
                <a:latin typeface="Calibri"/>
                <a:ea typeface="Calibri"/>
                <a:cs typeface="Calibri"/>
              </a:rPr>
              <a:t>Results and Observations</a:t>
            </a:r>
          </a:p>
        </p:txBody>
      </p:sp>
    </p:spTree>
    <p:extLst>
      <p:ext uri="{BB962C8B-B14F-4D97-AF65-F5344CB8AC3E}">
        <p14:creationId xmlns:p14="http://schemas.microsoft.com/office/powerpoint/2010/main" val="20501835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9B2EA78-46D4-AF2C-DFA0-A021542F9712}"/>
              </a:ext>
            </a:extLst>
          </p:cNvPr>
          <p:cNvSpPr txBox="1"/>
          <p:nvPr/>
        </p:nvSpPr>
        <p:spPr>
          <a:xfrm>
            <a:off x="4413143" y="3017316"/>
            <a:ext cx="6098582" cy="823367"/>
          </a:xfrm>
          <a:prstGeom prst="rect">
            <a:avLst/>
          </a:prstGeom>
          <a:noFill/>
        </p:spPr>
        <p:txBody>
          <a:bodyPr wrap="square">
            <a:spAutoFit/>
          </a:bodyPr>
          <a:lstStyle/>
          <a:p>
            <a:pPr marL="0" marR="0">
              <a:lnSpc>
                <a:spcPct val="115000"/>
              </a:lnSpc>
              <a:spcAft>
                <a:spcPts val="800"/>
              </a:spcAft>
            </a:pPr>
            <a:r>
              <a:rPr lang="en-US" sz="4400" b="1" kern="100">
                <a:effectLst/>
                <a:latin typeface="Source Sans Pro" panose="020B0503030403020204" pitchFamily="34" charset="0"/>
                <a:ea typeface="Source Sans Pro" panose="020B0503030403020204" pitchFamily="34" charset="0"/>
                <a:cs typeface="Times New Roman" panose="02020603050405020304" pitchFamily="18" charset="0"/>
              </a:rPr>
              <a:t>Thank you</a:t>
            </a:r>
          </a:p>
        </p:txBody>
      </p:sp>
    </p:spTree>
    <p:extLst>
      <p:ext uri="{BB962C8B-B14F-4D97-AF65-F5344CB8AC3E}">
        <p14:creationId xmlns:p14="http://schemas.microsoft.com/office/powerpoint/2010/main" val="5152717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5E29584-1A03-1EB3-B508-17FF3843C4B3}"/>
              </a:ext>
            </a:extLst>
          </p:cNvPr>
          <p:cNvSpPr>
            <a:spLocks noGrp="1"/>
          </p:cNvSpPr>
          <p:nvPr>
            <p:ph idx="1"/>
          </p:nvPr>
        </p:nvSpPr>
        <p:spPr>
          <a:xfrm>
            <a:off x="293818" y="1278218"/>
            <a:ext cx="11597860" cy="4837251"/>
          </a:xfrm>
        </p:spPr>
        <p:txBody>
          <a:bodyPr vert="horz" lIns="91440" tIns="45720" rIns="91440" bIns="45720" rtlCol="0" anchor="t">
            <a:noAutofit/>
          </a:bodyPr>
          <a:lstStyle/>
          <a:p>
            <a:pPr>
              <a:buSzPts val="1000"/>
              <a:buFont typeface="Arial" panose="05050102010706020507" pitchFamily="18" charset="2"/>
              <a:buChar char="•"/>
              <a:tabLst>
                <a:tab pos="457200" algn="l"/>
              </a:tabLst>
            </a:pPr>
            <a:r>
              <a:rPr lang="en-US" sz="2400" b="1" kern="100">
                <a:ea typeface="+mn-lt"/>
                <a:cs typeface="+mn-lt"/>
              </a:rPr>
              <a:t>Brief Introduction:</a:t>
            </a:r>
            <a:br>
              <a:rPr lang="en-US" sz="2400" b="1" kern="100">
                <a:ea typeface="+mn-lt"/>
                <a:cs typeface="+mn-lt"/>
              </a:rPr>
            </a:br>
            <a:r>
              <a:rPr lang="en-US" sz="2000" kern="100">
                <a:ea typeface="+mn-lt"/>
                <a:cs typeface="+mn-lt"/>
              </a:rPr>
              <a:t>This project develops a </a:t>
            </a:r>
            <a:r>
              <a:rPr lang="en-US" sz="2000" b="1" kern="100">
                <a:ea typeface="+mn-lt"/>
                <a:cs typeface="+mn-lt"/>
              </a:rPr>
              <a:t>smart safety system for hazardous goods warehouses</a:t>
            </a:r>
            <a:r>
              <a:rPr lang="en-US" sz="2000" kern="100">
                <a:ea typeface="+mn-lt"/>
                <a:cs typeface="+mn-lt"/>
              </a:rPr>
              <a:t> by integrating:</a:t>
            </a:r>
            <a:endParaRPr lang="en-US" sz="2000">
              <a:ea typeface="+mn-lt"/>
              <a:cs typeface="+mn-lt"/>
            </a:endParaRPr>
          </a:p>
          <a:p>
            <a:pPr marL="0" indent="0">
              <a:buSzPts val="1000"/>
              <a:buNone/>
              <a:tabLst>
                <a:tab pos="457200" algn="l"/>
              </a:tabLst>
            </a:pPr>
            <a:r>
              <a:rPr lang="en-US" sz="2000" b="1" kern="100"/>
              <a:t>    </a:t>
            </a:r>
            <a:r>
              <a:rPr lang="en-US" sz="2000" b="1" kern="100">
                <a:ea typeface="+mn-lt"/>
                <a:cs typeface="+mn-lt"/>
              </a:rPr>
              <a:t>Raspberry Pi Pico </a:t>
            </a:r>
            <a:r>
              <a:rPr lang="en-US" sz="2000" kern="100">
                <a:ea typeface="+mn-lt"/>
                <a:cs typeface="+mn-lt"/>
              </a:rPr>
              <a:t>– as the central microcontroller for sensor interfacing and control</a:t>
            </a:r>
            <a:endParaRPr lang="en-US" sz="2000">
              <a:ea typeface="+mn-lt"/>
              <a:cs typeface="+mn-lt"/>
            </a:endParaRPr>
          </a:p>
          <a:p>
            <a:pPr>
              <a:buSzPts val="1000"/>
              <a:buNone/>
              <a:tabLst>
                <a:tab pos="457200" algn="l"/>
              </a:tabLst>
            </a:pPr>
            <a:r>
              <a:rPr lang="en-US" sz="2000" kern="100">
                <a:ea typeface="+mn-lt"/>
                <a:cs typeface="+mn-lt"/>
              </a:rPr>
              <a:t>   </a:t>
            </a:r>
            <a:r>
              <a:rPr lang="en-US" sz="2000" b="1" kern="100">
                <a:ea typeface="+mn-lt"/>
                <a:cs typeface="+mn-lt"/>
              </a:rPr>
              <a:t> IR-based Flame Sensor</a:t>
            </a:r>
            <a:r>
              <a:rPr lang="en-US" sz="2000" kern="100">
                <a:ea typeface="+mn-lt"/>
                <a:cs typeface="+mn-lt"/>
              </a:rPr>
              <a:t> – for rapid fire detection</a:t>
            </a:r>
            <a:endParaRPr lang="en-US">
              <a:ea typeface="+mn-lt"/>
              <a:cs typeface="+mn-lt"/>
            </a:endParaRPr>
          </a:p>
          <a:p>
            <a:pPr>
              <a:buSzPts val="1000"/>
              <a:buNone/>
              <a:tabLst>
                <a:tab pos="457200" algn="l"/>
              </a:tabLst>
            </a:pPr>
            <a:r>
              <a:rPr lang="en-US" sz="2000" kern="100">
                <a:ea typeface="+mn-lt"/>
                <a:cs typeface="+mn-lt"/>
              </a:rPr>
              <a:t>    </a:t>
            </a:r>
            <a:r>
              <a:rPr lang="en-US" sz="2000" b="1" kern="100">
                <a:ea typeface="+mn-lt"/>
                <a:cs typeface="+mn-lt"/>
              </a:rPr>
              <a:t>BME680 Sensor</a:t>
            </a:r>
            <a:r>
              <a:rPr lang="en-US" sz="2000" kern="100">
                <a:ea typeface="+mn-lt"/>
                <a:cs typeface="+mn-lt"/>
              </a:rPr>
              <a:t> – for monitoring temperature, humidity, and gas concentration</a:t>
            </a:r>
            <a:endParaRPr lang="en-US"/>
          </a:p>
          <a:p>
            <a:pPr>
              <a:buSzPts val="1000"/>
              <a:buNone/>
              <a:tabLst>
                <a:tab pos="457200" algn="l"/>
              </a:tabLst>
            </a:pPr>
            <a:r>
              <a:rPr lang="en-US" sz="2000" kern="100">
                <a:ea typeface="+mn-lt"/>
                <a:cs typeface="+mn-lt"/>
              </a:rPr>
              <a:t>    </a:t>
            </a:r>
            <a:r>
              <a:rPr lang="en-US" sz="2000" b="1" kern="100">
                <a:ea typeface="+mn-lt"/>
                <a:cs typeface="+mn-lt"/>
              </a:rPr>
              <a:t>OLED Display </a:t>
            </a:r>
            <a:r>
              <a:rPr lang="en-US" sz="2000" kern="100">
                <a:ea typeface="+mn-lt"/>
                <a:cs typeface="+mn-lt"/>
              </a:rPr>
              <a:t>– to visually present real-time sensor readings for on-site monitoring</a:t>
            </a:r>
            <a:endParaRPr lang="en-US">
              <a:ea typeface="+mn-lt"/>
              <a:cs typeface="+mn-lt"/>
            </a:endParaRPr>
          </a:p>
          <a:p>
            <a:pPr marL="0" indent="0">
              <a:buNone/>
              <a:tabLst>
                <a:tab pos="457200" algn="l"/>
              </a:tabLst>
            </a:pPr>
            <a:r>
              <a:rPr lang="en-US" sz="2000" kern="100"/>
              <a:t>    The system continuously monitors environmental conditions </a:t>
            </a:r>
            <a:r>
              <a:rPr lang="en-US" sz="2000" kern="100">
                <a:ea typeface="+mn-lt"/>
                <a:cs typeface="+mn-lt"/>
              </a:rPr>
              <a:t>and triggers alerts when unsafe situations are detected.</a:t>
            </a:r>
            <a:endParaRPr lang="en-US">
              <a:ea typeface="+mn-lt"/>
              <a:cs typeface="+mn-lt"/>
            </a:endParaRPr>
          </a:p>
          <a:p>
            <a:pPr>
              <a:buSzPts val="1000"/>
              <a:buFont typeface="Arial" panose="05050102010706020507" pitchFamily="18" charset="2"/>
            </a:pPr>
            <a:r>
              <a:rPr lang="en-US" sz="2400" b="1"/>
              <a:t>Purpose of Combining Embedded Systems with Machine Learning (ML)</a:t>
            </a:r>
            <a:endParaRPr lang="en-US" sz="2400" kern="100">
              <a:latin typeface="Aptos"/>
              <a:ea typeface="Source Sans Pro" panose="020B0503030403020204" pitchFamily="34" charset="0"/>
            </a:endParaRPr>
          </a:p>
          <a:p>
            <a:pPr marL="0" indent="0">
              <a:buSzPts val="1000"/>
              <a:buNone/>
            </a:pPr>
            <a:r>
              <a:rPr lang="en-US" sz="2000" kern="100">
                <a:ea typeface="+mn-lt"/>
                <a:cs typeface="+mn-lt"/>
              </a:rPr>
              <a:t>    - Embedded Systems handle </a:t>
            </a:r>
            <a:r>
              <a:rPr lang="en-US" sz="2000" b="1" kern="100">
                <a:ea typeface="+mn-lt"/>
                <a:cs typeface="+mn-lt"/>
              </a:rPr>
              <a:t>real-time sensor data collection</a:t>
            </a:r>
            <a:r>
              <a:rPr lang="en-US" sz="2000" kern="100">
                <a:ea typeface="+mn-lt"/>
                <a:cs typeface="+mn-lt"/>
              </a:rPr>
              <a:t>.</a:t>
            </a:r>
            <a:endParaRPr lang="en-US" sz="2000"/>
          </a:p>
          <a:p>
            <a:pPr marL="0" indent="0">
              <a:buSzPts val="1000"/>
              <a:buNone/>
            </a:pPr>
            <a:r>
              <a:rPr lang="en-US" sz="2000" kern="100">
                <a:ea typeface="+mn-lt"/>
                <a:cs typeface="+mn-lt"/>
              </a:rPr>
              <a:t>    - ML analyzes </a:t>
            </a:r>
            <a:r>
              <a:rPr lang="en-US" sz="2000" b="1" kern="100">
                <a:ea typeface="+mn-lt"/>
                <a:cs typeface="+mn-lt"/>
              </a:rPr>
              <a:t>historical data</a:t>
            </a:r>
            <a:r>
              <a:rPr lang="en-US" sz="2000" kern="100">
                <a:ea typeface="+mn-lt"/>
                <a:cs typeface="+mn-lt"/>
              </a:rPr>
              <a:t> to detect </a:t>
            </a:r>
            <a:r>
              <a:rPr lang="en-US" sz="2000" b="1" kern="100">
                <a:ea typeface="+mn-lt"/>
                <a:cs typeface="+mn-lt"/>
              </a:rPr>
              <a:t>anomalies</a:t>
            </a:r>
            <a:r>
              <a:rPr lang="en-US" sz="2000" kern="100">
                <a:ea typeface="+mn-lt"/>
                <a:cs typeface="+mn-lt"/>
              </a:rPr>
              <a:t> early.</a:t>
            </a:r>
            <a:endParaRPr lang="en-US" sz="2000"/>
          </a:p>
          <a:p>
            <a:pPr marL="0" indent="0">
              <a:buSzPts val="1000"/>
              <a:buNone/>
            </a:pPr>
            <a:r>
              <a:rPr lang="en-US" sz="2000" kern="100">
                <a:ea typeface="+mn-lt"/>
                <a:cs typeface="+mn-lt"/>
              </a:rPr>
              <a:t>    - Enables </a:t>
            </a:r>
            <a:r>
              <a:rPr lang="en-US" sz="2000" b="1" kern="100">
                <a:ea typeface="+mn-lt"/>
                <a:cs typeface="+mn-lt"/>
              </a:rPr>
              <a:t>predictive safety</a:t>
            </a:r>
            <a:r>
              <a:rPr lang="en-US" sz="2000" kern="100">
                <a:ea typeface="+mn-lt"/>
                <a:cs typeface="+mn-lt"/>
              </a:rPr>
              <a:t> by identifying risks before accidents occur.</a:t>
            </a:r>
            <a:endParaRPr lang="en-US" sz="2000"/>
          </a:p>
          <a:p>
            <a:pPr marL="0" indent="0">
              <a:buSzPts val="1000"/>
              <a:buNone/>
            </a:pPr>
            <a:r>
              <a:rPr lang="en-US" sz="2000" kern="100">
                <a:ea typeface="+mn-lt"/>
                <a:cs typeface="+mn-lt"/>
              </a:rPr>
              <a:t>    - Supports </a:t>
            </a:r>
            <a:r>
              <a:rPr lang="en-US" sz="2000" b="1" kern="100">
                <a:ea typeface="+mn-lt"/>
                <a:cs typeface="+mn-lt"/>
              </a:rPr>
              <a:t>proactive decision-making</a:t>
            </a:r>
            <a:r>
              <a:rPr lang="en-US" sz="2000" kern="100">
                <a:ea typeface="+mn-lt"/>
                <a:cs typeface="+mn-lt"/>
              </a:rPr>
              <a:t> and reduces accident risks.</a:t>
            </a:r>
            <a:endParaRPr lang="en-US" sz="2000"/>
          </a:p>
          <a:p>
            <a:pPr>
              <a:buSzPts val="1000"/>
              <a:buFont typeface="Arial" panose="05050102010706020507" pitchFamily="18" charset="2"/>
            </a:pPr>
            <a:endParaRPr lang="en-US" sz="2400" kern="100">
              <a:latin typeface="Aptos"/>
              <a:ea typeface="Source Sans Pro" panose="020B0503030403020204" pitchFamily="34" charset="0"/>
            </a:endParaRPr>
          </a:p>
          <a:p>
            <a:pPr>
              <a:buSzPts val="1000"/>
              <a:buFont typeface="Arial" panose="05050102010706020507" pitchFamily="18" charset="2"/>
            </a:pPr>
            <a:endParaRPr lang="en-US" sz="2400" b="1" kern="100">
              <a:latin typeface="Aptos"/>
              <a:ea typeface="Source Sans Pro" panose="020B0503030403020204" pitchFamily="34" charset="0"/>
            </a:endParaRPr>
          </a:p>
        </p:txBody>
      </p:sp>
      <p:sp>
        <p:nvSpPr>
          <p:cNvPr id="5" name="Arrow: Right 4">
            <a:extLst>
              <a:ext uri="{FF2B5EF4-FFF2-40B4-BE49-F238E27FC236}">
                <a16:creationId xmlns:a16="http://schemas.microsoft.com/office/drawing/2014/main" id="{92D30A26-1508-F968-4A87-D868BC5F87AE}"/>
              </a:ext>
            </a:extLst>
          </p:cNvPr>
          <p:cNvSpPr/>
          <p:nvPr/>
        </p:nvSpPr>
        <p:spPr>
          <a:xfrm>
            <a:off x="0" y="0"/>
            <a:ext cx="4912963" cy="110981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a:latin typeface="Source Sans Pro" panose="020B0503030403020204" pitchFamily="34" charset="0"/>
                <a:ea typeface="Source Sans Pro" panose="020B0503030403020204" pitchFamily="34" charset="0"/>
              </a:rPr>
              <a:t>Project Overview</a:t>
            </a:r>
          </a:p>
        </p:txBody>
      </p:sp>
      <p:pic>
        <p:nvPicPr>
          <p:cNvPr id="6" name="Picture 5" descr="A green square with a square on it&#10;&#10;AI-generated content may be incorrect.">
            <a:extLst>
              <a:ext uri="{FF2B5EF4-FFF2-40B4-BE49-F238E27FC236}">
                <a16:creationId xmlns:a16="http://schemas.microsoft.com/office/drawing/2014/main" id="{02A3EA6C-80AA-1E36-BD1E-0BD52CE3C5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235" y="289880"/>
            <a:ext cx="530055" cy="530055"/>
          </a:xfrm>
          <a:prstGeom prst="rect">
            <a:avLst/>
          </a:prstGeom>
        </p:spPr>
      </p:pic>
    </p:spTree>
    <p:extLst>
      <p:ext uri="{BB962C8B-B14F-4D97-AF65-F5344CB8AC3E}">
        <p14:creationId xmlns:p14="http://schemas.microsoft.com/office/powerpoint/2010/main" val="31349100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Arrow: Right 9">
            <a:extLst>
              <a:ext uri="{FF2B5EF4-FFF2-40B4-BE49-F238E27FC236}">
                <a16:creationId xmlns:a16="http://schemas.microsoft.com/office/drawing/2014/main" id="{0D7BF177-A981-7CE9-7AA2-7455235C57FF}"/>
              </a:ext>
            </a:extLst>
          </p:cNvPr>
          <p:cNvSpPr/>
          <p:nvPr/>
        </p:nvSpPr>
        <p:spPr>
          <a:xfrm>
            <a:off x="0" y="0"/>
            <a:ext cx="4912963" cy="110981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a:solidFill>
                  <a:schemeClr val="bg1"/>
                </a:solidFill>
                <a:effectLst/>
                <a:latin typeface="Source Sans Pro" panose="020B0503030403020204" pitchFamily="34" charset="0"/>
                <a:ea typeface="Source Sans Pro" panose="020B0503030403020204" pitchFamily="34" charset="0"/>
                <a:cs typeface="Times New Roman" panose="02020603050405020304" pitchFamily="18" charset="0"/>
              </a:rPr>
              <a:t>Problem Statement</a:t>
            </a:r>
            <a:endParaRPr lang="en-US" sz="2400" b="1">
              <a:solidFill>
                <a:schemeClr val="bg1"/>
              </a:solidFill>
              <a:latin typeface="Source Sans Pro" panose="020B0503030403020204" pitchFamily="34" charset="0"/>
              <a:ea typeface="Source Sans Pro" panose="020B0503030403020204" pitchFamily="34" charset="0"/>
            </a:endParaRPr>
          </a:p>
        </p:txBody>
      </p:sp>
      <p:pic>
        <p:nvPicPr>
          <p:cNvPr id="11" name="Picture 10" descr="A green square with a square on it&#10;&#10;AI-generated content may be incorrect.">
            <a:extLst>
              <a:ext uri="{FF2B5EF4-FFF2-40B4-BE49-F238E27FC236}">
                <a16:creationId xmlns:a16="http://schemas.microsoft.com/office/drawing/2014/main" id="{27CBD0B7-5193-F311-7D3E-A9C6CC0C72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235" y="289880"/>
            <a:ext cx="530055" cy="530055"/>
          </a:xfrm>
          <a:prstGeom prst="rect">
            <a:avLst/>
          </a:prstGeom>
        </p:spPr>
      </p:pic>
      <p:sp>
        <p:nvSpPr>
          <p:cNvPr id="5" name="Rectangle 4">
            <a:extLst>
              <a:ext uri="{FF2B5EF4-FFF2-40B4-BE49-F238E27FC236}">
                <a16:creationId xmlns:a16="http://schemas.microsoft.com/office/drawing/2014/main" id="{3A9ECFA4-1740-5D0A-38C5-1AFC22303BFD}"/>
              </a:ext>
            </a:extLst>
          </p:cNvPr>
          <p:cNvSpPr>
            <a:spLocks noChangeArrowheads="1"/>
          </p:cNvSpPr>
          <p:nvPr/>
        </p:nvSpPr>
        <p:spPr bwMode="auto">
          <a:xfrm>
            <a:off x="443968" y="1377394"/>
            <a:ext cx="10946635" cy="5940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a:ln>
                  <a:noFill/>
                </a:ln>
                <a:effectLst/>
                <a:latin typeface="Aptos"/>
                <a:cs typeface="Arial"/>
              </a:rPr>
              <a:t>Problem Description:</a:t>
            </a:r>
            <a:endParaRPr lang="en-US" altLang="en-US" sz="2000" b="0" i="0" u="none" strike="noStrike" cap="none" normalizeH="0" baseline="0">
              <a:ln>
                <a:noFill/>
              </a:ln>
              <a:effectLst/>
              <a:latin typeface="Aptos"/>
              <a:cs typeface="Arial"/>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effectLst/>
                <a:latin typeface="Aptos"/>
                <a:cs typeface="Arial"/>
              </a:rPr>
              <a:t>Hazardous materials require constant monitoring for fire, gas leaks, and environmental conditions. Fire, BME680, and DHT11 sensors collect temperature, gas, and humidity data, which is transmitted to the cloud. ML models detect early signs of danger. Data analytics supports historical trend analysis, event correlation, and predictive alerts. Visualization tools display environmental patterns, helping to trigger automated safety protocols and reduce accident risks.</a:t>
            </a:r>
            <a:endParaRPr lang="en-US" altLang="en-US" sz="2000" b="0" i="0" u="none" strike="noStrike" cap="none" normalizeH="0" baseline="0">
              <a:ln>
                <a:noFill/>
              </a:ln>
              <a:effectLst/>
              <a:latin typeface="Aptos"/>
              <a:cs typeface="Arial"/>
            </a:endParaRPr>
          </a:p>
          <a:p>
            <a:pPr marL="0" marR="0" lvl="0" indent="0" algn="l" defTabSz="914400">
              <a:lnSpc>
                <a:spcPct val="100000"/>
              </a:lnSpc>
              <a:spcBef>
                <a:spcPct val="0"/>
              </a:spcBef>
              <a:spcAft>
                <a:spcPct val="0"/>
              </a:spcAft>
              <a:buClrTx/>
              <a:buSzTx/>
              <a:buFontTx/>
              <a:buNone/>
              <a:tabLst/>
            </a:pPr>
            <a:endParaRPr lang="en-US" altLang="en-US" sz="2000">
              <a:latin typeface="Aptos"/>
              <a:cs typeface="Arial"/>
            </a:endParaRPr>
          </a:p>
          <a:p>
            <a:pPr>
              <a:spcBef>
                <a:spcPct val="0"/>
              </a:spcBef>
              <a:spcAft>
                <a:spcPct val="0"/>
              </a:spcAft>
            </a:pPr>
            <a:r>
              <a:rPr lang="en-US" sz="2000">
                <a:latin typeface="Aptos"/>
                <a:ea typeface="+mn-lt"/>
                <a:cs typeface="+mn-lt"/>
              </a:rPr>
              <a:t>Why It Matters:</a:t>
            </a:r>
            <a:endParaRPr lang="en-US" sz="2000">
              <a:latin typeface="Aptos"/>
              <a:cs typeface="Times New Roman"/>
            </a:endParaRPr>
          </a:p>
          <a:p>
            <a:pPr marL="800100" lvl="1" indent="-342900">
              <a:buFont typeface="Arial"/>
              <a:buChar char="•"/>
            </a:pPr>
            <a:r>
              <a:rPr lang="en-US" sz="2000">
                <a:latin typeface="Aptos"/>
                <a:ea typeface="+mn-lt"/>
                <a:cs typeface="+mn-lt"/>
              </a:rPr>
              <a:t>Protects Human Safety: Early alerts prevent injury or loss of life in high-risk environments.</a:t>
            </a:r>
          </a:p>
          <a:p>
            <a:pPr marL="800100" lvl="1" indent="-342900">
              <a:buFont typeface="Arial"/>
              <a:buChar char="•"/>
            </a:pPr>
            <a:r>
              <a:rPr lang="en-US" sz="2000">
                <a:latin typeface="Aptos"/>
                <a:ea typeface="+mn-lt"/>
                <a:cs typeface="+mn-lt"/>
              </a:rPr>
              <a:t>Safeguards Assets: Avoids costly damage and supply chain disruptions.</a:t>
            </a:r>
          </a:p>
          <a:p>
            <a:pPr marL="800100" lvl="1" indent="-342900">
              <a:buFont typeface="Arial"/>
              <a:buChar char="•"/>
            </a:pPr>
            <a:r>
              <a:rPr lang="en-US" sz="2000">
                <a:latin typeface="Aptos"/>
                <a:ea typeface="+mn-lt"/>
                <a:cs typeface="+mn-lt"/>
              </a:rPr>
              <a:t>Regulatory Compliance: Ensures adherence to safety standards (OSHA, NFPA).</a:t>
            </a:r>
          </a:p>
          <a:p>
            <a:pPr marL="800100" lvl="1" indent="-342900">
              <a:buFont typeface="Arial"/>
              <a:buChar char="•"/>
            </a:pPr>
            <a:r>
              <a:rPr lang="en-US" sz="2000">
                <a:latin typeface="Aptos"/>
                <a:ea typeface="+mn-lt"/>
                <a:cs typeface="+mn-lt"/>
              </a:rPr>
              <a:t>Predictive Intelligence: ML models detect risks before they become critical.</a:t>
            </a:r>
            <a:endParaRPr lang="en-US" sz="2000">
              <a:latin typeface="Aptos"/>
              <a:cs typeface="Times New Roman"/>
            </a:endParaRPr>
          </a:p>
          <a:p>
            <a:pPr marL="800100" lvl="1" indent="-342900">
              <a:buFont typeface="Arial"/>
              <a:buChar char="•"/>
            </a:pPr>
            <a:r>
              <a:rPr lang="en-US" sz="2000">
                <a:latin typeface="Aptos"/>
                <a:ea typeface="+mn-lt"/>
                <a:cs typeface="+mn-lt"/>
              </a:rPr>
              <a:t>Environmental Responsibility: Prevents harmful gas leaks and spills.</a:t>
            </a:r>
          </a:p>
          <a:p>
            <a:pPr marL="800100" lvl="1" indent="-342900">
              <a:buFont typeface="Arial"/>
              <a:buChar char="•"/>
            </a:pPr>
            <a:r>
              <a:rPr lang="en-US" sz="2000">
                <a:latin typeface="Aptos"/>
                <a:ea typeface="+mn-lt"/>
                <a:cs typeface="+mn-lt"/>
              </a:rPr>
              <a:t>Automation &amp; Efficiency: IoT systems enable faster, automated safety responses.</a:t>
            </a:r>
          </a:p>
          <a:p>
            <a:endParaRPr lang="en-US" sz="2000">
              <a:latin typeface="Aptos"/>
              <a:cs typeface="Times New Roman"/>
            </a:endParaRPr>
          </a:p>
          <a:p>
            <a:pPr marL="0" marR="0" lvl="0" indent="0" algn="l" defTabSz="914400">
              <a:lnSpc>
                <a:spcPct val="100000"/>
              </a:lnSpc>
              <a:spcBef>
                <a:spcPct val="0"/>
              </a:spcBef>
              <a:spcAft>
                <a:spcPct val="0"/>
              </a:spcAft>
              <a:buClrTx/>
              <a:buSzTx/>
              <a:buFontTx/>
              <a:buNone/>
              <a:tabLst/>
            </a:pPr>
            <a:endParaRPr lang="en-US" altLang="en-US" sz="2000" b="0" i="0" u="none" strike="noStrike" cap="none" normalizeH="0" baseline="0">
              <a:ln>
                <a:noFill/>
              </a:ln>
              <a:effectLst/>
              <a:latin typeface="Aptos"/>
              <a:cs typeface="Arial"/>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b="0" i="0" u="none" strike="noStrike" cap="none" normalizeH="0" baseline="0">
              <a:ln>
                <a:noFill/>
              </a:ln>
              <a:effectLst/>
              <a:latin typeface="Aptos"/>
              <a:cs typeface="Arial"/>
            </a:endParaRPr>
          </a:p>
          <a:p>
            <a:pPr eaLnBrk="0" fontAlgn="base" hangingPunct="0">
              <a:spcBef>
                <a:spcPct val="0"/>
              </a:spcBef>
              <a:spcAft>
                <a:spcPct val="0"/>
              </a:spcAft>
            </a:pPr>
            <a:endParaRPr lang="en-US" altLang="en-US" sz="2000">
              <a:latin typeface="Aptos"/>
              <a:cs typeface="Arial" panose="020B0604020202020204" pitchFamily="34" charset="0"/>
            </a:endParaRPr>
          </a:p>
          <a:p>
            <a:pPr eaLnBrk="0" fontAlgn="base" hangingPunct="0">
              <a:spcBef>
                <a:spcPct val="0"/>
              </a:spcBef>
              <a:spcAft>
                <a:spcPct val="0"/>
              </a:spcAft>
            </a:pPr>
            <a:endParaRPr lang="en-US" altLang="en-US" sz="2000">
              <a:latin typeface="Aptos"/>
              <a:cs typeface="Arial" panose="020B0604020202020204" pitchFamily="34" charset="0"/>
            </a:endParaRPr>
          </a:p>
        </p:txBody>
      </p:sp>
    </p:spTree>
    <p:extLst>
      <p:ext uri="{BB962C8B-B14F-4D97-AF65-F5344CB8AC3E}">
        <p14:creationId xmlns:p14="http://schemas.microsoft.com/office/powerpoint/2010/main" val="11133985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59E20D5-711C-333B-0739-B0A4A75D8B12}"/>
              </a:ext>
            </a:extLst>
          </p:cNvPr>
          <p:cNvSpPr txBox="1"/>
          <p:nvPr/>
        </p:nvSpPr>
        <p:spPr>
          <a:xfrm>
            <a:off x="334141" y="1104052"/>
            <a:ext cx="11541324" cy="5455404"/>
          </a:xfrm>
          <a:prstGeom prst="rect">
            <a:avLst/>
          </a:prstGeom>
          <a:noFill/>
        </p:spPr>
        <p:txBody>
          <a:bodyPr wrap="square" lIns="91440" tIns="45720" rIns="91440" bIns="45720" anchor="t">
            <a:spAutoFit/>
          </a:bodyPr>
          <a:lstStyle/>
          <a:p>
            <a:pPr>
              <a:buSzPts val="1000"/>
              <a:tabLst>
                <a:tab pos="457200" algn="l"/>
              </a:tabLst>
            </a:pPr>
            <a:r>
              <a:rPr lang="en-US" sz="2400" b="1">
                <a:ea typeface="+mn-lt"/>
                <a:cs typeface="+mn-lt"/>
              </a:rPr>
              <a:t>Main Project Goal:</a:t>
            </a:r>
            <a:br>
              <a:rPr lang="en-US" sz="2400" b="1">
                <a:ea typeface="+mn-lt"/>
                <a:cs typeface="+mn-lt"/>
              </a:rPr>
            </a:br>
            <a:r>
              <a:rPr lang="en-US" sz="2400">
                <a:ea typeface="+mn-lt"/>
                <a:cs typeface="+mn-lt"/>
              </a:rPr>
              <a:t>Design an intelligent safety monitoring system for hazardous warehouses using sensors, cloud-based communication, and ML for real-time detection and automated safety responses.</a:t>
            </a:r>
            <a:endParaRPr lang="en-US" sz="2400"/>
          </a:p>
          <a:p>
            <a:pPr marL="342900" marR="0" lvl="0" indent="-342900">
              <a:lnSpc>
                <a:spcPct val="114999"/>
              </a:lnSpc>
              <a:spcAft>
                <a:spcPts val="800"/>
              </a:spcAft>
              <a:buSzPts val="1000"/>
              <a:buFont typeface="Arial" panose="020B0604020202020204" pitchFamily="34" charset="0"/>
              <a:buChar char="•"/>
              <a:tabLst>
                <a:tab pos="457200" algn="l"/>
              </a:tabLst>
            </a:pPr>
            <a:endParaRPr lang="en-US" sz="2400" kern="100">
              <a:effectLst/>
              <a:latin typeface="Aptos"/>
              <a:ea typeface="Source Sans Pro"/>
              <a:cs typeface="Times New Roman"/>
            </a:endParaRPr>
          </a:p>
          <a:p>
            <a:pPr>
              <a:buSzPts val="1000"/>
              <a:buFont typeface="Arial" panose="020B0604020202020204" pitchFamily="34" charset="0"/>
              <a:buChar char="•"/>
              <a:tabLst>
                <a:tab pos="457200" algn="l"/>
              </a:tabLst>
            </a:pPr>
            <a:r>
              <a:rPr lang="en-US" sz="2400" b="1">
                <a:ea typeface="+mn-lt"/>
                <a:cs typeface="+mn-lt"/>
              </a:rPr>
              <a:t>Objective 1: Real-Time Monitoring</a:t>
            </a:r>
            <a:endParaRPr lang="en-US" sz="2400">
              <a:latin typeface="Aptos"/>
              <a:ea typeface="Source Sans Pro"/>
              <a:cs typeface="Times New Roman"/>
            </a:endParaRPr>
          </a:p>
          <a:p>
            <a:pPr>
              <a:buSzPts val="1000"/>
              <a:tabLst>
                <a:tab pos="457200" algn="l"/>
              </a:tabLst>
            </a:pPr>
            <a:r>
              <a:rPr lang="en-US" sz="2400">
                <a:ea typeface="+mn-lt"/>
                <a:cs typeface="+mn-lt"/>
              </a:rPr>
              <a:t> Transmit temperature, gas, and humidity data to the cloud via </a:t>
            </a:r>
            <a:r>
              <a:rPr lang="en-US" sz="2400" err="1">
                <a:ea typeface="+mn-lt"/>
                <a:cs typeface="+mn-lt"/>
              </a:rPr>
              <a:t>ThingSpeak</a:t>
            </a:r>
            <a:r>
              <a:rPr lang="en-US" sz="2400">
                <a:ea typeface="+mn-lt"/>
                <a:cs typeface="+mn-lt"/>
              </a:rPr>
              <a:t>.</a:t>
            </a:r>
            <a:endParaRPr lang="en-US" sz="2400">
              <a:latin typeface="Aptos"/>
              <a:ea typeface="Source Sans Pro"/>
              <a:cs typeface="Times New Roman"/>
            </a:endParaRPr>
          </a:p>
          <a:p>
            <a:pPr>
              <a:buSzPts val="1000"/>
              <a:buFont typeface="Arial" panose="020B0604020202020204" pitchFamily="34" charset="0"/>
              <a:buChar char="•"/>
              <a:tabLst>
                <a:tab pos="457200" algn="l"/>
              </a:tabLst>
            </a:pPr>
            <a:r>
              <a:rPr lang="en-US" sz="2400" b="1">
                <a:ea typeface="+mn-lt"/>
                <a:cs typeface="+mn-lt"/>
              </a:rPr>
              <a:t>Objective 2: Hazard Detection Accuracy</a:t>
            </a:r>
            <a:endParaRPr lang="en-US" sz="2400">
              <a:ea typeface="+mn-lt"/>
              <a:cs typeface="+mn-lt"/>
            </a:endParaRPr>
          </a:p>
          <a:p>
            <a:pPr>
              <a:buSzPts val="1000"/>
              <a:tabLst>
                <a:tab pos="457200" algn="l"/>
              </a:tabLst>
            </a:pPr>
            <a:r>
              <a:rPr lang="en-US" sz="2400">
                <a:ea typeface="+mn-lt"/>
                <a:cs typeface="+mn-lt"/>
              </a:rPr>
              <a:t> Deploy ML models to detect fire/gas threats with ≥ 90% accuracy.</a:t>
            </a:r>
          </a:p>
          <a:p>
            <a:pPr>
              <a:buSzPts val="1000"/>
              <a:buFont typeface="Arial" panose="020B0604020202020204" pitchFamily="34" charset="0"/>
              <a:buChar char="•"/>
              <a:tabLst>
                <a:tab pos="457200" algn="l"/>
              </a:tabLst>
            </a:pPr>
            <a:r>
              <a:rPr lang="en-US" sz="2400" b="1">
                <a:ea typeface="+mn-lt"/>
                <a:cs typeface="+mn-lt"/>
              </a:rPr>
              <a:t>Objective 3: Alert Response Time</a:t>
            </a:r>
            <a:endParaRPr lang="en-US" sz="2400">
              <a:ea typeface="+mn-lt"/>
              <a:cs typeface="+mn-lt"/>
            </a:endParaRPr>
          </a:p>
          <a:p>
            <a:pPr>
              <a:buSzPts val="1000"/>
              <a:tabLst>
                <a:tab pos="457200" algn="l"/>
              </a:tabLst>
            </a:pPr>
            <a:r>
              <a:rPr lang="en-US" sz="2400">
                <a:ea typeface="+mn-lt"/>
                <a:cs typeface="+mn-lt"/>
              </a:rPr>
              <a:t> Trigger alerts within 3 seconds of abnormal environmental conditions.</a:t>
            </a:r>
          </a:p>
          <a:p>
            <a:pPr>
              <a:buSzPts val="1000"/>
              <a:buFont typeface="Arial" panose="020B0604020202020204" pitchFamily="34" charset="0"/>
              <a:buChar char="•"/>
              <a:tabLst>
                <a:tab pos="457200" algn="l"/>
              </a:tabLst>
            </a:pPr>
            <a:r>
              <a:rPr lang="en-US" sz="2400" b="1">
                <a:ea typeface="+mn-lt"/>
                <a:cs typeface="+mn-lt"/>
              </a:rPr>
              <a:t>Objective 4: Visualization &amp; Compliance</a:t>
            </a:r>
            <a:endParaRPr lang="en-US" sz="2400">
              <a:ea typeface="+mn-lt"/>
              <a:cs typeface="+mn-lt"/>
            </a:endParaRPr>
          </a:p>
          <a:p>
            <a:pPr>
              <a:buSzPts val="1000"/>
              <a:tabLst>
                <a:tab pos="457200" algn="l"/>
              </a:tabLst>
            </a:pPr>
            <a:r>
              <a:rPr lang="en-US" sz="2400"/>
              <a:t> </a:t>
            </a:r>
            <a:r>
              <a:rPr lang="en-US" sz="2400">
                <a:ea typeface="+mn-lt"/>
                <a:cs typeface="+mn-lt"/>
              </a:rPr>
              <a:t>Generate weekly safety reports and maintain 100% uptime on the cloud dashboard.</a:t>
            </a:r>
            <a:endParaRPr lang="en-US" sz="2400"/>
          </a:p>
          <a:p>
            <a:pPr marL="342900" marR="0" lvl="0" indent="-342900">
              <a:lnSpc>
                <a:spcPct val="114999"/>
              </a:lnSpc>
              <a:spcAft>
                <a:spcPts val="800"/>
              </a:spcAft>
              <a:buSzPts val="1000"/>
              <a:buFont typeface="Arial" panose="020B0604020202020204" pitchFamily="34" charset="0"/>
              <a:buChar char="•"/>
              <a:tabLst>
                <a:tab pos="457200" algn="l"/>
              </a:tabLst>
            </a:pPr>
            <a:endParaRPr lang="en-US" sz="2400">
              <a:latin typeface="Aptos"/>
              <a:ea typeface="Source Sans Pro"/>
              <a:cs typeface="Times New Roman"/>
            </a:endParaRPr>
          </a:p>
        </p:txBody>
      </p:sp>
      <p:sp>
        <p:nvSpPr>
          <p:cNvPr id="8" name="Arrow: Right 7">
            <a:extLst>
              <a:ext uri="{FF2B5EF4-FFF2-40B4-BE49-F238E27FC236}">
                <a16:creationId xmlns:a16="http://schemas.microsoft.com/office/drawing/2014/main" id="{C9BB20E8-C526-21BE-C06C-D8F248FB04EE}"/>
              </a:ext>
            </a:extLst>
          </p:cNvPr>
          <p:cNvSpPr/>
          <p:nvPr/>
        </p:nvSpPr>
        <p:spPr>
          <a:xfrm>
            <a:off x="0" y="0"/>
            <a:ext cx="5718875" cy="110981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a:solidFill>
                  <a:schemeClr val="bg1"/>
                </a:solidFill>
                <a:effectLst/>
                <a:latin typeface="Source Sans Pro" panose="020B0503030403020204" pitchFamily="34" charset="0"/>
                <a:ea typeface="Source Sans Pro" panose="020B0503030403020204" pitchFamily="34" charset="0"/>
                <a:cs typeface="Times New Roman" panose="02020603050405020304" pitchFamily="18" charset="0"/>
              </a:rPr>
              <a:t>Project Goal &amp; Objectives</a:t>
            </a:r>
            <a:endParaRPr lang="en-US" sz="2400">
              <a:solidFill>
                <a:schemeClr val="bg1"/>
              </a:solidFill>
              <a:latin typeface="Source Sans Pro" panose="020B0503030403020204" pitchFamily="34" charset="0"/>
              <a:ea typeface="Source Sans Pro" panose="020B0503030403020204" pitchFamily="34" charset="0"/>
            </a:endParaRPr>
          </a:p>
        </p:txBody>
      </p:sp>
      <p:pic>
        <p:nvPicPr>
          <p:cNvPr id="9" name="Picture 8" descr="A green square with a square on it&#10;&#10;AI-generated content may be incorrect.">
            <a:extLst>
              <a:ext uri="{FF2B5EF4-FFF2-40B4-BE49-F238E27FC236}">
                <a16:creationId xmlns:a16="http://schemas.microsoft.com/office/drawing/2014/main" id="{D138498F-9445-DB57-FF63-7516E905D6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235" y="289880"/>
            <a:ext cx="530055" cy="530055"/>
          </a:xfrm>
          <a:prstGeom prst="rect">
            <a:avLst/>
          </a:prstGeom>
        </p:spPr>
      </p:pic>
    </p:spTree>
    <p:extLst>
      <p:ext uri="{BB962C8B-B14F-4D97-AF65-F5344CB8AC3E}">
        <p14:creationId xmlns:p14="http://schemas.microsoft.com/office/powerpoint/2010/main" val="32075227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rrow: Right 7">
            <a:extLst>
              <a:ext uri="{FF2B5EF4-FFF2-40B4-BE49-F238E27FC236}">
                <a16:creationId xmlns:a16="http://schemas.microsoft.com/office/drawing/2014/main" id="{29CA1F92-8950-5787-0449-7A409005BF77}"/>
              </a:ext>
            </a:extLst>
          </p:cNvPr>
          <p:cNvSpPr/>
          <p:nvPr/>
        </p:nvSpPr>
        <p:spPr>
          <a:xfrm>
            <a:off x="0" y="0"/>
            <a:ext cx="4912963" cy="110981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a:solidFill>
                  <a:schemeClr val="bg1"/>
                </a:solidFill>
                <a:effectLst/>
                <a:latin typeface="Source Sans Pro" panose="020B0503030403020204" pitchFamily="34" charset="0"/>
                <a:ea typeface="Source Sans Pro" panose="020B0503030403020204" pitchFamily="34" charset="0"/>
                <a:cs typeface="Times New Roman" panose="02020603050405020304" pitchFamily="18" charset="0"/>
              </a:rPr>
              <a:t>Proposed Solution</a:t>
            </a:r>
            <a:endParaRPr lang="en-US" sz="2400">
              <a:solidFill>
                <a:schemeClr val="bg1"/>
              </a:solidFill>
              <a:latin typeface="Source Sans Pro" panose="020B0503030403020204" pitchFamily="34" charset="0"/>
              <a:ea typeface="Source Sans Pro" panose="020B0503030403020204" pitchFamily="34" charset="0"/>
            </a:endParaRPr>
          </a:p>
        </p:txBody>
      </p:sp>
      <p:pic>
        <p:nvPicPr>
          <p:cNvPr id="9" name="Picture 8" descr="A green square with a square on it&#10;&#10;AI-generated content may be incorrect.">
            <a:extLst>
              <a:ext uri="{FF2B5EF4-FFF2-40B4-BE49-F238E27FC236}">
                <a16:creationId xmlns:a16="http://schemas.microsoft.com/office/drawing/2014/main" id="{F800E4AA-61EE-1810-524F-17E725087C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235" y="289880"/>
            <a:ext cx="530055" cy="530055"/>
          </a:xfrm>
          <a:prstGeom prst="rect">
            <a:avLst/>
          </a:prstGeom>
        </p:spPr>
      </p:pic>
      <p:sp>
        <p:nvSpPr>
          <p:cNvPr id="4" name="TextBox 3">
            <a:extLst>
              <a:ext uri="{FF2B5EF4-FFF2-40B4-BE49-F238E27FC236}">
                <a16:creationId xmlns:a16="http://schemas.microsoft.com/office/drawing/2014/main" id="{B437C816-D487-6209-3151-81625F49BFDC}"/>
              </a:ext>
            </a:extLst>
          </p:cNvPr>
          <p:cNvSpPr txBox="1"/>
          <p:nvPr/>
        </p:nvSpPr>
        <p:spPr>
          <a:xfrm>
            <a:off x="663466" y="4361793"/>
            <a:ext cx="4519448"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endParaRPr lang="en-US" sz="2400"/>
          </a:p>
        </p:txBody>
      </p:sp>
      <p:sp>
        <p:nvSpPr>
          <p:cNvPr id="5" name="TextBox 4">
            <a:extLst>
              <a:ext uri="{FF2B5EF4-FFF2-40B4-BE49-F238E27FC236}">
                <a16:creationId xmlns:a16="http://schemas.microsoft.com/office/drawing/2014/main" id="{B74E6CEF-D44B-3AA6-82A5-914A65928DB6}"/>
              </a:ext>
            </a:extLst>
          </p:cNvPr>
          <p:cNvSpPr txBox="1"/>
          <p:nvPr/>
        </p:nvSpPr>
        <p:spPr>
          <a:xfrm>
            <a:off x="3420337" y="6007271"/>
            <a:ext cx="5373413"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a:t>Architectural Design</a:t>
            </a:r>
          </a:p>
        </p:txBody>
      </p:sp>
      <p:pic>
        <p:nvPicPr>
          <p:cNvPr id="3" name="Picture 2" descr="A diagram of a computer system&#10;&#10;AI-generated content may be incorrect.">
            <a:extLst>
              <a:ext uri="{FF2B5EF4-FFF2-40B4-BE49-F238E27FC236}">
                <a16:creationId xmlns:a16="http://schemas.microsoft.com/office/drawing/2014/main" id="{06489E2A-B5EC-E4FD-7B3E-038CDF220CDD}"/>
              </a:ext>
            </a:extLst>
          </p:cNvPr>
          <p:cNvPicPr>
            <a:picLocks noChangeAspect="1"/>
          </p:cNvPicPr>
          <p:nvPr/>
        </p:nvPicPr>
        <p:blipFill>
          <a:blip r:embed="rId3"/>
          <a:stretch>
            <a:fillRect/>
          </a:stretch>
        </p:blipFill>
        <p:spPr>
          <a:xfrm>
            <a:off x="1362126" y="1224892"/>
            <a:ext cx="9474445" cy="4780407"/>
          </a:xfrm>
          <a:prstGeom prst="rect">
            <a:avLst/>
          </a:prstGeom>
        </p:spPr>
      </p:pic>
    </p:spTree>
    <p:extLst>
      <p:ext uri="{BB962C8B-B14F-4D97-AF65-F5344CB8AC3E}">
        <p14:creationId xmlns:p14="http://schemas.microsoft.com/office/powerpoint/2010/main" val="38424410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68D32A-61DF-B02A-F9FE-5D7326E0C372}"/>
            </a:ext>
          </a:extLst>
        </p:cNvPr>
        <p:cNvGrpSpPr/>
        <p:nvPr/>
      </p:nvGrpSpPr>
      <p:grpSpPr>
        <a:xfrm>
          <a:off x="0" y="0"/>
          <a:ext cx="0" cy="0"/>
          <a:chOff x="0" y="0"/>
          <a:chExt cx="0" cy="0"/>
        </a:xfrm>
      </p:grpSpPr>
      <p:sp>
        <p:nvSpPr>
          <p:cNvPr id="8" name="Arrow: Right 7">
            <a:extLst>
              <a:ext uri="{FF2B5EF4-FFF2-40B4-BE49-F238E27FC236}">
                <a16:creationId xmlns:a16="http://schemas.microsoft.com/office/drawing/2014/main" id="{992B059E-ED22-589F-8D8B-15837A4DD3A0}"/>
              </a:ext>
            </a:extLst>
          </p:cNvPr>
          <p:cNvSpPr/>
          <p:nvPr/>
        </p:nvSpPr>
        <p:spPr>
          <a:xfrm>
            <a:off x="0" y="0"/>
            <a:ext cx="4912963" cy="110981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400" b="1">
                <a:solidFill>
                  <a:schemeClr val="bg1"/>
                </a:solidFill>
                <a:latin typeface="Source Sans Pro"/>
                <a:ea typeface="Source Sans Pro"/>
                <a:cs typeface="Times New Roman"/>
              </a:rPr>
              <a:t>Circuit Diagram</a:t>
            </a:r>
            <a:endParaRPr lang="en-US" sz="2400" b="1">
              <a:solidFill>
                <a:schemeClr val="bg1"/>
              </a:solidFill>
              <a:latin typeface="Source Sans Pro" panose="020B0503030403020204" pitchFamily="34" charset="0"/>
              <a:ea typeface="Source Sans Pro" panose="020B0503030403020204" pitchFamily="34" charset="0"/>
              <a:cs typeface="Times New Roman"/>
            </a:endParaRPr>
          </a:p>
        </p:txBody>
      </p:sp>
      <p:pic>
        <p:nvPicPr>
          <p:cNvPr id="9" name="Picture 8" descr="A green square with a square on it&#10;&#10;AI-generated content may be incorrect.">
            <a:extLst>
              <a:ext uri="{FF2B5EF4-FFF2-40B4-BE49-F238E27FC236}">
                <a16:creationId xmlns:a16="http://schemas.microsoft.com/office/drawing/2014/main" id="{4CF4D19F-CA58-C80D-5481-5D33EE6B93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235" y="289880"/>
            <a:ext cx="530055" cy="530055"/>
          </a:xfrm>
          <a:prstGeom prst="rect">
            <a:avLst/>
          </a:prstGeom>
        </p:spPr>
      </p:pic>
      <p:sp>
        <p:nvSpPr>
          <p:cNvPr id="4" name="TextBox 3">
            <a:extLst>
              <a:ext uri="{FF2B5EF4-FFF2-40B4-BE49-F238E27FC236}">
                <a16:creationId xmlns:a16="http://schemas.microsoft.com/office/drawing/2014/main" id="{2DD98B6C-FAFC-14C8-4FAD-2F00E4DB545C}"/>
              </a:ext>
            </a:extLst>
          </p:cNvPr>
          <p:cNvSpPr txBox="1"/>
          <p:nvPr/>
        </p:nvSpPr>
        <p:spPr>
          <a:xfrm>
            <a:off x="663466" y="4361793"/>
            <a:ext cx="4519448"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endParaRPr lang="en-US" sz="2400"/>
          </a:p>
        </p:txBody>
      </p:sp>
      <p:pic>
        <p:nvPicPr>
          <p:cNvPr id="2" name="Picture 1" descr="A diagram of a circuit board&#10;&#10;AI-generated content may be incorrect.">
            <a:extLst>
              <a:ext uri="{FF2B5EF4-FFF2-40B4-BE49-F238E27FC236}">
                <a16:creationId xmlns:a16="http://schemas.microsoft.com/office/drawing/2014/main" id="{B893F911-F893-4C1F-7E36-9EABD32A1CE4}"/>
              </a:ext>
            </a:extLst>
          </p:cNvPr>
          <p:cNvPicPr>
            <a:picLocks noChangeAspect="1"/>
          </p:cNvPicPr>
          <p:nvPr/>
        </p:nvPicPr>
        <p:blipFill>
          <a:blip r:embed="rId3"/>
          <a:srcRect l="23975" t="-65" r="23975" b="-221"/>
          <a:stretch>
            <a:fillRect/>
          </a:stretch>
        </p:blipFill>
        <p:spPr>
          <a:xfrm>
            <a:off x="2728335" y="1105105"/>
            <a:ext cx="6324218" cy="5385127"/>
          </a:xfrm>
          <a:prstGeom prst="rect">
            <a:avLst/>
          </a:prstGeom>
        </p:spPr>
      </p:pic>
    </p:spTree>
    <p:extLst>
      <p:ext uri="{BB962C8B-B14F-4D97-AF65-F5344CB8AC3E}">
        <p14:creationId xmlns:p14="http://schemas.microsoft.com/office/powerpoint/2010/main" val="13760519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0F3EEB-5049-C693-3692-E099669C4416}"/>
            </a:ext>
          </a:extLst>
        </p:cNvPr>
        <p:cNvGrpSpPr/>
        <p:nvPr/>
      </p:nvGrpSpPr>
      <p:grpSpPr>
        <a:xfrm>
          <a:off x="0" y="0"/>
          <a:ext cx="0" cy="0"/>
          <a:chOff x="0" y="0"/>
          <a:chExt cx="0" cy="0"/>
        </a:xfrm>
      </p:grpSpPr>
      <p:sp>
        <p:nvSpPr>
          <p:cNvPr id="8" name="Arrow: Right 7">
            <a:extLst>
              <a:ext uri="{FF2B5EF4-FFF2-40B4-BE49-F238E27FC236}">
                <a16:creationId xmlns:a16="http://schemas.microsoft.com/office/drawing/2014/main" id="{DE730C61-D05F-6D55-D8C9-D137E260CB65}"/>
              </a:ext>
            </a:extLst>
          </p:cNvPr>
          <p:cNvSpPr/>
          <p:nvPr/>
        </p:nvSpPr>
        <p:spPr>
          <a:xfrm>
            <a:off x="0" y="0"/>
            <a:ext cx="4912963" cy="110981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a:solidFill>
                  <a:schemeClr val="bg1"/>
                </a:solidFill>
                <a:effectLst/>
                <a:latin typeface="Source Sans Pro" panose="020B0503030403020204" pitchFamily="34" charset="0"/>
                <a:ea typeface="Source Sans Pro" panose="020B0503030403020204" pitchFamily="34" charset="0"/>
                <a:cs typeface="Times New Roman" panose="02020603050405020304" pitchFamily="18" charset="0"/>
              </a:rPr>
              <a:t>Proposed Solution</a:t>
            </a:r>
            <a:endParaRPr lang="en-US" sz="2400">
              <a:solidFill>
                <a:schemeClr val="bg1"/>
              </a:solidFill>
              <a:latin typeface="Source Sans Pro" panose="020B0503030403020204" pitchFamily="34" charset="0"/>
              <a:ea typeface="Source Sans Pro" panose="020B0503030403020204" pitchFamily="34" charset="0"/>
            </a:endParaRPr>
          </a:p>
        </p:txBody>
      </p:sp>
      <p:pic>
        <p:nvPicPr>
          <p:cNvPr id="9" name="Picture 8" descr="A green square with a square on it&#10;&#10;AI-generated content may be incorrect.">
            <a:extLst>
              <a:ext uri="{FF2B5EF4-FFF2-40B4-BE49-F238E27FC236}">
                <a16:creationId xmlns:a16="http://schemas.microsoft.com/office/drawing/2014/main" id="{AC0F62D6-9876-5FC7-8DEB-715AF95449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235" y="289880"/>
            <a:ext cx="530055" cy="530055"/>
          </a:xfrm>
          <a:prstGeom prst="rect">
            <a:avLst/>
          </a:prstGeom>
        </p:spPr>
      </p:pic>
      <p:sp>
        <p:nvSpPr>
          <p:cNvPr id="6" name="TextBox 5">
            <a:extLst>
              <a:ext uri="{FF2B5EF4-FFF2-40B4-BE49-F238E27FC236}">
                <a16:creationId xmlns:a16="http://schemas.microsoft.com/office/drawing/2014/main" id="{239BADD6-A9CC-28C7-7DE8-2947D27C11DF}"/>
              </a:ext>
            </a:extLst>
          </p:cNvPr>
          <p:cNvSpPr txBox="1"/>
          <p:nvPr/>
        </p:nvSpPr>
        <p:spPr>
          <a:xfrm>
            <a:off x="362626" y="2011721"/>
            <a:ext cx="11831945" cy="440120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ea typeface="+mn-lt"/>
                <a:cs typeface="+mn-lt"/>
              </a:rPr>
              <a:t>1. Sensor Data Acquisition (Embedded System):</a:t>
            </a:r>
            <a:endParaRPr lang="en-US" sz="2000" b="1"/>
          </a:p>
          <a:p>
            <a:pPr marL="285750" indent="-285750">
              <a:buFont typeface="Arial"/>
              <a:buChar char="•"/>
            </a:pPr>
            <a:r>
              <a:rPr lang="en-US" sz="2000">
                <a:ea typeface="+mn-lt"/>
                <a:cs typeface="+mn-lt"/>
              </a:rPr>
              <a:t>The Raspberry Pi Pico W collects real-time environmental data from the BME680 sensor (temperature, humidity, gas) and flame sensor.</a:t>
            </a:r>
            <a:endParaRPr lang="en-US" sz="2000"/>
          </a:p>
          <a:p>
            <a:pPr marL="285750" indent="-285750">
              <a:buFont typeface="Arial"/>
              <a:buChar char="•"/>
            </a:pPr>
            <a:r>
              <a:rPr lang="en-US" sz="2000">
                <a:ea typeface="+mn-lt"/>
                <a:cs typeface="+mn-lt"/>
              </a:rPr>
              <a:t>Data is displayed on an OLED screen and indicated via LED/buzzer alerts if thresholds are crossed.</a:t>
            </a:r>
            <a:endParaRPr lang="en-US" sz="2000"/>
          </a:p>
          <a:p>
            <a:r>
              <a:rPr lang="en-US" sz="2000" b="1">
                <a:ea typeface="+mn-lt"/>
                <a:cs typeface="+mn-lt"/>
              </a:rPr>
              <a:t>2. Data Transmission:</a:t>
            </a:r>
            <a:endParaRPr lang="en-US" sz="2000" b="1"/>
          </a:p>
          <a:p>
            <a:pPr marL="285750" indent="-285750">
              <a:buFont typeface="Arial"/>
              <a:buChar char="•"/>
            </a:pPr>
            <a:r>
              <a:rPr lang="en-US" sz="2000">
                <a:ea typeface="+mn-lt"/>
                <a:cs typeface="+mn-lt"/>
              </a:rPr>
              <a:t>Collected data is transmitted from the Raspberry Pi Pico to the </a:t>
            </a:r>
            <a:r>
              <a:rPr lang="en-US" sz="2000" err="1">
                <a:ea typeface="+mn-lt"/>
                <a:cs typeface="+mn-lt"/>
              </a:rPr>
              <a:t>ThingSpeak</a:t>
            </a:r>
            <a:r>
              <a:rPr lang="en-US" sz="2000">
                <a:ea typeface="+mn-lt"/>
                <a:cs typeface="+mn-lt"/>
              </a:rPr>
              <a:t> cloud platform over Wi-Fi.</a:t>
            </a:r>
            <a:endParaRPr lang="en-US" sz="2000"/>
          </a:p>
          <a:p>
            <a:pPr marL="285750" indent="-285750">
              <a:buFont typeface="Arial"/>
              <a:buChar char="•"/>
            </a:pPr>
            <a:r>
              <a:rPr lang="en-US" sz="2000">
                <a:ea typeface="+mn-lt"/>
                <a:cs typeface="+mn-lt"/>
              </a:rPr>
              <a:t>Each entry includes a timestamped record with an additional field — Alarm Status — determined by preset thresholds.</a:t>
            </a:r>
            <a:endParaRPr lang="en-US" sz="2000"/>
          </a:p>
          <a:p>
            <a:r>
              <a:rPr lang="en-US" sz="2000" b="1">
                <a:ea typeface="+mn-lt"/>
                <a:cs typeface="+mn-lt"/>
              </a:rPr>
              <a:t>3. ML Pipeline (Offline/Cloud-based):</a:t>
            </a:r>
            <a:endParaRPr lang="en-US" sz="2000" b="1"/>
          </a:p>
          <a:p>
            <a:pPr marL="285750" indent="-285750">
              <a:buFont typeface="Arial"/>
              <a:buChar char="•"/>
            </a:pPr>
            <a:r>
              <a:rPr lang="en-US" sz="2000">
                <a:ea typeface="+mn-lt"/>
                <a:cs typeface="+mn-lt"/>
              </a:rPr>
              <a:t>The </a:t>
            </a:r>
            <a:r>
              <a:rPr lang="en-US" sz="2000" err="1">
                <a:ea typeface="+mn-lt"/>
                <a:cs typeface="+mn-lt"/>
              </a:rPr>
              <a:t>ThingSpeak</a:t>
            </a:r>
            <a:r>
              <a:rPr lang="en-US" sz="2000">
                <a:ea typeface="+mn-lt"/>
                <a:cs typeface="+mn-lt"/>
              </a:rPr>
              <a:t> data is exported as a CSV file for further analysis.</a:t>
            </a:r>
            <a:endParaRPr lang="en-US" sz="2000"/>
          </a:p>
          <a:p>
            <a:pPr marL="285750" indent="-285750">
              <a:buFont typeface="Arial"/>
              <a:buChar char="•"/>
            </a:pPr>
            <a:r>
              <a:rPr lang="en-US" sz="2000">
                <a:ea typeface="+mn-lt"/>
                <a:cs typeface="+mn-lt"/>
              </a:rPr>
              <a:t>Using Python, the data is labeled and fed into an ML model to detect early warning signs even before thresholds are crossed.</a:t>
            </a:r>
            <a:endParaRPr lang="en-US" sz="2000"/>
          </a:p>
          <a:p>
            <a:pPr marL="285750" indent="-285750">
              <a:buFont typeface="Arial"/>
              <a:buChar char="•"/>
            </a:pPr>
            <a:r>
              <a:rPr lang="en-US" sz="2000">
                <a:ea typeface="+mn-lt"/>
                <a:cs typeface="+mn-lt"/>
              </a:rPr>
              <a:t>Models like Logistic Regression, Random Forest, or </a:t>
            </a:r>
            <a:r>
              <a:rPr lang="en-US" sz="2000" err="1">
                <a:ea typeface="+mn-lt"/>
                <a:cs typeface="+mn-lt"/>
              </a:rPr>
              <a:t>XGBoost</a:t>
            </a:r>
            <a:r>
              <a:rPr lang="en-US" sz="2000">
                <a:ea typeface="+mn-lt"/>
                <a:cs typeface="+mn-lt"/>
              </a:rPr>
              <a:t> can be trained to predict potential hazards.</a:t>
            </a:r>
            <a:endParaRPr lang="en-US" sz="2000"/>
          </a:p>
          <a:p>
            <a:pPr algn="l"/>
            <a:endParaRPr lang="en-US" sz="2000"/>
          </a:p>
        </p:txBody>
      </p:sp>
      <p:sp>
        <p:nvSpPr>
          <p:cNvPr id="7" name="TextBox 6">
            <a:extLst>
              <a:ext uri="{FF2B5EF4-FFF2-40B4-BE49-F238E27FC236}">
                <a16:creationId xmlns:a16="http://schemas.microsoft.com/office/drawing/2014/main" id="{5B001157-114C-C831-4A51-58C148B97F4F}"/>
              </a:ext>
            </a:extLst>
          </p:cNvPr>
          <p:cNvSpPr txBox="1"/>
          <p:nvPr/>
        </p:nvSpPr>
        <p:spPr>
          <a:xfrm>
            <a:off x="450975" y="1386243"/>
            <a:ext cx="624708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t>How Embedded System + ML is integrated</a:t>
            </a:r>
          </a:p>
        </p:txBody>
      </p:sp>
    </p:spTree>
    <p:extLst>
      <p:ext uri="{BB962C8B-B14F-4D97-AF65-F5344CB8AC3E}">
        <p14:creationId xmlns:p14="http://schemas.microsoft.com/office/powerpoint/2010/main" val="39099579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AAAC21E-32A7-BC49-4694-B54706C9BD1A}"/>
              </a:ext>
            </a:extLst>
          </p:cNvPr>
          <p:cNvSpPr txBox="1"/>
          <p:nvPr/>
        </p:nvSpPr>
        <p:spPr>
          <a:xfrm>
            <a:off x="195455" y="966438"/>
            <a:ext cx="11999016" cy="6247864"/>
          </a:xfrm>
          <a:prstGeom prst="rect">
            <a:avLst/>
          </a:prstGeom>
          <a:noFill/>
        </p:spPr>
        <p:txBody>
          <a:bodyPr wrap="square" lIns="91440" tIns="45720" rIns="91440" bIns="45720" anchor="t">
            <a:spAutoFit/>
          </a:bodyPr>
          <a:lstStyle/>
          <a:p>
            <a:pPr>
              <a:buSzPts val="1000"/>
              <a:tabLst>
                <a:tab pos="457200" algn="l"/>
              </a:tabLst>
            </a:pPr>
            <a:r>
              <a:rPr lang="en-US" sz="2000" b="1" kern="100">
                <a:effectLst/>
                <a:ea typeface="+mn-lt"/>
                <a:cs typeface="+mn-lt"/>
              </a:rPr>
              <a:t>Hardware:</a:t>
            </a:r>
            <a:endParaRPr lang="en-US" sz="2000">
              <a:ea typeface="+mn-lt"/>
              <a:cs typeface="+mn-lt"/>
            </a:endParaRPr>
          </a:p>
          <a:p>
            <a:pPr marL="800100" lvl="1" indent="-342900">
              <a:buSzPts val="1000"/>
              <a:buFont typeface="Arial"/>
              <a:buChar char="•"/>
              <a:tabLst>
                <a:tab pos="457200" algn="l"/>
              </a:tabLst>
            </a:pPr>
            <a:r>
              <a:rPr lang="en-US" sz="2000" kern="100">
                <a:effectLst/>
                <a:ea typeface="+mn-lt"/>
                <a:cs typeface="+mn-lt"/>
              </a:rPr>
              <a:t>Raspberry Pi</a:t>
            </a:r>
            <a:r>
              <a:rPr lang="en-US" sz="2000" kern="100">
                <a:ea typeface="+mn-lt"/>
                <a:cs typeface="+mn-lt"/>
              </a:rPr>
              <a:t> Pico – Microcontroller unit</a:t>
            </a:r>
            <a:endParaRPr lang="en-US" sz="2000">
              <a:ea typeface="+mn-lt"/>
              <a:cs typeface="+mn-lt"/>
            </a:endParaRPr>
          </a:p>
          <a:p>
            <a:pPr marL="800100" lvl="1" indent="-342900">
              <a:buSzPts val="1000"/>
              <a:buFont typeface="Arial"/>
              <a:buChar char="•"/>
              <a:tabLst>
                <a:tab pos="457200" algn="l"/>
              </a:tabLst>
            </a:pPr>
            <a:r>
              <a:rPr lang="en-US" sz="2000" kern="100">
                <a:ea typeface="+mn-lt"/>
                <a:cs typeface="+mn-lt"/>
              </a:rPr>
              <a:t>BME680 Sensor – Measures temperature</a:t>
            </a:r>
            <a:r>
              <a:rPr lang="en-US" sz="2000" kern="100">
                <a:effectLst/>
                <a:ea typeface="+mn-lt"/>
                <a:cs typeface="+mn-lt"/>
              </a:rPr>
              <a:t>, </a:t>
            </a:r>
            <a:r>
              <a:rPr lang="en-US" sz="2000" kern="100">
                <a:ea typeface="+mn-lt"/>
                <a:cs typeface="+mn-lt"/>
              </a:rPr>
              <a:t>humidity</a:t>
            </a:r>
            <a:r>
              <a:rPr lang="en-US" sz="2000" kern="100">
                <a:effectLst/>
                <a:ea typeface="+mn-lt"/>
                <a:cs typeface="+mn-lt"/>
              </a:rPr>
              <a:t>, </a:t>
            </a:r>
            <a:r>
              <a:rPr lang="en-US" sz="2000" kern="100">
                <a:ea typeface="+mn-lt"/>
                <a:cs typeface="+mn-lt"/>
              </a:rPr>
              <a:t>and gas resistance</a:t>
            </a:r>
            <a:endParaRPr lang="en-US" sz="2000">
              <a:ea typeface="+mn-lt"/>
              <a:cs typeface="+mn-lt"/>
            </a:endParaRPr>
          </a:p>
          <a:p>
            <a:pPr marL="800100" lvl="1" indent="-342900">
              <a:buSzPts val="1000"/>
              <a:buFont typeface="Arial"/>
              <a:buChar char="•"/>
              <a:tabLst>
                <a:tab pos="457200" algn="l"/>
              </a:tabLst>
            </a:pPr>
            <a:r>
              <a:rPr lang="en-US" sz="2000" kern="100">
                <a:ea typeface="+mn-lt"/>
                <a:cs typeface="+mn-lt"/>
              </a:rPr>
              <a:t>SSD1306 OLED Panel – Displays sensor readings and alarm status</a:t>
            </a:r>
            <a:endParaRPr lang="en-US" sz="2000">
              <a:ea typeface="+mn-lt"/>
              <a:cs typeface="+mn-lt"/>
            </a:endParaRPr>
          </a:p>
          <a:p>
            <a:pPr marL="800100" lvl="1" indent="-342900">
              <a:buSzPts val="1000"/>
              <a:buFont typeface="Arial"/>
              <a:buChar char="•"/>
              <a:tabLst>
                <a:tab pos="457200" algn="l"/>
              </a:tabLst>
            </a:pPr>
            <a:r>
              <a:rPr lang="en-US" sz="2000" kern="100">
                <a:ea typeface="+mn-lt"/>
                <a:cs typeface="+mn-lt"/>
              </a:rPr>
              <a:t>LED – Visual alert for threshold breaches</a:t>
            </a:r>
            <a:endParaRPr lang="en-US" sz="2000">
              <a:ea typeface="+mn-lt"/>
              <a:cs typeface="+mn-lt"/>
            </a:endParaRPr>
          </a:p>
          <a:p>
            <a:pPr marL="800100" lvl="1" indent="-342900">
              <a:buSzPts val="1000"/>
              <a:buFont typeface="Arial"/>
              <a:buChar char="•"/>
              <a:tabLst>
                <a:tab pos="457200" algn="l"/>
              </a:tabLst>
            </a:pPr>
            <a:r>
              <a:rPr lang="en-US" sz="2000"/>
              <a:t>Flame Sensor – Detect the presence of flames</a:t>
            </a:r>
            <a:br>
              <a:rPr lang="en-US" sz="2000"/>
            </a:br>
            <a:endParaRPr lang="en-US" sz="2000"/>
          </a:p>
          <a:p>
            <a:pPr>
              <a:buSzPts val="1000"/>
              <a:tabLst>
                <a:tab pos="457200" algn="l"/>
              </a:tabLst>
            </a:pPr>
            <a:r>
              <a:rPr lang="en-US" sz="2000" b="1" kern="100">
                <a:effectLst/>
                <a:ea typeface="+mn-lt"/>
                <a:cs typeface="+mn-lt"/>
              </a:rPr>
              <a:t>Software &amp; Tools:</a:t>
            </a:r>
            <a:endParaRPr lang="en-US" sz="2000">
              <a:ea typeface="+mn-lt"/>
              <a:cs typeface="+mn-lt"/>
            </a:endParaRPr>
          </a:p>
          <a:p>
            <a:pPr marL="800100" lvl="1" indent="-342900">
              <a:buSzPts val="1000"/>
              <a:buFont typeface="Arial"/>
              <a:buChar char="•"/>
              <a:tabLst>
                <a:tab pos="457200" algn="l"/>
              </a:tabLst>
            </a:pPr>
            <a:r>
              <a:rPr lang="en-US" sz="2000" kern="100">
                <a:ea typeface="+mn-lt"/>
                <a:cs typeface="+mn-lt"/>
              </a:rPr>
              <a:t>Thonny</a:t>
            </a:r>
            <a:r>
              <a:rPr lang="en-US" sz="2000" kern="100">
                <a:effectLst/>
                <a:ea typeface="+mn-lt"/>
                <a:cs typeface="+mn-lt"/>
              </a:rPr>
              <a:t> IDE</a:t>
            </a:r>
            <a:r>
              <a:rPr lang="en-US" sz="2000" kern="100">
                <a:ea typeface="+mn-lt"/>
                <a:cs typeface="+mn-lt"/>
              </a:rPr>
              <a:t> – </a:t>
            </a:r>
            <a:r>
              <a:rPr lang="en-US" sz="2000" kern="100" err="1">
                <a:ea typeface="+mn-lt"/>
                <a:cs typeface="+mn-lt"/>
              </a:rPr>
              <a:t>MicroPython</a:t>
            </a:r>
            <a:r>
              <a:rPr lang="en-US" sz="2000" kern="100">
                <a:ea typeface="+mn-lt"/>
                <a:cs typeface="+mn-lt"/>
              </a:rPr>
              <a:t> development</a:t>
            </a:r>
            <a:endParaRPr lang="en-US" sz="2000">
              <a:ea typeface="+mn-lt"/>
              <a:cs typeface="+mn-lt"/>
            </a:endParaRPr>
          </a:p>
          <a:p>
            <a:pPr marL="800100" lvl="1" indent="-342900">
              <a:buSzPts val="1000"/>
              <a:buFont typeface="Arial"/>
              <a:buChar char="•"/>
              <a:tabLst>
                <a:tab pos="457200" algn="l"/>
              </a:tabLst>
            </a:pPr>
            <a:r>
              <a:rPr lang="en-US" sz="2000" kern="100" err="1">
                <a:ea typeface="+mn-lt"/>
                <a:cs typeface="+mn-lt"/>
              </a:rPr>
              <a:t>Wokwi</a:t>
            </a:r>
            <a:r>
              <a:rPr lang="en-US" sz="2000" kern="100">
                <a:ea typeface="+mn-lt"/>
                <a:cs typeface="+mn-lt"/>
              </a:rPr>
              <a:t> – Circuit design and simulation</a:t>
            </a:r>
            <a:endParaRPr lang="en-US" sz="2000">
              <a:ea typeface="+mn-lt"/>
              <a:cs typeface="+mn-lt"/>
            </a:endParaRPr>
          </a:p>
          <a:p>
            <a:pPr marL="800100" lvl="1" indent="-342900">
              <a:buSzPts val="1000"/>
              <a:buFont typeface="Arial"/>
              <a:buChar char="•"/>
              <a:tabLst>
                <a:tab pos="457200" algn="l"/>
              </a:tabLst>
            </a:pPr>
            <a:r>
              <a:rPr lang="en-US" sz="2000" kern="100" err="1">
                <a:ea typeface="+mn-lt"/>
                <a:cs typeface="+mn-lt"/>
              </a:rPr>
              <a:t>ThingSpeak</a:t>
            </a:r>
            <a:r>
              <a:rPr lang="en-US" sz="2000" kern="100">
                <a:ea typeface="+mn-lt"/>
                <a:cs typeface="+mn-lt"/>
              </a:rPr>
              <a:t> – Cloud data logging and visualization</a:t>
            </a:r>
            <a:endParaRPr lang="en-US" sz="2000">
              <a:ea typeface="+mn-lt"/>
              <a:cs typeface="+mn-lt"/>
            </a:endParaRPr>
          </a:p>
          <a:p>
            <a:pPr marL="800100" lvl="1" indent="-342900">
              <a:buSzPts val="1000"/>
              <a:buFont typeface="Arial"/>
              <a:buChar char="•"/>
              <a:tabLst>
                <a:tab pos="457200" algn="l"/>
              </a:tabLst>
            </a:pPr>
            <a:r>
              <a:rPr lang="en-US" sz="2000" kern="100">
                <a:ea typeface="+mn-lt"/>
                <a:cs typeface="+mn-lt"/>
              </a:rPr>
              <a:t>Excel/Python – ML analysis on exported data</a:t>
            </a:r>
            <a:endParaRPr lang="en-US" sz="2000">
              <a:ea typeface="+mn-lt"/>
              <a:cs typeface="+mn-lt"/>
            </a:endParaRPr>
          </a:p>
          <a:p>
            <a:pPr marL="800100" lvl="1" indent="-342900">
              <a:buSzPts val="1000"/>
              <a:buFont typeface="Arial"/>
              <a:buChar char="•"/>
              <a:tabLst>
                <a:tab pos="457200" algn="l"/>
              </a:tabLst>
            </a:pPr>
            <a:r>
              <a:rPr lang="en-US" sz="2000" err="1"/>
              <a:t>PowerBI</a:t>
            </a:r>
            <a:r>
              <a:rPr lang="en-US" sz="2000"/>
              <a:t> – Data visualization and dashboard</a:t>
            </a:r>
            <a:br>
              <a:rPr lang="en-US" sz="2000"/>
            </a:br>
            <a:endParaRPr lang="en-US" sz="2000"/>
          </a:p>
          <a:p>
            <a:pPr>
              <a:buSzPts val="1000"/>
              <a:tabLst>
                <a:tab pos="457200" algn="l"/>
              </a:tabLst>
            </a:pPr>
            <a:r>
              <a:rPr lang="en-US" sz="2000" b="1" kern="100">
                <a:effectLst/>
                <a:ea typeface="+mn-lt"/>
                <a:cs typeface="+mn-lt"/>
              </a:rPr>
              <a:t>Datasets</a:t>
            </a:r>
            <a:r>
              <a:rPr lang="en-US" sz="2000" b="1" kern="100">
                <a:ea typeface="+mn-lt"/>
                <a:cs typeface="+mn-lt"/>
              </a:rPr>
              <a:t> </a:t>
            </a:r>
            <a:r>
              <a:rPr lang="en-US" sz="2000" b="1" kern="100">
                <a:effectLst/>
                <a:ea typeface="+mn-lt"/>
                <a:cs typeface="+mn-lt"/>
              </a:rPr>
              <a:t>/</a:t>
            </a:r>
            <a:r>
              <a:rPr lang="en-US" sz="2000" b="1" kern="100">
                <a:ea typeface="+mn-lt"/>
                <a:cs typeface="+mn-lt"/>
              </a:rPr>
              <a:t> </a:t>
            </a:r>
            <a:r>
              <a:rPr lang="en-US" sz="2000" b="1" kern="100">
                <a:effectLst/>
                <a:ea typeface="+mn-lt"/>
                <a:cs typeface="+mn-lt"/>
              </a:rPr>
              <a:t>ML Models:</a:t>
            </a:r>
            <a:endParaRPr lang="en-US" sz="2000">
              <a:ea typeface="+mn-lt"/>
              <a:cs typeface="+mn-lt"/>
            </a:endParaRPr>
          </a:p>
          <a:p>
            <a:pPr marL="800100" lvl="1" indent="-342900">
              <a:buSzPts val="1000"/>
              <a:buFont typeface="Arial"/>
              <a:buChar char="•"/>
              <a:tabLst>
                <a:tab pos="457200" algn="l"/>
              </a:tabLst>
            </a:pPr>
            <a:r>
              <a:rPr lang="en-US" sz="2000" kern="100">
                <a:ea typeface="+mn-lt"/>
                <a:cs typeface="+mn-lt"/>
              </a:rPr>
              <a:t>Source: Exported </a:t>
            </a:r>
            <a:r>
              <a:rPr lang="en-US" sz="2000" kern="100" err="1">
                <a:ea typeface="+mn-lt"/>
                <a:cs typeface="+mn-lt"/>
              </a:rPr>
              <a:t>ThingSpeak</a:t>
            </a:r>
            <a:r>
              <a:rPr lang="en-US" sz="2000" kern="100">
                <a:effectLst/>
                <a:ea typeface="+mn-lt"/>
                <a:cs typeface="+mn-lt"/>
              </a:rPr>
              <a:t> </a:t>
            </a:r>
            <a:r>
              <a:rPr lang="en-US" sz="2000" kern="100">
                <a:ea typeface="+mn-lt"/>
                <a:cs typeface="+mn-lt"/>
              </a:rPr>
              <a:t>data </a:t>
            </a:r>
            <a:r>
              <a:rPr lang="en-US" sz="2000" kern="100">
                <a:effectLst/>
                <a:ea typeface="+mn-lt"/>
                <a:cs typeface="+mn-lt"/>
              </a:rPr>
              <a:t>(</a:t>
            </a:r>
            <a:r>
              <a:rPr lang="en-US" sz="2000" kern="100">
                <a:ea typeface="+mn-lt"/>
                <a:cs typeface="+mn-lt"/>
              </a:rPr>
              <a:t>CSV)</a:t>
            </a:r>
            <a:endParaRPr lang="en-US" sz="2000">
              <a:ea typeface="+mn-lt"/>
              <a:cs typeface="+mn-lt"/>
            </a:endParaRPr>
          </a:p>
          <a:p>
            <a:pPr marL="800100" lvl="1" indent="-342900">
              <a:buSzPts val="1000"/>
              <a:buFont typeface="Arial"/>
              <a:buChar char="•"/>
              <a:tabLst>
                <a:tab pos="457200" algn="l"/>
              </a:tabLst>
            </a:pPr>
            <a:r>
              <a:rPr lang="en-US" sz="2000" kern="100">
                <a:ea typeface="+mn-lt"/>
                <a:cs typeface="+mn-lt"/>
              </a:rPr>
              <a:t>Type: Time-series sensor data with temperature, humidity</a:t>
            </a:r>
            <a:r>
              <a:rPr lang="en-US" sz="2000" kern="100">
                <a:effectLst/>
                <a:ea typeface="+mn-lt"/>
                <a:cs typeface="+mn-lt"/>
              </a:rPr>
              <a:t>, </a:t>
            </a:r>
            <a:r>
              <a:rPr lang="en-US" sz="2000" kern="100">
                <a:ea typeface="+mn-lt"/>
                <a:cs typeface="+mn-lt"/>
              </a:rPr>
              <a:t>gas resistance</a:t>
            </a:r>
            <a:r>
              <a:rPr lang="en-US" sz="2000" kern="100">
                <a:effectLst/>
                <a:ea typeface="+mn-lt"/>
                <a:cs typeface="+mn-lt"/>
              </a:rPr>
              <a:t>, </a:t>
            </a:r>
            <a:r>
              <a:rPr lang="en-US" sz="2000" kern="100">
                <a:ea typeface="+mn-lt"/>
                <a:cs typeface="+mn-lt"/>
              </a:rPr>
              <a:t>and alarm status</a:t>
            </a:r>
            <a:endParaRPr lang="en-US" sz="2000">
              <a:ea typeface="+mn-lt"/>
              <a:cs typeface="+mn-lt"/>
            </a:endParaRPr>
          </a:p>
          <a:p>
            <a:pPr marL="800100" lvl="1" indent="-342900">
              <a:buSzPts val="1000"/>
              <a:buFont typeface="Arial"/>
              <a:buChar char="•"/>
              <a:tabLst>
                <a:tab pos="457200" algn="l"/>
              </a:tabLst>
            </a:pPr>
            <a:r>
              <a:rPr lang="en-US" sz="2000" kern="100">
                <a:ea typeface="+mn-lt"/>
                <a:cs typeface="+mn-lt"/>
              </a:rPr>
              <a:t>Size: Several hundred records</a:t>
            </a:r>
            <a:endParaRPr lang="en-US" sz="2000">
              <a:ea typeface="+mn-lt"/>
              <a:cs typeface="+mn-lt"/>
            </a:endParaRPr>
          </a:p>
          <a:p>
            <a:pPr marL="800100" lvl="1" indent="-342900">
              <a:buSzPts val="1000"/>
              <a:buFont typeface="Arial"/>
              <a:buChar char="•"/>
              <a:tabLst>
                <a:tab pos="457200" algn="l"/>
              </a:tabLst>
            </a:pPr>
            <a:r>
              <a:rPr lang="en-US" sz="2000" kern="100">
                <a:ea typeface="+mn-lt"/>
                <a:cs typeface="+mn-lt"/>
              </a:rPr>
              <a:t>ML Task: Predict hazardous conditions using threshold-based classification</a:t>
            </a:r>
            <a:endParaRPr lang="en-US" sz="2000"/>
          </a:p>
          <a:p>
            <a:pPr marR="0" lvl="0">
              <a:buSzPts val="1000"/>
              <a:buFont typeface="Arial" panose="05050102010706020507" pitchFamily="18" charset="2"/>
              <a:buChar char="•"/>
              <a:tabLst>
                <a:tab pos="457200" algn="l"/>
              </a:tabLst>
            </a:pPr>
            <a:endParaRPr lang="en-US" sz="2000" b="1" kern="100">
              <a:effectLst/>
              <a:latin typeface="Aptos"/>
              <a:ea typeface="Source Sans Pro" panose="020B0503030403020204" pitchFamily="34" charset="0"/>
              <a:cs typeface="Times New Roman" panose="02020603050405020304" pitchFamily="18" charset="0"/>
            </a:endParaRPr>
          </a:p>
        </p:txBody>
      </p:sp>
      <p:sp>
        <p:nvSpPr>
          <p:cNvPr id="8" name="Arrow: Right 7">
            <a:extLst>
              <a:ext uri="{FF2B5EF4-FFF2-40B4-BE49-F238E27FC236}">
                <a16:creationId xmlns:a16="http://schemas.microsoft.com/office/drawing/2014/main" id="{3EB762A1-872B-873F-16A1-F1B6E1432264}"/>
              </a:ext>
            </a:extLst>
          </p:cNvPr>
          <p:cNvSpPr/>
          <p:nvPr/>
        </p:nvSpPr>
        <p:spPr>
          <a:xfrm>
            <a:off x="0" y="0"/>
            <a:ext cx="4912963" cy="110981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a:solidFill>
                  <a:schemeClr val="bg1"/>
                </a:solidFill>
                <a:effectLst/>
                <a:latin typeface="Source Sans Pro" panose="020B0503030403020204" pitchFamily="34" charset="0"/>
                <a:ea typeface="Source Sans Pro" panose="020B0503030403020204" pitchFamily="34" charset="0"/>
                <a:cs typeface="Times New Roman" panose="02020603050405020304" pitchFamily="18" charset="0"/>
              </a:rPr>
              <a:t>Resources Utilized</a:t>
            </a:r>
            <a:endParaRPr lang="en-US" sz="2400">
              <a:solidFill>
                <a:schemeClr val="bg1"/>
              </a:solidFill>
              <a:latin typeface="Source Sans Pro" panose="020B0503030403020204" pitchFamily="34" charset="0"/>
              <a:ea typeface="Source Sans Pro" panose="020B0503030403020204" pitchFamily="34" charset="0"/>
            </a:endParaRPr>
          </a:p>
        </p:txBody>
      </p:sp>
      <p:pic>
        <p:nvPicPr>
          <p:cNvPr id="9" name="Picture 8" descr="A green square with a square on it&#10;&#10;AI-generated content may be incorrect.">
            <a:extLst>
              <a:ext uri="{FF2B5EF4-FFF2-40B4-BE49-F238E27FC236}">
                <a16:creationId xmlns:a16="http://schemas.microsoft.com/office/drawing/2014/main" id="{56E6D37A-9AA7-0296-81B8-4DC5F45936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235" y="289880"/>
            <a:ext cx="530055" cy="530055"/>
          </a:xfrm>
          <a:prstGeom prst="rect">
            <a:avLst/>
          </a:prstGeom>
        </p:spPr>
      </p:pic>
    </p:spTree>
    <p:extLst>
      <p:ext uri="{BB962C8B-B14F-4D97-AF65-F5344CB8AC3E}">
        <p14:creationId xmlns:p14="http://schemas.microsoft.com/office/powerpoint/2010/main" val="951896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0</TotalTime>
  <Words>1269</Words>
  <Application>Microsoft Office PowerPoint</Application>
  <PresentationFormat>Widescreen</PresentationFormat>
  <Paragraphs>162</Paragraphs>
  <Slides>20</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Aptos</vt:lpstr>
      <vt:lpstr>Aptos Display</vt:lpstr>
      <vt:lpstr>Arial</vt:lpstr>
      <vt:lpstr>Calibri</vt:lpstr>
      <vt:lpstr>Courier New</vt:lpstr>
      <vt:lpstr>Source Sans Pro</vt:lpstr>
      <vt:lpstr>Symbol</vt:lpstr>
      <vt:lpstr>Office Theme</vt:lpstr>
      <vt:lpstr>Safety Monitoring in  Hazardous Goods Warehouse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Larsen and Toubro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CNC Machine Health Monitoring and Predictive Maintenance Using IoT and Machine Learning</dc:title>
  <dc:creator>RUPALI NILESH SURASKAR</dc:creator>
  <cp:lastModifiedBy>Monish Kiran</cp:lastModifiedBy>
  <cp:revision>18</cp:revision>
  <dcterms:created xsi:type="dcterms:W3CDTF">2025-05-27T06:19:23Z</dcterms:created>
  <dcterms:modified xsi:type="dcterms:W3CDTF">2025-06-12T05:31:39Z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ac52bb50-aef2-4dc8-bb7f-e0da22648362_Enabled">
    <vt:lpwstr>true</vt:lpwstr>
  </property>
  <property fmtid="{D5CDD505-2E9C-101B-9397-08002B2CF9AE}" pid="3" name="MSIP_Label_ac52bb50-aef2-4dc8-bb7f-e0da22648362_SetDate">
    <vt:lpwstr>2025-05-27T09:02:25Z</vt:lpwstr>
  </property>
  <property fmtid="{D5CDD505-2E9C-101B-9397-08002B2CF9AE}" pid="4" name="MSIP_Label_ac52bb50-aef2-4dc8-bb7f-e0da22648362_Method">
    <vt:lpwstr>Standard</vt:lpwstr>
  </property>
  <property fmtid="{D5CDD505-2E9C-101B-9397-08002B2CF9AE}" pid="5" name="MSIP_Label_ac52bb50-aef2-4dc8-bb7f-e0da22648362_Name">
    <vt:lpwstr>ac52bb50-aef2-4dc8-bb7f-e0da22648362</vt:lpwstr>
  </property>
  <property fmtid="{D5CDD505-2E9C-101B-9397-08002B2CF9AE}" pid="6" name="MSIP_Label_ac52bb50-aef2-4dc8-bb7f-e0da22648362_SiteId">
    <vt:lpwstr>264b9899-fe1b-430b-9509-2154878d5774</vt:lpwstr>
  </property>
  <property fmtid="{D5CDD505-2E9C-101B-9397-08002B2CF9AE}" pid="7" name="MSIP_Label_ac52bb50-aef2-4dc8-bb7f-e0da22648362_ActionId">
    <vt:lpwstr>57e73b39-fc56-400f-a0df-7a76ab66b43e</vt:lpwstr>
  </property>
  <property fmtid="{D5CDD505-2E9C-101B-9397-08002B2CF9AE}" pid="8" name="MSIP_Label_ac52bb50-aef2-4dc8-bb7f-e0da22648362_ContentBits">
    <vt:lpwstr>2</vt:lpwstr>
  </property>
  <property fmtid="{D5CDD505-2E9C-101B-9397-08002B2CF9AE}" pid="9" name="MSIP_Label_ac52bb50-aef2-4dc8-bb7f-e0da22648362_Tag">
    <vt:lpwstr>10, 3, 0, 1</vt:lpwstr>
  </property>
  <property fmtid="{D5CDD505-2E9C-101B-9397-08002B2CF9AE}" pid="10" name="ClassificationContentMarkingFooterLocations">
    <vt:lpwstr>Office Theme:8</vt:lpwstr>
  </property>
  <property fmtid="{D5CDD505-2E9C-101B-9397-08002B2CF9AE}" pid="11" name="ClassificationContentMarkingFooterText">
    <vt:lpwstr>Sensitivity: LNT Construction Internal Use</vt:lpwstr>
  </property>
</Properties>
</file>