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81" r:id="rId7"/>
    <p:sldId id="288" r:id="rId8"/>
    <p:sldId id="289" r:id="rId9"/>
    <p:sldId id="290" r:id="rId10"/>
    <p:sldId id="287" r:id="rId11"/>
    <p:sldId id="291" r:id="rId12"/>
    <p:sldId id="292" r:id="rId13"/>
    <p:sldId id="28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1A140-FE1B-5F15-EA76-967FD5FD7879}" v="25" dt="2024-08-06T10:49:15.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100" d="100"/>
          <a:sy n="100" d="100"/>
        </p:scale>
        <p:origin x="990"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8/6/2024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gif"/></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ain_diagonal" TargetMode="External"/><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SPRINT-1</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C7464BD-70C8-DD55-6132-593F875B775D}"/>
              </a:ext>
            </a:extLst>
          </p:cNvPr>
          <p:cNvSpPr>
            <a:spLocks noGrp="1"/>
          </p:cNvSpPr>
          <p:nvPr>
            <p:ph type="title"/>
          </p:nvPr>
        </p:nvSpPr>
        <p:spPr>
          <a:xfrm>
            <a:off x="0" y="136526"/>
            <a:ext cx="12192000" cy="419511"/>
          </a:xfrm>
        </p:spPr>
        <p:txBody>
          <a:bodyPr>
            <a:noAutofit/>
          </a:bodyPr>
          <a:lstStyle/>
          <a:p>
            <a:pPr marL="285750" marR="0" lvl="0" indent="-285750" algn="ctr" defTabSz="914400" rtl="0" eaLnBrk="1" fontAlgn="auto" latinLnBrk="0" hangingPunct="1">
              <a:lnSpc>
                <a:spcPct val="160000"/>
              </a:lnSpc>
              <a:spcBef>
                <a:spcPts val="0"/>
              </a:spcBef>
              <a:spcAft>
                <a:spcPts val="0"/>
              </a:spcAft>
              <a:buClrTx/>
              <a:buSzTx/>
              <a:buFont typeface="Wingdings" panose="05000000000000000000" pitchFamily="2" charset="2"/>
              <a:buChar char="q"/>
              <a:tabLst/>
              <a:defRPr/>
            </a:pPr>
            <a:r>
              <a:rPr kumimoji="0" lang="en-US" sz="3200" i="0" u="sng" strike="noStrike" kern="1200" cap="none" spc="0" normalizeH="0" baseline="0" noProof="0" dirty="0">
                <a:ln>
                  <a:noFill/>
                </a:ln>
                <a:effectLst/>
                <a:uLnTx/>
                <a:uFillTx/>
                <a:latin typeface="Times New Roman" panose="02020603050405020304" pitchFamily="18" charset="0"/>
                <a:ea typeface="+mn-ea"/>
                <a:cs typeface="+mn-cs"/>
              </a:rPr>
              <a:t>C++ Programming</a:t>
            </a:r>
          </a:p>
        </p:txBody>
      </p:sp>
      <p:sp>
        <p:nvSpPr>
          <p:cNvPr id="9" name="TextBox 8">
            <a:extLst>
              <a:ext uri="{FF2B5EF4-FFF2-40B4-BE49-F238E27FC236}">
                <a16:creationId xmlns:a16="http://schemas.microsoft.com/office/drawing/2014/main" id="{3ACD12EE-DE22-603E-AEDE-7CE9CAFBB4A5}"/>
              </a:ext>
            </a:extLst>
          </p:cNvPr>
          <p:cNvSpPr txBox="1"/>
          <p:nvPr/>
        </p:nvSpPr>
        <p:spPr>
          <a:xfrm>
            <a:off x="1895475" y="1337088"/>
            <a:ext cx="6544264"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t>What is a Program?</a:t>
            </a:r>
          </a:p>
          <a:p>
            <a:pPr marL="285750" indent="-285750">
              <a:buFont typeface="Arial" panose="020B0604020202020204" pitchFamily="34" charset="0"/>
              <a:buChar char="•"/>
            </a:pPr>
            <a:r>
              <a:rPr lang="en-US" sz="2000" dirty="0"/>
              <a:t>Basics of a C++ Program.</a:t>
            </a:r>
          </a:p>
          <a:p>
            <a:pPr marL="285750" indent="-285750">
              <a:buFont typeface="Arial" panose="020B0604020202020204" pitchFamily="34" charset="0"/>
              <a:buChar char="•"/>
            </a:pPr>
            <a:r>
              <a:rPr lang="en-US" sz="2000" dirty="0"/>
              <a:t>Translator-Compiler and Interpreter.</a:t>
            </a:r>
          </a:p>
          <a:p>
            <a:pPr marL="285750" indent="-285750">
              <a:buFont typeface="Arial" panose="020B0604020202020204" pitchFamily="34" charset="0"/>
              <a:buChar char="•"/>
            </a:pPr>
            <a:r>
              <a:rPr lang="en-US" sz="2000" dirty="0"/>
              <a:t>Basic Debugging.</a:t>
            </a:r>
          </a:p>
          <a:p>
            <a:pPr marL="285750" indent="-285750">
              <a:buFont typeface="Arial" panose="020B0604020202020204" pitchFamily="34" charset="0"/>
              <a:buChar char="•"/>
            </a:pPr>
            <a:r>
              <a:rPr lang="en-US" sz="2000" dirty="0"/>
              <a:t>Data Types.</a:t>
            </a:r>
          </a:p>
          <a:p>
            <a:pPr marL="285750" indent="-285750">
              <a:buFont typeface="Arial" panose="020B0604020202020204" pitchFamily="34" charset="0"/>
              <a:buChar char="•"/>
            </a:pPr>
            <a:r>
              <a:rPr lang="en-US" sz="2000" dirty="0"/>
              <a:t>Type modifiers .</a:t>
            </a:r>
          </a:p>
          <a:p>
            <a:pPr marL="285750" indent="-285750">
              <a:buFont typeface="Arial" panose="020B0604020202020204" pitchFamily="34" charset="0"/>
              <a:buChar char="•"/>
            </a:pPr>
            <a:r>
              <a:rPr lang="en-US" sz="2000" dirty="0"/>
              <a:t>Operators.</a:t>
            </a:r>
          </a:p>
          <a:p>
            <a:pPr marL="285750" indent="-285750">
              <a:buFont typeface="Arial" panose="020B0604020202020204" pitchFamily="34" charset="0"/>
              <a:buChar char="•"/>
            </a:pPr>
            <a:r>
              <a:rPr lang="en-US" sz="2000" dirty="0"/>
              <a:t>Binary Number system.</a:t>
            </a:r>
          </a:p>
          <a:p>
            <a:pPr marL="285750" indent="-285750">
              <a:buFont typeface="Arial" panose="020B0604020202020204" pitchFamily="34" charset="0"/>
              <a:buChar char="•"/>
            </a:pPr>
            <a:r>
              <a:rPr lang="en-US" sz="2000" dirty="0"/>
              <a:t>Repetition for Statement .</a:t>
            </a:r>
          </a:p>
          <a:p>
            <a:pPr marL="285750" indent="-285750">
              <a:buFont typeface="Arial" panose="020B0604020202020204" pitchFamily="34" charset="0"/>
              <a:buChar char="•"/>
            </a:pPr>
            <a:r>
              <a:rPr lang="en-US" sz="2000" dirty="0"/>
              <a:t>Repetition-while Statement.</a:t>
            </a:r>
          </a:p>
          <a:p>
            <a:pPr marL="285750" indent="-285750">
              <a:buFont typeface="Arial" panose="020B0604020202020204" pitchFamily="34" charset="0"/>
              <a:buChar char="•"/>
            </a:pPr>
            <a:r>
              <a:rPr lang="en-US" sz="2000" dirty="0"/>
              <a:t>Repetition-do while Statement.</a:t>
            </a:r>
          </a:p>
          <a:p>
            <a:pPr marL="285750" indent="-285750">
              <a:buFont typeface="Arial" panose="020B0604020202020204" pitchFamily="34" charset="0"/>
              <a:buChar char="•"/>
            </a:pPr>
            <a:r>
              <a:rPr lang="en-US" sz="2000" dirty="0"/>
              <a:t>Switch Statement.</a:t>
            </a:r>
          </a:p>
          <a:p>
            <a:pPr marL="285750" indent="-285750">
              <a:buFont typeface="Arial" panose="020B0604020202020204" pitchFamily="34" charset="0"/>
              <a:buChar char="•"/>
            </a:pPr>
            <a:r>
              <a:rPr lang="en-US" sz="2000" dirty="0"/>
              <a:t>Break and Continue statement.</a:t>
            </a:r>
          </a:p>
          <a:p>
            <a:pPr marL="285750" indent="-285750">
              <a:buFont typeface="Arial" panose="020B0604020202020204" pitchFamily="34" charset="0"/>
              <a:buChar char="•"/>
            </a:pPr>
            <a:r>
              <a:rPr lang="en-US" sz="2000" dirty="0"/>
              <a:t>Basic of Time Complexity</a:t>
            </a:r>
            <a:endParaRPr lang="en-US" dirty="0"/>
          </a:p>
          <a:p>
            <a:r>
              <a:rPr lang="en-US" dirty="0"/>
              <a:t> </a:t>
            </a:r>
          </a:p>
        </p:txBody>
      </p:sp>
    </p:spTree>
    <p:extLst>
      <p:ext uri="{BB962C8B-B14F-4D97-AF65-F5344CB8AC3E}">
        <p14:creationId xmlns:p14="http://schemas.microsoft.com/office/powerpoint/2010/main" val="1778425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4924425" cy="1994239"/>
          </a:xfrm>
        </p:spPr>
        <p:txBody>
          <a:bodyPr/>
          <a:lstStyle/>
          <a:p>
            <a:r>
              <a:rPr lang="en-US" sz="48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366368" y="170021"/>
            <a:ext cx="2304660" cy="436161"/>
          </a:xfrm>
        </p:spPr>
        <p:txBody>
          <a:bodyPr>
            <a:normAutofit fontScale="90000"/>
          </a:bodyPr>
          <a:lstStyle/>
          <a:p>
            <a:r>
              <a:rPr lang="en-US" b="1" u="sng" dirty="0"/>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513167" y="624237"/>
            <a:ext cx="3435877" cy="2432116"/>
          </a:xfrm>
        </p:spPr>
        <p:txBody>
          <a:bodyPr>
            <a:normAutofit/>
          </a:bodyPr>
          <a:lstStyle/>
          <a:p>
            <a:pPr marL="285750" indent="-285750">
              <a:lnSpc>
                <a:spcPct val="150000"/>
              </a:lnSpc>
              <a:buFont typeface="Wingdings" panose="05000000000000000000" pitchFamily="2" charset="2"/>
              <a:buChar char="q"/>
            </a:pPr>
            <a:r>
              <a:rPr lang="en-US" sz="1900" u="sng" dirty="0">
                <a:latin typeface="Times New Roman" panose="02020603050405020304" pitchFamily="18" charset="0"/>
              </a:rPr>
              <a:t>Geometry</a:t>
            </a:r>
          </a:p>
          <a:p>
            <a:pPr marL="285750" indent="-285750" algn="l">
              <a:lnSpc>
                <a:spcPct val="100000"/>
              </a:lnSpc>
              <a:buFont typeface="Wingdings" panose="05000000000000000000" pitchFamily="2" charset="2"/>
              <a:buChar char="Ø"/>
            </a:pPr>
            <a:r>
              <a:rPr lang="en-US" sz="1200" b="1" i="0" dirty="0">
                <a:solidFill>
                  <a:schemeClr val="bg1">
                    <a:lumMod val="95000"/>
                  </a:schemeClr>
                </a:solidFill>
                <a:effectLst/>
              </a:rPr>
              <a:t>Left-Handed coordinate system</a:t>
            </a:r>
          </a:p>
          <a:p>
            <a:pPr marL="285750" indent="-285750" algn="l">
              <a:lnSpc>
                <a:spcPct val="100000"/>
              </a:lnSpc>
              <a:buFont typeface="Wingdings" panose="05000000000000000000" pitchFamily="2" charset="2"/>
              <a:buChar char="Ø"/>
            </a:pPr>
            <a:r>
              <a:rPr lang="en-US" sz="1200" b="1" i="0" dirty="0">
                <a:solidFill>
                  <a:schemeClr val="bg1">
                    <a:lumMod val="95000"/>
                  </a:schemeClr>
                </a:solidFill>
                <a:effectLst/>
              </a:rPr>
              <a:t>Right-Handed coordinate system</a:t>
            </a:r>
          </a:p>
          <a:p>
            <a:pPr marL="285750" indent="-285750" algn="l">
              <a:lnSpc>
                <a:spcPct val="100000"/>
              </a:lnSpc>
              <a:buFont typeface="Wingdings" panose="05000000000000000000" pitchFamily="2" charset="2"/>
              <a:buChar char="Ø"/>
            </a:pPr>
            <a:r>
              <a:rPr lang="en-US" sz="1200" b="1" i="0" dirty="0">
                <a:solidFill>
                  <a:schemeClr val="bg1">
                    <a:lumMod val="95000"/>
                  </a:schemeClr>
                </a:solidFill>
                <a:effectLst/>
              </a:rPr>
              <a:t>Cartesian coordinate system</a:t>
            </a:r>
          </a:p>
          <a:p>
            <a:pPr marL="285750" indent="-285750" algn="l">
              <a:lnSpc>
                <a:spcPct val="100000"/>
              </a:lnSpc>
              <a:buFont typeface="Wingdings" panose="05000000000000000000" pitchFamily="2" charset="2"/>
              <a:buChar char="Ø"/>
            </a:pPr>
            <a:r>
              <a:rPr lang="en-US" sz="1200" b="1" i="0" dirty="0">
                <a:solidFill>
                  <a:schemeClr val="bg1">
                    <a:lumMod val="95000"/>
                  </a:schemeClr>
                </a:solidFill>
                <a:effectLst/>
              </a:rPr>
              <a:t>Cylindrical coordinate system</a:t>
            </a:r>
          </a:p>
          <a:p>
            <a:pPr marL="285750" indent="-285750" algn="l">
              <a:lnSpc>
                <a:spcPct val="100000"/>
              </a:lnSpc>
              <a:buFont typeface="Wingdings" panose="05000000000000000000" pitchFamily="2" charset="2"/>
              <a:buChar char="Ø"/>
            </a:pPr>
            <a:r>
              <a:rPr lang="en-US" sz="1200" b="1" i="0" dirty="0">
                <a:solidFill>
                  <a:schemeClr val="bg1">
                    <a:lumMod val="95000"/>
                  </a:schemeClr>
                </a:solidFill>
                <a:effectLst/>
              </a:rPr>
              <a:t>Spherical coordinate system</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
        <p:nvSpPr>
          <p:cNvPr id="4" name="Content Placeholder 2">
            <a:extLst>
              <a:ext uri="{FF2B5EF4-FFF2-40B4-BE49-F238E27FC236}">
                <a16:creationId xmlns:a16="http://schemas.microsoft.com/office/drawing/2014/main" id="{247F5F75-925E-1B53-82B5-9F6AC1FBDEFE}"/>
              </a:ext>
            </a:extLst>
          </p:cNvPr>
          <p:cNvSpPr txBox="1">
            <a:spLocks/>
          </p:cNvSpPr>
          <p:nvPr/>
        </p:nvSpPr>
        <p:spPr>
          <a:xfrm>
            <a:off x="513167" y="2715652"/>
            <a:ext cx="5208116" cy="2804639"/>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2pPr>
            <a:lvl3pPr marL="9144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60000"/>
              </a:lnSpc>
              <a:buFont typeface="Wingdings" panose="05000000000000000000" pitchFamily="2" charset="2"/>
              <a:buChar char="q"/>
            </a:pPr>
            <a:r>
              <a:rPr lang="en-US" sz="7200" u="sng" dirty="0">
                <a:latin typeface="Times New Roman" panose="02020603050405020304" pitchFamily="18" charset="0"/>
              </a:rPr>
              <a:t>Vector and Linear Algebra</a:t>
            </a:r>
          </a:p>
          <a:p>
            <a:pPr marL="285750" indent="-285750">
              <a:lnSpc>
                <a:spcPct val="120000"/>
              </a:lnSpc>
              <a:buFont typeface="Wingdings" panose="05000000000000000000" pitchFamily="2" charset="2"/>
              <a:buChar char="Ø"/>
            </a:pPr>
            <a:r>
              <a:rPr lang="en-US" sz="5600" b="1" dirty="0">
                <a:solidFill>
                  <a:schemeClr val="bg1">
                    <a:lumMod val="95000"/>
                  </a:schemeClr>
                </a:solidFill>
              </a:rPr>
              <a:t>Vector and Scalar</a:t>
            </a:r>
            <a:r>
              <a:rPr lang="en-US" sz="4800" b="1" dirty="0">
                <a:solidFill>
                  <a:schemeClr val="bg1">
                    <a:lumMod val="95000"/>
                  </a:schemeClr>
                </a:solidFill>
              </a:rPr>
              <a:t>,</a:t>
            </a:r>
          </a:p>
          <a:p>
            <a:pPr marL="285750" indent="-285750">
              <a:lnSpc>
                <a:spcPct val="120000"/>
              </a:lnSpc>
              <a:buFont typeface="Wingdings" panose="05000000000000000000" pitchFamily="2" charset="2"/>
              <a:buChar char="Ø"/>
            </a:pPr>
            <a:r>
              <a:rPr lang="en-US" sz="4800" b="1" dirty="0">
                <a:solidFill>
                  <a:schemeClr val="bg1">
                    <a:lumMod val="95000"/>
                  </a:schemeClr>
                </a:solidFill>
              </a:rPr>
              <a:t>Unit Vector</a:t>
            </a:r>
          </a:p>
          <a:p>
            <a:pPr marL="285750" indent="-285750">
              <a:lnSpc>
                <a:spcPct val="120000"/>
              </a:lnSpc>
              <a:buFont typeface="Wingdings" panose="05000000000000000000" pitchFamily="2" charset="2"/>
              <a:buChar char="Ø"/>
            </a:pPr>
            <a:r>
              <a:rPr lang="en-US" sz="4800" b="1" dirty="0">
                <a:solidFill>
                  <a:schemeClr val="bg1">
                    <a:lumMod val="95000"/>
                  </a:schemeClr>
                </a:solidFill>
              </a:rPr>
              <a:t>Dot product and its physical significance</a:t>
            </a:r>
          </a:p>
          <a:p>
            <a:pPr marL="285750" indent="-285750">
              <a:lnSpc>
                <a:spcPct val="120000"/>
              </a:lnSpc>
              <a:buFont typeface="Wingdings" panose="05000000000000000000" pitchFamily="2" charset="2"/>
              <a:buChar char="Ø"/>
            </a:pPr>
            <a:r>
              <a:rPr lang="en-US" sz="4800" b="1" dirty="0">
                <a:solidFill>
                  <a:schemeClr val="bg1">
                    <a:lumMod val="95000"/>
                  </a:schemeClr>
                </a:solidFill>
              </a:rPr>
              <a:t>Cross Product and its physical significance</a:t>
            </a:r>
          </a:p>
          <a:p>
            <a:pPr marL="285750" indent="-285750">
              <a:lnSpc>
                <a:spcPct val="120000"/>
              </a:lnSpc>
              <a:buFont typeface="Wingdings" panose="05000000000000000000" pitchFamily="2" charset="2"/>
              <a:buChar char="Ø"/>
            </a:pPr>
            <a:r>
              <a:rPr lang="en-US" sz="5600" b="1" dirty="0">
                <a:solidFill>
                  <a:schemeClr val="bg1">
                    <a:lumMod val="95000"/>
                  </a:schemeClr>
                </a:solidFill>
              </a:rPr>
              <a:t>Matrices</a:t>
            </a:r>
          </a:p>
          <a:p>
            <a:pPr marL="285750" indent="-285750">
              <a:lnSpc>
                <a:spcPct val="120000"/>
              </a:lnSpc>
              <a:buFont typeface="Wingdings" panose="05000000000000000000" pitchFamily="2" charset="2"/>
              <a:buChar char="Ø"/>
            </a:pPr>
            <a:r>
              <a:rPr lang="en-US" sz="4800" b="1" dirty="0">
                <a:solidFill>
                  <a:schemeClr val="bg1">
                    <a:lumMod val="95000"/>
                  </a:schemeClr>
                </a:solidFill>
              </a:rPr>
              <a:t>Identity matrix</a:t>
            </a:r>
          </a:p>
          <a:p>
            <a:pPr marL="285750" indent="-285750">
              <a:lnSpc>
                <a:spcPct val="120000"/>
              </a:lnSpc>
              <a:buFont typeface="Wingdings" panose="05000000000000000000" pitchFamily="2" charset="2"/>
              <a:buChar char="Ø"/>
            </a:pPr>
            <a:r>
              <a:rPr lang="en-US" sz="4800" b="1" dirty="0">
                <a:solidFill>
                  <a:schemeClr val="bg1">
                    <a:lumMod val="95000"/>
                  </a:schemeClr>
                </a:solidFill>
              </a:rPr>
              <a:t>4 x 4 Matrix / 3 x 3 Matrix Addition and Multiplication</a:t>
            </a:r>
          </a:p>
          <a:p>
            <a:pPr marL="285750" indent="-285750">
              <a:lnSpc>
                <a:spcPct val="120000"/>
              </a:lnSpc>
              <a:buFont typeface="Wingdings" panose="05000000000000000000" pitchFamily="2" charset="2"/>
              <a:buChar char="Ø"/>
            </a:pPr>
            <a:r>
              <a:rPr lang="en-US" sz="4800" b="1" dirty="0">
                <a:solidFill>
                  <a:schemeClr val="bg1">
                    <a:lumMod val="95000"/>
                  </a:schemeClr>
                </a:solidFill>
              </a:rPr>
              <a:t>Column Matrix and Row Matrix</a:t>
            </a:r>
          </a:p>
        </p:txBody>
      </p:sp>
      <p:sp>
        <p:nvSpPr>
          <p:cNvPr id="7" name="TextBox 6">
            <a:extLst>
              <a:ext uri="{FF2B5EF4-FFF2-40B4-BE49-F238E27FC236}">
                <a16:creationId xmlns:a16="http://schemas.microsoft.com/office/drawing/2014/main" id="{2E8C7054-77A3-3B53-1681-B815DC76DFA8}"/>
              </a:ext>
            </a:extLst>
          </p:cNvPr>
          <p:cNvSpPr txBox="1"/>
          <p:nvPr/>
        </p:nvSpPr>
        <p:spPr>
          <a:xfrm>
            <a:off x="513167" y="5801544"/>
            <a:ext cx="6094428" cy="478849"/>
          </a:xfrm>
          <a:prstGeom prst="rect">
            <a:avLst/>
          </a:prstGeom>
          <a:noFill/>
        </p:spPr>
        <p:txBody>
          <a:bodyPr wrap="square">
            <a:spAutoFit/>
          </a:bodyPr>
          <a:lstStyle/>
          <a:p>
            <a:pPr marL="285750" indent="-285750">
              <a:lnSpc>
                <a:spcPct val="160000"/>
              </a:lnSpc>
              <a:buFont typeface="Wingdings" panose="05000000000000000000" pitchFamily="2" charset="2"/>
              <a:buChar char="q"/>
            </a:pPr>
            <a:r>
              <a:rPr lang="en-US" sz="1800" u="sng" dirty="0">
                <a:solidFill>
                  <a:schemeClr val="bg1"/>
                </a:solidFill>
                <a:latin typeface="Times New Roman" panose="02020603050405020304" pitchFamily="18" charset="0"/>
              </a:rPr>
              <a:t>Basic of C++ Programming</a:t>
            </a: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9082ECB-C770-39E7-FC16-718B6BF50C4E}"/>
              </a:ext>
            </a:extLst>
          </p:cNvPr>
          <p:cNvSpPr txBox="1"/>
          <p:nvPr/>
        </p:nvSpPr>
        <p:spPr>
          <a:xfrm>
            <a:off x="0" y="0"/>
            <a:ext cx="12192000" cy="742511"/>
          </a:xfrm>
          <a:prstGeom prst="rect">
            <a:avLst/>
          </a:prstGeom>
          <a:noFill/>
        </p:spPr>
        <p:txBody>
          <a:bodyPr wrap="square">
            <a:spAutoFit/>
          </a:bodyPr>
          <a:lstStyle/>
          <a:p>
            <a:pPr marL="285750" indent="-285750" algn="ctr">
              <a:lnSpc>
                <a:spcPct val="150000"/>
              </a:lnSpc>
              <a:buFont typeface="Wingdings" panose="05000000000000000000" pitchFamily="2" charset="2"/>
              <a:buChar char="q"/>
            </a:pPr>
            <a:r>
              <a:rPr lang="en-US" sz="3200" u="sng" dirty="0">
                <a:latin typeface="Times New Roman" panose="02020603050405020304" pitchFamily="18" charset="0"/>
              </a:rPr>
              <a:t>Geometry</a:t>
            </a:r>
            <a:endParaRPr lang="en-US" sz="1800" u="sng" dirty="0">
              <a:latin typeface="Times New Roman" panose="02020603050405020304" pitchFamily="18" charset="0"/>
            </a:endParaRPr>
          </a:p>
        </p:txBody>
      </p:sp>
      <p:sp>
        <p:nvSpPr>
          <p:cNvPr id="18" name="TextBox 17">
            <a:extLst>
              <a:ext uri="{FF2B5EF4-FFF2-40B4-BE49-F238E27FC236}">
                <a16:creationId xmlns:a16="http://schemas.microsoft.com/office/drawing/2014/main" id="{F7042ADA-5492-507B-A039-CFE6BDC87420}"/>
              </a:ext>
            </a:extLst>
          </p:cNvPr>
          <p:cNvSpPr txBox="1"/>
          <p:nvPr/>
        </p:nvSpPr>
        <p:spPr>
          <a:xfrm>
            <a:off x="2883906" y="1734353"/>
            <a:ext cx="3651315" cy="646331"/>
          </a:xfrm>
          <a:prstGeom prst="rect">
            <a:avLst/>
          </a:prstGeom>
          <a:noFill/>
        </p:spPr>
        <p:txBody>
          <a:bodyPr wrap="square" rtlCol="0">
            <a:spAutoFit/>
          </a:bodyPr>
          <a:lstStyle/>
          <a:p>
            <a:r>
              <a:rPr lang="en-US" sz="1800" b="1" i="0" dirty="0">
                <a:effectLst/>
              </a:rPr>
              <a:t>Left-Handed coordinate system</a:t>
            </a:r>
          </a:p>
          <a:p>
            <a:endParaRPr lang="en-US" dirty="0"/>
          </a:p>
        </p:txBody>
      </p:sp>
      <p:pic>
        <p:nvPicPr>
          <p:cNvPr id="22" name="Picture 21">
            <a:extLst>
              <a:ext uri="{FF2B5EF4-FFF2-40B4-BE49-F238E27FC236}">
                <a16:creationId xmlns:a16="http://schemas.microsoft.com/office/drawing/2014/main" id="{A2AA566F-A5AC-FD0D-E396-534B1191D5EE}"/>
              </a:ext>
            </a:extLst>
          </p:cNvPr>
          <p:cNvPicPr>
            <a:picLocks noChangeAspect="1"/>
          </p:cNvPicPr>
          <p:nvPr/>
        </p:nvPicPr>
        <p:blipFill>
          <a:blip r:embed="rId3"/>
          <a:stretch>
            <a:fillRect/>
          </a:stretch>
        </p:blipFill>
        <p:spPr>
          <a:xfrm>
            <a:off x="7482437" y="742511"/>
            <a:ext cx="3386668" cy="2630016"/>
          </a:xfrm>
          <a:prstGeom prst="rect">
            <a:avLst/>
          </a:prstGeom>
        </p:spPr>
      </p:pic>
      <p:pic>
        <p:nvPicPr>
          <p:cNvPr id="24" name="Picture 23">
            <a:extLst>
              <a:ext uri="{FF2B5EF4-FFF2-40B4-BE49-F238E27FC236}">
                <a16:creationId xmlns:a16="http://schemas.microsoft.com/office/drawing/2014/main" id="{F2BEC59A-9F20-19E9-4F81-5C4D1C69C036}"/>
              </a:ext>
            </a:extLst>
          </p:cNvPr>
          <p:cNvPicPr>
            <a:picLocks noChangeAspect="1"/>
          </p:cNvPicPr>
          <p:nvPr/>
        </p:nvPicPr>
        <p:blipFill>
          <a:blip r:embed="rId4"/>
          <a:stretch>
            <a:fillRect/>
          </a:stretch>
        </p:blipFill>
        <p:spPr>
          <a:xfrm>
            <a:off x="2182201" y="3821056"/>
            <a:ext cx="3285345" cy="2761436"/>
          </a:xfrm>
          <a:prstGeom prst="rect">
            <a:avLst/>
          </a:prstGeom>
        </p:spPr>
      </p:pic>
      <p:sp>
        <p:nvSpPr>
          <p:cNvPr id="26" name="TextBox 25">
            <a:extLst>
              <a:ext uri="{FF2B5EF4-FFF2-40B4-BE49-F238E27FC236}">
                <a16:creationId xmlns:a16="http://schemas.microsoft.com/office/drawing/2014/main" id="{8EBD1F66-A0E0-DC7D-0DFC-789D706FE56B}"/>
              </a:ext>
            </a:extLst>
          </p:cNvPr>
          <p:cNvSpPr txBox="1"/>
          <p:nvPr/>
        </p:nvSpPr>
        <p:spPr>
          <a:xfrm>
            <a:off x="6096000" y="4832442"/>
            <a:ext cx="6094428" cy="369332"/>
          </a:xfrm>
          <a:prstGeom prst="rect">
            <a:avLst/>
          </a:prstGeom>
          <a:noFill/>
        </p:spPr>
        <p:txBody>
          <a:bodyPr wrap="square">
            <a:spAutoFit/>
          </a:bodyPr>
          <a:lstStyle/>
          <a:p>
            <a:pPr algn="l">
              <a:lnSpc>
                <a:spcPct val="100000"/>
              </a:lnSpc>
            </a:pPr>
            <a:r>
              <a:rPr lang="en-US" sz="1800" b="1" i="0" dirty="0">
                <a:effectLst/>
              </a:rPr>
              <a:t>Right-Handed coordinate system</a:t>
            </a:r>
          </a:p>
        </p:txBody>
      </p:sp>
    </p:spTree>
    <p:extLst>
      <p:ext uri="{BB962C8B-B14F-4D97-AF65-F5344CB8AC3E}">
        <p14:creationId xmlns:p14="http://schemas.microsoft.com/office/powerpoint/2010/main" val="10345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5ECE62E-15B7-07EB-0DCC-780129DFF0E7}"/>
              </a:ext>
            </a:extLst>
          </p:cNvPr>
          <p:cNvSpPr txBox="1"/>
          <p:nvPr/>
        </p:nvSpPr>
        <p:spPr>
          <a:xfrm>
            <a:off x="2352284" y="678621"/>
            <a:ext cx="6094428" cy="369332"/>
          </a:xfrm>
          <a:prstGeom prst="rect">
            <a:avLst/>
          </a:prstGeom>
          <a:noFill/>
        </p:spPr>
        <p:txBody>
          <a:bodyPr wrap="square">
            <a:spAutoFit/>
          </a:bodyPr>
          <a:lstStyle/>
          <a:p>
            <a:pPr algn="l">
              <a:lnSpc>
                <a:spcPct val="100000"/>
              </a:lnSpc>
            </a:pPr>
            <a:r>
              <a:rPr lang="en-US" sz="1800" b="1" i="0" dirty="0">
                <a:effectLst/>
              </a:rPr>
              <a:t>Cartesian coordinate system</a:t>
            </a:r>
          </a:p>
        </p:txBody>
      </p:sp>
      <p:pic>
        <p:nvPicPr>
          <p:cNvPr id="11" name="Picture 10" descr="A diagram of a graphing of a square&#10;&#10;Description automatically generated with medium confidence">
            <a:extLst>
              <a:ext uri="{FF2B5EF4-FFF2-40B4-BE49-F238E27FC236}">
                <a16:creationId xmlns:a16="http://schemas.microsoft.com/office/drawing/2014/main" id="{5BAD3ED3-45D6-6D25-E2AA-7AC9E45BF2E0}"/>
              </a:ext>
            </a:extLst>
          </p:cNvPr>
          <p:cNvPicPr>
            <a:picLocks noChangeAspect="1"/>
          </p:cNvPicPr>
          <p:nvPr/>
        </p:nvPicPr>
        <p:blipFill>
          <a:blip r:embed="rId2"/>
          <a:stretch>
            <a:fillRect/>
          </a:stretch>
        </p:blipFill>
        <p:spPr>
          <a:xfrm>
            <a:off x="7527312" y="311084"/>
            <a:ext cx="3772193" cy="3212184"/>
          </a:xfrm>
          <a:prstGeom prst="rect">
            <a:avLst/>
          </a:prstGeom>
        </p:spPr>
      </p:pic>
      <p:sp>
        <p:nvSpPr>
          <p:cNvPr id="12" name="Rectangle 1">
            <a:extLst>
              <a:ext uri="{FF2B5EF4-FFF2-40B4-BE49-F238E27FC236}">
                <a16:creationId xmlns:a16="http://schemas.microsoft.com/office/drawing/2014/main" id="{9D31E692-278D-9667-7F0F-8522D4F5EFAC}"/>
              </a:ext>
            </a:extLst>
          </p:cNvPr>
          <p:cNvSpPr>
            <a:spLocks noChangeArrowheads="1"/>
          </p:cNvSpPr>
          <p:nvPr/>
        </p:nvSpPr>
        <p:spPr bwMode="auto">
          <a:xfrm>
            <a:off x="2425047" y="1274564"/>
            <a:ext cx="38909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u="none" strike="noStrike" cap="none" normalizeH="0" baseline="0" dirty="0">
                <a:ln>
                  <a:noFill/>
                </a:ln>
                <a:solidFill>
                  <a:srgbClr val="222222"/>
                </a:solidFill>
                <a:effectLst/>
                <a:latin typeface="+mn-lt"/>
              </a:rPr>
              <a:t>Three-dimensional Cartesian coordinate </a:t>
            </a:r>
            <a:r>
              <a:rPr kumimoji="0" lang="en-US" altLang="en-US" sz="1400" b="0" i="1" u="none" strike="noStrike" cap="none" normalizeH="0" baseline="0" dirty="0">
                <a:ln>
                  <a:noFill/>
                </a:ln>
                <a:solidFill>
                  <a:srgbClr val="222222"/>
                </a:solidFill>
                <a:effectLst/>
                <a:latin typeface="+mn-lt"/>
              </a:rPr>
              <a:t>axes.</a:t>
            </a:r>
            <a:r>
              <a:rPr kumimoji="0" lang="en-US" altLang="en-US" sz="1400" b="0" i="0" u="none" strike="noStrike" cap="none" normalizeH="0" baseline="0" dirty="0">
                <a:ln>
                  <a:noFill/>
                </a:ln>
                <a:solidFill>
                  <a:srgbClr val="222222"/>
                </a:solidFill>
                <a:effectLst/>
                <a:latin typeface="+mn-lt"/>
              </a:rPr>
              <a:t> A representation of the three axes of the three-dimensional Cartesian coordinate system. The positive 𝑥-axis, positive 𝑦-axis, and positive 𝑧-axis are the sides labeled by 𝑥, 𝑦 and 𝑧. The origin is the intersection of all the axes. The branch of each axis on the opposite side of the origin (the unlabeled side) is the negative part. You can drag the figure with the mouse to rotate it</a:t>
            </a:r>
            <a:r>
              <a:rPr kumimoji="0" lang="en-US" altLang="en-US" sz="1000" b="0" i="0" u="none" strike="noStrike" cap="none" normalizeH="0" baseline="0" dirty="0">
                <a:ln>
                  <a:noFill/>
                </a:ln>
                <a:solidFill>
                  <a:srgbClr val="222222"/>
                </a:solidFill>
                <a:effectLst/>
                <a:latin typeface="+mn-lt"/>
              </a:rPr>
              <a:t>.</a:t>
            </a:r>
            <a:r>
              <a:rPr kumimoji="0" lang="en-US" altLang="en-US" sz="800" b="0" i="0" u="none" strike="noStrike" cap="none" normalizeH="0" baseline="0" dirty="0">
                <a:ln>
                  <a:noFill/>
                </a:ln>
                <a:solidFill>
                  <a:schemeClr val="tx1"/>
                </a:solidFill>
                <a:effectLst/>
                <a:latin typeface="+mn-lt"/>
              </a:rPr>
              <a:t> </a:t>
            </a:r>
            <a:endParaRPr kumimoji="0" lang="en-US" altLang="en-US" sz="1800" b="0" i="0" u="none" strike="noStrike" cap="none" normalizeH="0" baseline="0" dirty="0">
              <a:ln>
                <a:noFill/>
              </a:ln>
              <a:solidFill>
                <a:schemeClr val="tx1"/>
              </a:solidFill>
              <a:effectLst/>
              <a:latin typeface="+mn-lt"/>
            </a:endParaRPr>
          </a:p>
        </p:txBody>
      </p:sp>
      <p:sp>
        <p:nvSpPr>
          <p:cNvPr id="16" name="TextBox 15">
            <a:extLst>
              <a:ext uri="{FF2B5EF4-FFF2-40B4-BE49-F238E27FC236}">
                <a16:creationId xmlns:a16="http://schemas.microsoft.com/office/drawing/2014/main" id="{344C5647-C765-8448-BA7A-21124302BEBE}"/>
              </a:ext>
            </a:extLst>
          </p:cNvPr>
          <p:cNvSpPr txBox="1"/>
          <p:nvPr/>
        </p:nvSpPr>
        <p:spPr>
          <a:xfrm>
            <a:off x="294588" y="4159471"/>
            <a:ext cx="6094428" cy="369332"/>
          </a:xfrm>
          <a:prstGeom prst="rect">
            <a:avLst/>
          </a:prstGeom>
          <a:noFill/>
        </p:spPr>
        <p:txBody>
          <a:bodyPr wrap="square">
            <a:spAutoFit/>
          </a:bodyPr>
          <a:lstStyle/>
          <a:p>
            <a:r>
              <a:rPr lang="en-US" dirty="0"/>
              <a:t>Cartesian co-ordinates (x, y) and polar co-ordinates (r, θ)</a:t>
            </a:r>
          </a:p>
        </p:txBody>
      </p:sp>
      <p:pic>
        <p:nvPicPr>
          <p:cNvPr id="18" name="Picture 17" descr="A graph of a function&#10;&#10;Description automatically generated">
            <a:extLst>
              <a:ext uri="{FF2B5EF4-FFF2-40B4-BE49-F238E27FC236}">
                <a16:creationId xmlns:a16="http://schemas.microsoft.com/office/drawing/2014/main" id="{6B2B1C43-B3AC-239A-0F30-FAB376FCBF4B}"/>
              </a:ext>
            </a:extLst>
          </p:cNvPr>
          <p:cNvPicPr>
            <a:picLocks noChangeAspect="1"/>
          </p:cNvPicPr>
          <p:nvPr/>
        </p:nvPicPr>
        <p:blipFill>
          <a:blip r:embed="rId3"/>
          <a:stretch>
            <a:fillRect/>
          </a:stretch>
        </p:blipFill>
        <p:spPr>
          <a:xfrm>
            <a:off x="6946083" y="4102982"/>
            <a:ext cx="3961257" cy="2443934"/>
          </a:xfrm>
          <a:prstGeom prst="rect">
            <a:avLst/>
          </a:prstGeom>
        </p:spPr>
      </p:pic>
      <p:sp>
        <p:nvSpPr>
          <p:cNvPr id="20" name="TextBox 19">
            <a:extLst>
              <a:ext uri="{FF2B5EF4-FFF2-40B4-BE49-F238E27FC236}">
                <a16:creationId xmlns:a16="http://schemas.microsoft.com/office/drawing/2014/main" id="{EB0B965A-8ADA-3411-9AA7-125DEE6683F7}"/>
              </a:ext>
            </a:extLst>
          </p:cNvPr>
          <p:cNvSpPr txBox="1"/>
          <p:nvPr/>
        </p:nvSpPr>
        <p:spPr>
          <a:xfrm>
            <a:off x="888625" y="4528803"/>
            <a:ext cx="6094428" cy="369332"/>
          </a:xfrm>
          <a:prstGeom prst="rect">
            <a:avLst/>
          </a:prstGeom>
          <a:noFill/>
        </p:spPr>
        <p:txBody>
          <a:bodyPr wrap="square">
            <a:spAutoFit/>
          </a:bodyPr>
          <a:lstStyle/>
          <a:p>
            <a:r>
              <a:rPr lang="en-US" dirty="0"/>
              <a:t>x = r cos </a:t>
            </a:r>
            <a:r>
              <a:rPr lang="el-GR" dirty="0"/>
              <a:t>θ , </a:t>
            </a:r>
            <a:r>
              <a:rPr lang="en-US" dirty="0"/>
              <a:t>y = r sin </a:t>
            </a:r>
            <a:r>
              <a:rPr lang="el-GR" dirty="0"/>
              <a:t>θ</a:t>
            </a:r>
            <a:endParaRPr lang="en-US" dirty="0"/>
          </a:p>
        </p:txBody>
      </p:sp>
      <p:sp>
        <p:nvSpPr>
          <p:cNvPr id="22" name="TextBox 21">
            <a:extLst>
              <a:ext uri="{FF2B5EF4-FFF2-40B4-BE49-F238E27FC236}">
                <a16:creationId xmlns:a16="http://schemas.microsoft.com/office/drawing/2014/main" id="{F4888A76-E638-5674-CC3E-BD187B8989D7}"/>
              </a:ext>
            </a:extLst>
          </p:cNvPr>
          <p:cNvSpPr txBox="1"/>
          <p:nvPr/>
        </p:nvSpPr>
        <p:spPr>
          <a:xfrm>
            <a:off x="888625" y="5082801"/>
            <a:ext cx="6094428" cy="369332"/>
          </a:xfrm>
          <a:prstGeom prst="rect">
            <a:avLst/>
          </a:prstGeom>
          <a:noFill/>
        </p:spPr>
        <p:txBody>
          <a:bodyPr wrap="square">
            <a:spAutoFit/>
          </a:bodyPr>
          <a:lstStyle/>
          <a:p>
            <a:r>
              <a:rPr lang="es-ES" dirty="0"/>
              <a:t>r </a:t>
            </a:r>
            <a:r>
              <a:rPr lang="es-ES" baseline="30000" dirty="0"/>
              <a:t>2</a:t>
            </a:r>
            <a:r>
              <a:rPr lang="es-ES" dirty="0"/>
              <a:t> = x </a:t>
            </a:r>
            <a:r>
              <a:rPr lang="es-ES" baseline="30000" dirty="0"/>
              <a:t>2</a:t>
            </a:r>
            <a:r>
              <a:rPr lang="es-ES" dirty="0"/>
              <a:t> + y </a:t>
            </a:r>
            <a:r>
              <a:rPr lang="es-ES" baseline="30000" dirty="0"/>
              <a:t>2</a:t>
            </a:r>
            <a:r>
              <a:rPr lang="es-ES" dirty="0"/>
              <a:t> , tan θ =( y / x)</a:t>
            </a:r>
            <a:endParaRPr lang="en-US" dirty="0"/>
          </a:p>
        </p:txBody>
      </p:sp>
    </p:spTree>
    <p:extLst>
      <p:ext uri="{BB962C8B-B14F-4D97-AF65-F5344CB8AC3E}">
        <p14:creationId xmlns:p14="http://schemas.microsoft.com/office/powerpoint/2010/main" val="304872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DF61B1-53B4-9A0E-B178-A0227FCDB14F}"/>
              </a:ext>
            </a:extLst>
          </p:cNvPr>
          <p:cNvSpPr txBox="1"/>
          <p:nvPr/>
        </p:nvSpPr>
        <p:spPr>
          <a:xfrm>
            <a:off x="2526824" y="993684"/>
            <a:ext cx="6094428" cy="400110"/>
          </a:xfrm>
          <a:prstGeom prst="rect">
            <a:avLst/>
          </a:prstGeom>
          <a:noFill/>
        </p:spPr>
        <p:txBody>
          <a:bodyPr wrap="square">
            <a:spAutoFit/>
          </a:bodyPr>
          <a:lstStyle/>
          <a:p>
            <a:pPr algn="l">
              <a:lnSpc>
                <a:spcPct val="100000"/>
              </a:lnSpc>
            </a:pPr>
            <a:r>
              <a:rPr lang="en-US" sz="2000" b="1" i="0" dirty="0">
                <a:effectLst/>
              </a:rPr>
              <a:t>Cylindrical coordinate system</a:t>
            </a:r>
          </a:p>
        </p:txBody>
      </p:sp>
      <p:pic>
        <p:nvPicPr>
          <p:cNvPr id="11" name="Picture 10" descr="A cylinder with a cylinder and arrows&#10;&#10;Description automatically generated with medium confidence">
            <a:extLst>
              <a:ext uri="{FF2B5EF4-FFF2-40B4-BE49-F238E27FC236}">
                <a16:creationId xmlns:a16="http://schemas.microsoft.com/office/drawing/2014/main" id="{504D4D77-4A6C-D483-687C-008CF496DC30}"/>
              </a:ext>
            </a:extLst>
          </p:cNvPr>
          <p:cNvPicPr>
            <a:picLocks noChangeAspect="1"/>
          </p:cNvPicPr>
          <p:nvPr/>
        </p:nvPicPr>
        <p:blipFill>
          <a:blip r:embed="rId2"/>
          <a:stretch>
            <a:fillRect/>
          </a:stretch>
        </p:blipFill>
        <p:spPr>
          <a:xfrm>
            <a:off x="7909086" y="193428"/>
            <a:ext cx="3140010" cy="3094170"/>
          </a:xfrm>
          <a:prstGeom prst="rect">
            <a:avLst/>
          </a:prstGeom>
        </p:spPr>
      </p:pic>
      <p:pic>
        <p:nvPicPr>
          <p:cNvPr id="2050" name="Picture 2" descr="12.7: Cylindrical and Spherical Coordinates - Mathematics LibreTexts">
            <a:extLst>
              <a:ext uri="{FF2B5EF4-FFF2-40B4-BE49-F238E27FC236}">
                <a16:creationId xmlns:a16="http://schemas.microsoft.com/office/drawing/2014/main" id="{2AAF85BE-369F-58B2-AC59-FC903573B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1065" y="3733555"/>
            <a:ext cx="2508240" cy="247299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a:extLst>
              <a:ext uri="{FF2B5EF4-FFF2-40B4-BE49-F238E27FC236}">
                <a16:creationId xmlns:a16="http://schemas.microsoft.com/office/drawing/2014/main" id="{E50ABC65-28BF-F8A3-ECBC-C58D7CECB60B}"/>
              </a:ext>
            </a:extLst>
          </p:cNvPr>
          <p:cNvSpPr>
            <a:spLocks noChangeArrowheads="1"/>
          </p:cNvSpPr>
          <p:nvPr/>
        </p:nvSpPr>
        <p:spPr bwMode="auto">
          <a:xfrm>
            <a:off x="735291" y="3503235"/>
            <a:ext cx="6900421"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These equations are used to convert from cylindrical coordinates to rectangular coordinates.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 x</a:t>
            </a:r>
            <a:r>
              <a:rPr kumimoji="0" lang="en-US" altLang="en-US" sz="1600" b="0" i="0" u="none" strike="noStrike" cap="none" normalizeH="0" baseline="0" dirty="0">
                <a:ln>
                  <a:noFill/>
                </a:ln>
                <a:solidFill>
                  <a:srgbClr val="000000"/>
                </a:solidFill>
                <a:effectLst/>
                <a:latin typeface="MathJax_Main"/>
                <a:cs typeface="Tahoma" panose="020B0604030504040204" pitchFamily="34" charset="0"/>
              </a:rPr>
              <a:t>= </a:t>
            </a: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r </a:t>
            </a:r>
            <a:r>
              <a:rPr kumimoji="0" lang="en-US" altLang="en-US" sz="1600" b="0" i="0" u="none" strike="noStrike" cap="none" normalizeH="0" baseline="0" dirty="0">
                <a:ln>
                  <a:noFill/>
                </a:ln>
                <a:solidFill>
                  <a:srgbClr val="000000"/>
                </a:solidFill>
                <a:effectLst/>
                <a:latin typeface="MathJax_Main"/>
                <a:cs typeface="Tahoma" panose="020B0604030504040204" pitchFamily="34" charset="0"/>
              </a:rPr>
              <a:t>cos </a:t>
            </a: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θ</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 y</a:t>
            </a:r>
            <a:r>
              <a:rPr kumimoji="0" lang="en-US" altLang="en-US" sz="1600" b="0" i="0" u="none" strike="noStrike" cap="none" normalizeH="0" baseline="0" dirty="0">
                <a:ln>
                  <a:noFill/>
                </a:ln>
                <a:solidFill>
                  <a:srgbClr val="000000"/>
                </a:solidFill>
                <a:effectLst/>
                <a:latin typeface="MathJax_Main"/>
                <a:cs typeface="Tahoma" panose="020B0604030504040204" pitchFamily="34" charset="0"/>
              </a:rPr>
              <a:t>= </a:t>
            </a: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r </a:t>
            </a:r>
            <a:r>
              <a:rPr kumimoji="0" lang="en-US" altLang="en-US" sz="1600" b="0" i="0" u="none" strike="noStrike" cap="none" normalizeH="0" baseline="0" dirty="0">
                <a:ln>
                  <a:noFill/>
                </a:ln>
                <a:solidFill>
                  <a:srgbClr val="000000"/>
                </a:solidFill>
                <a:effectLst/>
                <a:latin typeface="MathJax_Main"/>
                <a:cs typeface="Tahoma" panose="020B0604030504040204" pitchFamily="34" charset="0"/>
              </a:rPr>
              <a:t>sin </a:t>
            </a: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θ</a:t>
            </a:r>
            <a:endParaRPr kumimoji="0" lang="en-US" altLang="en-US" sz="9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 z</a:t>
            </a:r>
            <a:r>
              <a:rPr kumimoji="0" lang="en-US" altLang="en-US" sz="1600" b="0" i="0" u="none" strike="noStrike" cap="none" normalizeH="0" baseline="0" dirty="0">
                <a:ln>
                  <a:noFill/>
                </a:ln>
                <a:solidFill>
                  <a:srgbClr val="000000"/>
                </a:solidFill>
                <a:effectLst/>
                <a:latin typeface="MathJax_Main"/>
                <a:cs typeface="Tahoma" panose="020B0604030504040204" pitchFamily="34" charset="0"/>
              </a:rPr>
              <a:t>=</a:t>
            </a:r>
            <a:r>
              <a:rPr kumimoji="0" lang="en-US" altLang="en-US" sz="1600" b="0" i="0" u="none" strike="noStrike" cap="none" normalizeH="0" baseline="0" dirty="0">
                <a:ln>
                  <a:noFill/>
                </a:ln>
                <a:solidFill>
                  <a:srgbClr val="000000"/>
                </a:solidFill>
                <a:effectLst/>
                <a:latin typeface="MathJax_Math-italic"/>
                <a:cs typeface="Tahoma" panose="020B0604030504040204" pitchFamily="34" charset="0"/>
              </a:rPr>
              <a:t>z</a:t>
            </a:r>
            <a:endParaRPr kumimoji="0" lang="en-US" altLang="en-US" sz="900" b="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These equations are used to convert from rectangular coordinates to cylindrical coordinates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𝑟</a:t>
            </a:r>
            <a:r>
              <a:rPr kumimoji="0" lang="en-US" altLang="en-US" sz="1600" b="0" i="0" u="none" strike="noStrike" cap="none" normalizeH="0" baseline="30000" dirty="0">
                <a:ln>
                  <a:noFill/>
                </a:ln>
                <a:solidFill>
                  <a:srgbClr val="000000"/>
                </a:solidFill>
                <a:effectLst/>
                <a:latin typeface="Tahoma" panose="020B0604030504040204" pitchFamily="34" charset="0"/>
                <a:cs typeface="Tahoma" panose="020B0604030504040204" pitchFamily="34" charset="0"/>
              </a:rPr>
              <a:t>2</a:t>
            </a:r>
            <a:r>
              <a:rPr kumimoji="0" lang="en-US" altLang="en-US" sz="16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=𝑥</a:t>
            </a:r>
            <a:r>
              <a:rPr kumimoji="0" lang="en-US" altLang="en-US" sz="1600" b="0" i="0" u="none" strike="noStrike" cap="none" normalizeH="0" baseline="30000" dirty="0">
                <a:ln>
                  <a:noFill/>
                </a:ln>
                <a:solidFill>
                  <a:srgbClr val="000000"/>
                </a:solidFill>
                <a:effectLst/>
                <a:latin typeface="Tahoma" panose="020B0604030504040204" pitchFamily="34" charset="0"/>
                <a:cs typeface="Tahoma" panose="020B0604030504040204" pitchFamily="34" charset="0"/>
              </a:rPr>
              <a:t>2</a:t>
            </a:r>
            <a:r>
              <a:rPr kumimoji="0" lang="en-US" altLang="en-US" sz="1600" b="0" i="0" u="none" strike="noStrike" cap="none" normalizeH="0" baseline="0" dirty="0">
                <a:ln>
                  <a:noFill/>
                </a:ln>
                <a:solidFill>
                  <a:srgbClr val="000000"/>
                </a:solidFill>
                <a:effectLst/>
                <a:latin typeface="Tahoma" panose="020B0604030504040204" pitchFamily="34" charset="0"/>
                <a:cs typeface="Tahoma" panose="020B0604030504040204" pitchFamily="34" charset="0"/>
              </a:rPr>
              <a:t>+𝑦</a:t>
            </a:r>
            <a:r>
              <a:rPr kumimoji="0" lang="en-US" altLang="en-US" sz="1600" b="0" i="0" u="none" strike="noStrike" cap="none" normalizeH="0" baseline="30000" dirty="0">
                <a:ln>
                  <a:noFill/>
                </a:ln>
                <a:solidFill>
                  <a:srgbClr val="000000"/>
                </a:solidFill>
                <a:effectLst/>
                <a:latin typeface="Tahoma" panose="020B0604030504040204" pitchFamily="34" charset="0"/>
                <a:cs typeface="Tahoma" panose="020B0604030504040204" pitchFamily="34" charset="0"/>
              </a:rPr>
              <a:t>2</a:t>
            </a:r>
            <a:endParaRPr kumimoji="0" lang="en-US" altLang="en-US" sz="1000" b="0" i="0" u="none" strike="noStrike" cap="none" normalizeH="0" baseline="3000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dirty="0">
                <a:solidFill>
                  <a:srgbClr val="000000"/>
                </a:solidFill>
                <a:latin typeface="MathJax_Main"/>
                <a:cs typeface="Tahoma" panose="020B0604030504040204" pitchFamily="34" charset="0"/>
              </a:rPr>
              <a:t>t</a:t>
            </a:r>
            <a:r>
              <a:rPr kumimoji="0" lang="en-US" altLang="en-US" i="0" u="none" strike="noStrike" cap="none" normalizeH="0" baseline="0" dirty="0">
                <a:ln>
                  <a:noFill/>
                </a:ln>
                <a:solidFill>
                  <a:srgbClr val="000000"/>
                </a:solidFill>
                <a:effectLst/>
                <a:latin typeface="MathJax_Main"/>
                <a:cs typeface="Tahoma" panose="020B0604030504040204" pitchFamily="34" charset="0"/>
              </a:rPr>
              <a:t>an </a:t>
            </a:r>
            <a:r>
              <a:rPr kumimoji="0" lang="en-US" altLang="en-US" i="0" u="none" strike="noStrike" cap="none" normalizeH="0" baseline="0" dirty="0">
                <a:ln>
                  <a:noFill/>
                </a:ln>
                <a:solidFill>
                  <a:srgbClr val="000000"/>
                </a:solidFill>
                <a:effectLst/>
                <a:latin typeface="MathJax_Math-italic"/>
                <a:cs typeface="Tahoma" panose="020B0604030504040204" pitchFamily="34" charset="0"/>
              </a:rPr>
              <a:t>θ</a:t>
            </a:r>
            <a:r>
              <a:rPr kumimoji="0" lang="en-US" altLang="en-US" i="0" u="none" strike="noStrike" cap="none" normalizeH="0" baseline="0" dirty="0">
                <a:ln>
                  <a:noFill/>
                </a:ln>
                <a:solidFill>
                  <a:srgbClr val="000000"/>
                </a:solidFill>
                <a:effectLst/>
                <a:latin typeface="MathJax_Main"/>
                <a:cs typeface="Tahoma" panose="020B0604030504040204" pitchFamily="34" charset="0"/>
              </a:rPr>
              <a:t>=(y/x)</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rgbClr val="000000"/>
                </a:solidFill>
                <a:effectLst/>
                <a:latin typeface="MathJax_Math-italic"/>
                <a:cs typeface="Tahoma" panose="020B0604030504040204" pitchFamily="34" charset="0"/>
              </a:rPr>
              <a:t>z</a:t>
            </a:r>
            <a:r>
              <a:rPr kumimoji="0" lang="en-US" altLang="en-US" i="0" u="none" strike="noStrike" cap="none" normalizeH="0" baseline="0" dirty="0">
                <a:ln>
                  <a:noFill/>
                </a:ln>
                <a:solidFill>
                  <a:srgbClr val="000000"/>
                </a:solidFill>
                <a:effectLst/>
                <a:latin typeface="MathJax_Main"/>
                <a:cs typeface="Tahoma" panose="020B0604030504040204" pitchFamily="34" charset="0"/>
              </a:rPr>
              <a:t>=</a:t>
            </a:r>
            <a:r>
              <a:rPr kumimoji="0" lang="en-US" altLang="en-US" i="0" u="none" strike="noStrike" cap="none" normalizeH="0" baseline="0" dirty="0">
                <a:ln>
                  <a:noFill/>
                </a:ln>
                <a:solidFill>
                  <a:srgbClr val="000000"/>
                </a:solidFill>
                <a:effectLst/>
                <a:latin typeface="MathJax_Math-italic"/>
                <a:cs typeface="Tahoma" panose="020B0604030504040204" pitchFamily="34" charset="0"/>
              </a:rPr>
              <a:t>z</a:t>
            </a:r>
            <a:endParaRPr kumimoji="0" lang="en-US" altLang="en-US" sz="1000" i="0" u="none" strike="noStrike" cap="none" normalizeH="0" baseline="0" dirty="0">
              <a:ln>
                <a:noFill/>
              </a:ln>
              <a:solidFill>
                <a:srgbClr val="000000"/>
              </a:solidFill>
              <a:effectLst/>
              <a:latin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rPr>
            </a:b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5231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261E2C3-7020-F251-EDBA-02A03670E697}"/>
              </a:ext>
            </a:extLst>
          </p:cNvPr>
          <p:cNvSpPr txBox="1"/>
          <p:nvPr/>
        </p:nvSpPr>
        <p:spPr>
          <a:xfrm>
            <a:off x="2509887" y="1257633"/>
            <a:ext cx="6094428" cy="461665"/>
          </a:xfrm>
          <a:prstGeom prst="rect">
            <a:avLst/>
          </a:prstGeom>
          <a:noFill/>
        </p:spPr>
        <p:txBody>
          <a:bodyPr wrap="square">
            <a:spAutoFit/>
          </a:bodyPr>
          <a:lstStyle/>
          <a:p>
            <a:pPr algn="l">
              <a:lnSpc>
                <a:spcPct val="100000"/>
              </a:lnSpc>
            </a:pPr>
            <a:r>
              <a:rPr lang="en-US" sz="2400" b="1" i="0">
                <a:effectLst/>
              </a:rPr>
              <a:t>Spherical coordinate system</a:t>
            </a:r>
            <a:endParaRPr lang="en-US" sz="2400" b="1" i="0" dirty="0">
              <a:effectLst/>
            </a:endParaRPr>
          </a:p>
        </p:txBody>
      </p:sp>
      <p:pic>
        <p:nvPicPr>
          <p:cNvPr id="11" name="Picture 10" descr="A diagram of a sphere&#10;&#10;Description automatically generated">
            <a:extLst>
              <a:ext uri="{FF2B5EF4-FFF2-40B4-BE49-F238E27FC236}">
                <a16:creationId xmlns:a16="http://schemas.microsoft.com/office/drawing/2014/main" id="{7B235696-5669-5591-9C20-3EA4CDEBC1B8}"/>
              </a:ext>
            </a:extLst>
          </p:cNvPr>
          <p:cNvPicPr>
            <a:picLocks noChangeAspect="1"/>
          </p:cNvPicPr>
          <p:nvPr/>
        </p:nvPicPr>
        <p:blipFill>
          <a:blip r:embed="rId2"/>
          <a:stretch>
            <a:fillRect/>
          </a:stretch>
        </p:blipFill>
        <p:spPr>
          <a:xfrm>
            <a:off x="7579151" y="222138"/>
            <a:ext cx="3593183" cy="2994320"/>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B59928F5-45A7-E352-2440-E340B9402AD1}"/>
              </a:ext>
            </a:extLst>
          </p:cNvPr>
          <p:cNvPicPr>
            <a:picLocks noChangeAspect="1"/>
          </p:cNvPicPr>
          <p:nvPr/>
        </p:nvPicPr>
        <p:blipFill>
          <a:blip r:embed="rId3"/>
          <a:stretch>
            <a:fillRect/>
          </a:stretch>
        </p:blipFill>
        <p:spPr>
          <a:xfrm>
            <a:off x="762691" y="3737565"/>
            <a:ext cx="6000524" cy="2802275"/>
          </a:xfrm>
          <a:prstGeom prst="rect">
            <a:avLst/>
          </a:prstGeom>
        </p:spPr>
      </p:pic>
      <p:pic>
        <p:nvPicPr>
          <p:cNvPr id="20" name="Picture 19" descr="A diagram of a triangle&#10;&#10;Description automatically generated">
            <a:extLst>
              <a:ext uri="{FF2B5EF4-FFF2-40B4-BE49-F238E27FC236}">
                <a16:creationId xmlns:a16="http://schemas.microsoft.com/office/drawing/2014/main" id="{EEBBB8BF-7439-7916-0CEF-211F2DC8F2C7}"/>
              </a:ext>
            </a:extLst>
          </p:cNvPr>
          <p:cNvPicPr>
            <a:picLocks noChangeAspect="1"/>
          </p:cNvPicPr>
          <p:nvPr/>
        </p:nvPicPr>
        <p:blipFill>
          <a:blip r:embed="rId4"/>
          <a:stretch>
            <a:fillRect/>
          </a:stretch>
        </p:blipFill>
        <p:spPr>
          <a:xfrm>
            <a:off x="7972708" y="3877873"/>
            <a:ext cx="2806067" cy="2302335"/>
          </a:xfrm>
          <a:prstGeom prst="rect">
            <a:avLst/>
          </a:prstGeom>
        </p:spPr>
      </p:pic>
    </p:spTree>
    <p:extLst>
      <p:ext uri="{BB962C8B-B14F-4D97-AF65-F5344CB8AC3E}">
        <p14:creationId xmlns:p14="http://schemas.microsoft.com/office/powerpoint/2010/main" val="188848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BEC6B9C-998D-C059-9FA5-3BBFB73478BE}"/>
              </a:ext>
            </a:extLst>
          </p:cNvPr>
          <p:cNvSpPr txBox="1"/>
          <p:nvPr/>
        </p:nvSpPr>
        <p:spPr>
          <a:xfrm>
            <a:off x="0" y="0"/>
            <a:ext cx="12192000" cy="779444"/>
          </a:xfrm>
          <a:prstGeom prst="rect">
            <a:avLst/>
          </a:prstGeom>
          <a:noFill/>
        </p:spPr>
        <p:txBody>
          <a:bodyPr wrap="square">
            <a:spAutoFit/>
          </a:bodyPr>
          <a:lstStyle/>
          <a:p>
            <a:pPr marL="285750" indent="-285750" algn="ctr">
              <a:lnSpc>
                <a:spcPct val="160000"/>
              </a:lnSpc>
              <a:buFont typeface="Wingdings" panose="05000000000000000000" pitchFamily="2" charset="2"/>
              <a:buChar char="q"/>
            </a:pPr>
            <a:r>
              <a:rPr lang="en-US" sz="3200" u="sng" dirty="0">
                <a:latin typeface="Times New Roman" panose="02020603050405020304" pitchFamily="18" charset="0"/>
              </a:rPr>
              <a:t>Vector and Linear Algebra</a:t>
            </a:r>
          </a:p>
        </p:txBody>
      </p:sp>
      <p:sp>
        <p:nvSpPr>
          <p:cNvPr id="11" name="TextBox 10">
            <a:extLst>
              <a:ext uri="{FF2B5EF4-FFF2-40B4-BE49-F238E27FC236}">
                <a16:creationId xmlns:a16="http://schemas.microsoft.com/office/drawing/2014/main" id="{935A77BF-5C80-1B0E-B3C1-6080F9E6FD66}"/>
              </a:ext>
            </a:extLst>
          </p:cNvPr>
          <p:cNvSpPr txBox="1"/>
          <p:nvPr/>
        </p:nvSpPr>
        <p:spPr>
          <a:xfrm>
            <a:off x="1894788" y="942681"/>
            <a:ext cx="10297211" cy="5325882"/>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US" b="1" dirty="0"/>
              <a:t>Scalar-</a:t>
            </a:r>
            <a:r>
              <a:rPr lang="en-US" dirty="0"/>
              <a:t> A scalar quantity has only magnitude .</a:t>
            </a:r>
          </a:p>
          <a:p>
            <a:pPr>
              <a:lnSpc>
                <a:spcPct val="150000"/>
              </a:lnSpc>
            </a:pPr>
            <a:r>
              <a:rPr lang="en-US" dirty="0"/>
              <a:t>Example- Length, Area, Volume, Speed, Pressure, Temperature, etc.</a:t>
            </a:r>
          </a:p>
          <a:p>
            <a:pPr marL="285750" indent="-285750">
              <a:lnSpc>
                <a:spcPct val="150000"/>
              </a:lnSpc>
              <a:buFont typeface="Arial" panose="020B0604020202020204" pitchFamily="34" charset="0"/>
              <a:buChar char="•"/>
            </a:pPr>
            <a:r>
              <a:rPr lang="en-US" b="1" dirty="0"/>
              <a:t>Vector-</a:t>
            </a:r>
            <a:r>
              <a:rPr lang="en-US" dirty="0"/>
              <a:t> A vector quantity has both magnitude and direction.</a:t>
            </a:r>
          </a:p>
          <a:p>
            <a:pPr>
              <a:lnSpc>
                <a:spcPct val="150000"/>
              </a:lnSpc>
            </a:pPr>
            <a:r>
              <a:rPr lang="en-US" dirty="0"/>
              <a:t>Example-  Displacement, Velocity, Acceleration, Force, Weight, Lift, Drag, etc.</a:t>
            </a:r>
          </a:p>
          <a:p>
            <a:pPr marL="285750" indent="-285750">
              <a:lnSpc>
                <a:spcPct val="150000"/>
              </a:lnSpc>
              <a:buFont typeface="Arial" panose="020B0604020202020204" pitchFamily="34" charset="0"/>
              <a:buChar char="•"/>
            </a:pPr>
            <a:r>
              <a:rPr lang="en-US" b="1" dirty="0"/>
              <a:t>Unit Vector- </a:t>
            </a:r>
            <a:r>
              <a:rPr lang="en-US" dirty="0"/>
              <a:t>Unit vector is a vector that has a magnitude of one and it is also known as a direction vector.</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a:lnSpc>
                <a:spcPct val="150000"/>
              </a:lnSpc>
            </a:pPr>
            <a:endParaRPr lang="en-US" dirty="0"/>
          </a:p>
          <a:p>
            <a:pPr marL="285750" indent="-285750">
              <a:lnSpc>
                <a:spcPct val="120000"/>
              </a:lnSpc>
              <a:spcBef>
                <a:spcPts val="1000"/>
              </a:spcBef>
              <a:buFont typeface="Arial"/>
              <a:buChar char="•"/>
            </a:pPr>
            <a:r>
              <a:rPr lang="en-US" b="1" dirty="0">
                <a:ea typeface="+mn-lt"/>
                <a:cs typeface="+mn-lt"/>
              </a:rPr>
              <a:t>Dot product and its physical significance-</a:t>
            </a:r>
            <a:r>
              <a:rPr lang="en-US" dirty="0">
                <a:ea typeface="+mn-lt"/>
                <a:cs typeface="+mn-lt"/>
              </a:rPr>
              <a:t>The</a:t>
            </a:r>
            <a:r>
              <a:rPr lang="en-US" dirty="0"/>
              <a:t> dot product is a measure of how much </a:t>
            </a:r>
            <a:r>
              <a:rPr lang="en-US" b="1" dirty="0"/>
              <a:t>two vectors are aligned</a:t>
            </a:r>
            <a:r>
              <a:rPr lang="en-US" dirty="0"/>
              <a:t>. So, if we have two vectors, u and v, the dot product between these two would give the length of the vector v along the vector u, or if you will, the projection of v along u.</a:t>
            </a:r>
          </a:p>
          <a:p>
            <a:pPr>
              <a:lnSpc>
                <a:spcPct val="150000"/>
              </a:lnSpc>
            </a:pPr>
            <a:endParaRPr lang="en-US" dirty="0"/>
          </a:p>
        </p:txBody>
      </p:sp>
      <p:pic>
        <p:nvPicPr>
          <p:cNvPr id="15" name="Picture 14" descr="A black and white math symbols&#10;&#10;Description automatically generated with medium confidence">
            <a:extLst>
              <a:ext uri="{FF2B5EF4-FFF2-40B4-BE49-F238E27FC236}">
                <a16:creationId xmlns:a16="http://schemas.microsoft.com/office/drawing/2014/main" id="{3FD4EE93-D52F-9900-5D78-85456A08DF80}"/>
              </a:ext>
            </a:extLst>
          </p:cNvPr>
          <p:cNvPicPr>
            <a:picLocks noChangeAspect="1"/>
          </p:cNvPicPr>
          <p:nvPr/>
        </p:nvPicPr>
        <p:blipFill>
          <a:blip r:embed="rId2"/>
          <a:stretch>
            <a:fillRect/>
          </a:stretch>
        </p:blipFill>
        <p:spPr>
          <a:xfrm>
            <a:off x="5047219" y="3429000"/>
            <a:ext cx="1731437" cy="996598"/>
          </a:xfrm>
          <a:prstGeom prst="rect">
            <a:avLst/>
          </a:prstGeom>
        </p:spPr>
      </p:pic>
    </p:spTree>
    <p:extLst>
      <p:ext uri="{BB962C8B-B14F-4D97-AF65-F5344CB8AC3E}">
        <p14:creationId xmlns:p14="http://schemas.microsoft.com/office/powerpoint/2010/main" val="321334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1816E-A382-5630-275F-A4C3636395E2}"/>
              </a:ext>
            </a:extLst>
          </p:cNvPr>
          <p:cNvSpPr txBox="1"/>
          <p:nvPr/>
        </p:nvSpPr>
        <p:spPr>
          <a:xfrm>
            <a:off x="489857" y="3973286"/>
            <a:ext cx="46033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Cross Product and its physical significance</a:t>
            </a:r>
          </a:p>
        </p:txBody>
      </p:sp>
      <p:pic>
        <p:nvPicPr>
          <p:cNvPr id="3" name="Picture 2" descr="A light shining on a triangle&#10;&#10;Description automatically generated">
            <a:extLst>
              <a:ext uri="{FF2B5EF4-FFF2-40B4-BE49-F238E27FC236}">
                <a16:creationId xmlns:a16="http://schemas.microsoft.com/office/drawing/2014/main" id="{E3BE804B-C5D0-5241-A43B-55DDC944D6E9}"/>
              </a:ext>
            </a:extLst>
          </p:cNvPr>
          <p:cNvPicPr>
            <a:picLocks noChangeAspect="1"/>
          </p:cNvPicPr>
          <p:nvPr/>
        </p:nvPicPr>
        <p:blipFill>
          <a:blip r:embed="rId2"/>
          <a:stretch>
            <a:fillRect/>
          </a:stretch>
        </p:blipFill>
        <p:spPr>
          <a:xfrm>
            <a:off x="7143777" y="551699"/>
            <a:ext cx="2190492" cy="3043366"/>
          </a:xfrm>
          <a:prstGeom prst="rect">
            <a:avLst/>
          </a:prstGeom>
        </p:spPr>
      </p:pic>
      <p:pic>
        <p:nvPicPr>
          <p:cNvPr id="4" name="Picture 3" descr="A cart with a blue box on wheels&#10;&#10;Description automatically generated">
            <a:extLst>
              <a:ext uri="{FF2B5EF4-FFF2-40B4-BE49-F238E27FC236}">
                <a16:creationId xmlns:a16="http://schemas.microsoft.com/office/drawing/2014/main" id="{45227487-E18A-8CD1-CEB0-1130C4960EB6}"/>
              </a:ext>
            </a:extLst>
          </p:cNvPr>
          <p:cNvPicPr>
            <a:picLocks noChangeAspect="1"/>
          </p:cNvPicPr>
          <p:nvPr/>
        </p:nvPicPr>
        <p:blipFill>
          <a:blip r:embed="rId3"/>
          <a:stretch>
            <a:fillRect/>
          </a:stretch>
        </p:blipFill>
        <p:spPr>
          <a:xfrm>
            <a:off x="3137846" y="379639"/>
            <a:ext cx="2867025" cy="2990850"/>
          </a:xfrm>
          <a:prstGeom prst="rect">
            <a:avLst/>
          </a:prstGeom>
        </p:spPr>
      </p:pic>
      <p:pic>
        <p:nvPicPr>
          <p:cNvPr id="5" name="Picture 4" descr="A blue and pink arrow in a circle&#10;&#10;Description automatically generated">
            <a:extLst>
              <a:ext uri="{FF2B5EF4-FFF2-40B4-BE49-F238E27FC236}">
                <a16:creationId xmlns:a16="http://schemas.microsoft.com/office/drawing/2014/main" id="{793A0B5B-7CEA-386E-0B2B-E98526094BBF}"/>
              </a:ext>
            </a:extLst>
          </p:cNvPr>
          <p:cNvPicPr>
            <a:picLocks noChangeAspect="1"/>
          </p:cNvPicPr>
          <p:nvPr/>
        </p:nvPicPr>
        <p:blipFill>
          <a:blip r:embed="rId4"/>
          <a:stretch>
            <a:fillRect/>
          </a:stretch>
        </p:blipFill>
        <p:spPr>
          <a:xfrm>
            <a:off x="1085963" y="4507505"/>
            <a:ext cx="2055720" cy="2159373"/>
          </a:xfrm>
          <a:prstGeom prst="rect">
            <a:avLst/>
          </a:prstGeom>
        </p:spPr>
      </p:pic>
      <p:sp>
        <p:nvSpPr>
          <p:cNvPr id="6" name="TextBox 5">
            <a:extLst>
              <a:ext uri="{FF2B5EF4-FFF2-40B4-BE49-F238E27FC236}">
                <a16:creationId xmlns:a16="http://schemas.microsoft.com/office/drawing/2014/main" id="{DB46FB19-F9D8-3DAD-BA30-7F70EB38268A}"/>
              </a:ext>
            </a:extLst>
          </p:cNvPr>
          <p:cNvSpPr txBox="1"/>
          <p:nvPr/>
        </p:nvSpPr>
        <p:spPr>
          <a:xfrm>
            <a:off x="3615018" y="4892489"/>
            <a:ext cx="82228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ahoma"/>
                <a:ea typeface="Tahoma"/>
                <a:cs typeface="Tahoma"/>
              </a:rPr>
              <a:t>The dot product is a multiplication of two vectors that results in a scalar. In this section, we introduce a product of two vectors that generates a third vector orthogonal to the first two. Consider how we might find such a vector.</a:t>
            </a:r>
          </a:p>
          <a:p>
            <a:r>
              <a:rPr lang="en-US" dirty="0">
                <a:latin typeface="Tahoma"/>
                <a:ea typeface="Tahoma"/>
                <a:cs typeface="Tahoma"/>
              </a:rPr>
              <a:t>Example- Torque</a:t>
            </a:r>
            <a:endParaRPr lang="en-US" dirty="0"/>
          </a:p>
        </p:txBody>
      </p:sp>
    </p:spTree>
    <p:extLst>
      <p:ext uri="{BB962C8B-B14F-4D97-AF65-F5344CB8AC3E}">
        <p14:creationId xmlns:p14="http://schemas.microsoft.com/office/powerpoint/2010/main" val="1244124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080B88-2BBA-20AD-8329-FCE3114F99FA}"/>
              </a:ext>
            </a:extLst>
          </p:cNvPr>
          <p:cNvSpPr txBox="1"/>
          <p:nvPr/>
        </p:nvSpPr>
        <p:spPr>
          <a:xfrm>
            <a:off x="2561968" y="63637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cs typeface="Arial"/>
              </a:rPr>
              <a:t>Matrices</a:t>
            </a:r>
            <a:r>
              <a:rPr lang="en-US" sz="2000" dirty="0">
                <a:cs typeface="Arial"/>
              </a:rPr>
              <a:t>​</a:t>
            </a:r>
            <a:endParaRPr lang="en-US"/>
          </a:p>
        </p:txBody>
      </p:sp>
      <p:pic>
        <p:nvPicPr>
          <p:cNvPr id="11" name="Picture 10" descr="A white background with black text">
            <a:extLst>
              <a:ext uri="{FF2B5EF4-FFF2-40B4-BE49-F238E27FC236}">
                <a16:creationId xmlns:a16="http://schemas.microsoft.com/office/drawing/2014/main" id="{77E791FC-132F-C012-7D9D-EA6514B1BDD7}"/>
              </a:ext>
            </a:extLst>
          </p:cNvPr>
          <p:cNvPicPr>
            <a:picLocks noChangeAspect="1"/>
          </p:cNvPicPr>
          <p:nvPr/>
        </p:nvPicPr>
        <p:blipFill>
          <a:blip r:embed="rId2"/>
          <a:stretch>
            <a:fillRect/>
          </a:stretch>
        </p:blipFill>
        <p:spPr>
          <a:xfrm>
            <a:off x="1679195" y="3433373"/>
            <a:ext cx="9955301" cy="3215052"/>
          </a:xfrm>
          <a:prstGeom prst="rect">
            <a:avLst/>
          </a:prstGeom>
        </p:spPr>
      </p:pic>
      <p:sp>
        <p:nvSpPr>
          <p:cNvPr id="3" name="TextBox 2">
            <a:extLst>
              <a:ext uri="{FF2B5EF4-FFF2-40B4-BE49-F238E27FC236}">
                <a16:creationId xmlns:a16="http://schemas.microsoft.com/office/drawing/2014/main" id="{721E4689-3FA5-D0FE-A6C5-47A2C9F6E587}"/>
              </a:ext>
            </a:extLst>
          </p:cNvPr>
          <p:cNvSpPr txBox="1"/>
          <p:nvPr/>
        </p:nvSpPr>
        <p:spPr>
          <a:xfrm>
            <a:off x="1841157" y="1213022"/>
            <a:ext cx="96320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Identity matrix-</a:t>
            </a:r>
            <a:r>
              <a:rPr lang="en-US" dirty="0">
                <a:solidFill>
                  <a:srgbClr val="202122"/>
                </a:solidFill>
                <a:latin typeface="Arial"/>
                <a:cs typeface="Arial"/>
              </a:rPr>
              <a:t>The identity matrix </a:t>
            </a:r>
            <a:r>
              <a:rPr lang="en-US" b="1" dirty="0">
                <a:solidFill>
                  <a:srgbClr val="202122"/>
                </a:solidFill>
                <a:latin typeface="Arial"/>
                <a:cs typeface="Arial"/>
              </a:rPr>
              <a:t>I</a:t>
            </a:r>
            <a:r>
              <a:rPr lang="en-US" i="1" baseline="-25000" dirty="0">
                <a:solidFill>
                  <a:srgbClr val="202122"/>
                </a:solidFill>
                <a:latin typeface="Arial"/>
                <a:cs typeface="Arial"/>
              </a:rPr>
              <a:t>n</a:t>
            </a:r>
            <a:r>
              <a:rPr lang="en-US" dirty="0">
                <a:solidFill>
                  <a:srgbClr val="202122"/>
                </a:solidFill>
                <a:latin typeface="Arial"/>
                <a:cs typeface="Arial"/>
              </a:rPr>
              <a:t> of size </a:t>
            </a:r>
            <a:r>
              <a:rPr lang="en-US" i="1" dirty="0">
                <a:solidFill>
                  <a:srgbClr val="202122"/>
                </a:solidFill>
                <a:latin typeface="Arial"/>
                <a:cs typeface="Arial"/>
              </a:rPr>
              <a:t>n</a:t>
            </a:r>
            <a:r>
              <a:rPr lang="en-US" dirty="0">
                <a:solidFill>
                  <a:srgbClr val="202122"/>
                </a:solidFill>
                <a:latin typeface="Arial"/>
                <a:cs typeface="Arial"/>
              </a:rPr>
              <a:t> is the </a:t>
            </a:r>
            <a:r>
              <a:rPr lang="en-US" i="1" dirty="0">
                <a:solidFill>
                  <a:srgbClr val="202122"/>
                </a:solidFill>
                <a:latin typeface="Arial"/>
                <a:cs typeface="Arial"/>
              </a:rPr>
              <a:t>n</a:t>
            </a:r>
            <a:r>
              <a:rPr lang="en-US" dirty="0">
                <a:solidFill>
                  <a:srgbClr val="202122"/>
                </a:solidFill>
                <a:latin typeface="Arial"/>
                <a:cs typeface="Arial"/>
              </a:rPr>
              <a:t>-by-</a:t>
            </a:r>
            <a:r>
              <a:rPr lang="en-US" i="1" dirty="0">
                <a:solidFill>
                  <a:srgbClr val="202122"/>
                </a:solidFill>
                <a:latin typeface="Arial"/>
                <a:cs typeface="Arial"/>
              </a:rPr>
              <a:t>n</a:t>
            </a:r>
            <a:r>
              <a:rPr lang="en-US" dirty="0">
                <a:solidFill>
                  <a:srgbClr val="202122"/>
                </a:solidFill>
                <a:latin typeface="Arial"/>
                <a:cs typeface="Arial"/>
              </a:rPr>
              <a:t> matrix in which all the elements on the </a:t>
            </a:r>
            <a:r>
              <a:rPr lang="en-US" dirty="0">
                <a:solidFill>
                  <a:srgbClr val="202122"/>
                </a:solidFill>
                <a:latin typeface="Arial"/>
                <a:cs typeface="Arial"/>
                <a:hlinkClick r:id="rId3" tooltip="Main diagonal">
                  <a:extLst>
                    <a:ext uri="{A12FA001-AC4F-418D-AE19-62706E023703}">
                      <ahyp:hlinkClr xmlns:ahyp="http://schemas.microsoft.com/office/drawing/2018/hyperlinkcolor" val="tx"/>
                    </a:ext>
                  </a:extLst>
                </a:hlinkClick>
              </a:rPr>
              <a:t>main diagonal</a:t>
            </a:r>
            <a:r>
              <a:rPr lang="en-US" dirty="0">
                <a:solidFill>
                  <a:srgbClr val="202122"/>
                </a:solidFill>
                <a:latin typeface="Arial"/>
                <a:cs typeface="Arial"/>
              </a:rPr>
              <a:t> are equal to 1 and all other elements are equal to 0, for example,</a:t>
            </a:r>
            <a:endParaRPr lang="en-US" dirty="0"/>
          </a:p>
        </p:txBody>
      </p:sp>
      <p:pic>
        <p:nvPicPr>
          <p:cNvPr id="5" name="Picture 4">
            <a:extLst>
              <a:ext uri="{FF2B5EF4-FFF2-40B4-BE49-F238E27FC236}">
                <a16:creationId xmlns:a16="http://schemas.microsoft.com/office/drawing/2014/main" id="{DEB311B6-6518-998B-6851-44FCBEBA836F}"/>
              </a:ext>
            </a:extLst>
          </p:cNvPr>
          <p:cNvPicPr>
            <a:picLocks noChangeAspect="1"/>
          </p:cNvPicPr>
          <p:nvPr/>
        </p:nvPicPr>
        <p:blipFill>
          <a:blip r:embed="rId4"/>
          <a:stretch>
            <a:fillRect/>
          </a:stretch>
        </p:blipFill>
        <p:spPr>
          <a:xfrm>
            <a:off x="3445733" y="2079153"/>
            <a:ext cx="5310832" cy="1149951"/>
          </a:xfrm>
          <a:prstGeom prst="rect">
            <a:avLst/>
          </a:prstGeom>
        </p:spPr>
      </p:pic>
    </p:spTree>
    <p:extLst>
      <p:ext uri="{BB962C8B-B14F-4D97-AF65-F5344CB8AC3E}">
        <p14:creationId xmlns:p14="http://schemas.microsoft.com/office/powerpoint/2010/main" val="375957406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{E434BB34-4C3C-4275-A4E1-D41551803A6A}tf67328976_win32</Template>
  <TotalTime>553</TotalTime>
  <Words>570</Words>
  <Application>Microsoft Office PowerPoint</Application>
  <PresentationFormat>Widescreen</PresentationFormat>
  <Paragraphs>77</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Custom</vt:lpstr>
      <vt:lpstr>SPRINT-1</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Programming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SHUBHAM AGRAHARI</dc:creator>
  <cp:lastModifiedBy>SHUBHAM AGRAHARI</cp:lastModifiedBy>
  <cp:revision>100</cp:revision>
  <dcterms:created xsi:type="dcterms:W3CDTF">2024-06-12T09:32:16Z</dcterms:created>
  <dcterms:modified xsi:type="dcterms:W3CDTF">2024-08-06T10:50:41Z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