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6" roundtripDataSignature="AMtx7mgB6+ZKqSH8NELhh5wRZohzUeWd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a788bd100_0_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a788bd100_0_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a788bd100_0_1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a788bd100_0_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a788bd100_0_2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a788bd100_0_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6a788bd100_0_2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6a788bd100_0_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a788bd100_0_3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a788bd100_0_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65cffd390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865cffd390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65cffd390_0_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65cffd390_0_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65cffd390_0_1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65cffd390_0_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65cffd390_0_1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65cffd390_0_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65cffd390_0_2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65cffd390_0_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65cffd390_0_3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65cffd390_0_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6a788bcd69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62" name="Google Shape;62;g16a788bcd69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864ea36198_0_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68" name="Google Shape;68;g1864ea36198_0_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6a788bcd69_0_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74" name="Google Shape;74;g16a788bcd69_0_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ad7c52e3ca98343_1: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80" name="Google Shape;80;g7ad7c52e3ca98343_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ad7c52e3ca98343_17: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86" name="Google Shape;86;g7ad7c52e3ca98343_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ad7c52e3ca98343_23: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d7c52e3ca98343_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a788bd100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a788bd100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8" name="Shape 18"/>
        <p:cNvGrpSpPr/>
        <p:nvPr/>
      </p:nvGrpSpPr>
      <p:grpSpPr>
        <a:xfrm>
          <a:off x="0" y="0"/>
          <a:ext cx="0" cy="0"/>
          <a:chOff x="0" y="0"/>
          <a:chExt cx="0" cy="0"/>
        </a:xfrm>
      </p:grpSpPr>
      <p:sp>
        <p:nvSpPr>
          <p:cNvPr id="19" name="Google Shape;19;p4"/>
          <p:cNvSpPr txBox="1"/>
          <p:nvPr>
            <p:ph type="title"/>
          </p:nvPr>
        </p:nvSpPr>
        <p:spPr>
          <a:xfrm>
            <a:off x="2502916" y="655396"/>
            <a:ext cx="4138167" cy="6953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
          <p:cNvSpPr txBox="1"/>
          <p:nvPr>
            <p:ph idx="11" type="ftr"/>
          </p:nvPr>
        </p:nvSpPr>
        <p:spPr>
          <a:xfrm>
            <a:off x="7018401" y="6641897"/>
            <a:ext cx="2047875" cy="1828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10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5"/>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1" type="ftr"/>
          </p:nvPr>
        </p:nvSpPr>
        <p:spPr>
          <a:xfrm>
            <a:off x="7018401" y="6641897"/>
            <a:ext cx="2047875" cy="1828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10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6"/>
          <p:cNvSpPr txBox="1"/>
          <p:nvPr>
            <p:ph type="title"/>
          </p:nvPr>
        </p:nvSpPr>
        <p:spPr>
          <a:xfrm>
            <a:off x="2502916" y="655396"/>
            <a:ext cx="4138167" cy="6953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383540" y="2250440"/>
            <a:ext cx="8080375" cy="30264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00">
                <a:solidFill>
                  <a:srgbClr val="E36C09"/>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6"/>
          <p:cNvSpPr txBox="1"/>
          <p:nvPr>
            <p:ph idx="11" type="ftr"/>
          </p:nvPr>
        </p:nvSpPr>
        <p:spPr>
          <a:xfrm>
            <a:off x="7018401" y="6641897"/>
            <a:ext cx="2047875" cy="1828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10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sp>
        <p:nvSpPr>
          <p:cNvPr id="36" name="Google Shape;36;p7"/>
          <p:cNvSpPr txBox="1"/>
          <p:nvPr>
            <p:ph type="title"/>
          </p:nvPr>
        </p:nvSpPr>
        <p:spPr>
          <a:xfrm>
            <a:off x="2502916" y="655396"/>
            <a:ext cx="4138167" cy="6953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7"/>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7"/>
          <p:cNvSpPr txBox="1"/>
          <p:nvPr>
            <p:ph idx="11" type="ftr"/>
          </p:nvPr>
        </p:nvSpPr>
        <p:spPr>
          <a:xfrm>
            <a:off x="7018401" y="6641897"/>
            <a:ext cx="2047875" cy="1828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10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
        <p:nvSpPr>
          <p:cNvPr id="43" name="Google Shape;43;p8"/>
          <p:cNvSpPr txBox="1"/>
          <p:nvPr>
            <p:ph idx="11" type="ftr"/>
          </p:nvPr>
        </p:nvSpPr>
        <p:spPr>
          <a:xfrm>
            <a:off x="7018401" y="6641897"/>
            <a:ext cx="2047875" cy="1828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10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p:nvPr/>
        </p:nvSpPr>
        <p:spPr>
          <a:xfrm>
            <a:off x="4629911" y="6550152"/>
            <a:ext cx="2329180" cy="48895"/>
          </a:xfrm>
          <a:custGeom>
            <a:rect b="b" l="l" r="r" t="t"/>
            <a:pathLst>
              <a:path extrusionOk="0" h="48895" w="2329179">
                <a:moveTo>
                  <a:pt x="2328672" y="0"/>
                </a:moveTo>
                <a:lnTo>
                  <a:pt x="0" y="0"/>
                </a:lnTo>
                <a:lnTo>
                  <a:pt x="0" y="48768"/>
                </a:lnTo>
                <a:lnTo>
                  <a:pt x="2328672" y="48768"/>
                </a:lnTo>
                <a:lnTo>
                  <a:pt x="2328672" y="0"/>
                </a:lnTo>
                <a:close/>
              </a:path>
            </a:pathLst>
          </a:custGeom>
          <a:solidFill>
            <a:srgbClr val="76C2E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3"/>
          <p:cNvSpPr/>
          <p:nvPr/>
        </p:nvSpPr>
        <p:spPr>
          <a:xfrm>
            <a:off x="6909816" y="6550152"/>
            <a:ext cx="2234565" cy="45720"/>
          </a:xfrm>
          <a:custGeom>
            <a:rect b="b" l="l" r="r" t="t"/>
            <a:pathLst>
              <a:path extrusionOk="0" h="45720" w="2234565">
                <a:moveTo>
                  <a:pt x="2234183" y="0"/>
                </a:moveTo>
                <a:lnTo>
                  <a:pt x="0" y="0"/>
                </a:lnTo>
                <a:lnTo>
                  <a:pt x="0" y="45720"/>
                </a:lnTo>
                <a:lnTo>
                  <a:pt x="2234183" y="45720"/>
                </a:lnTo>
                <a:lnTo>
                  <a:pt x="2234183" y="0"/>
                </a:lnTo>
                <a:close/>
              </a:path>
            </a:pathLst>
          </a:custGeom>
          <a:solidFill>
            <a:srgbClr val="E21C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3"/>
          <p:cNvSpPr/>
          <p:nvPr/>
        </p:nvSpPr>
        <p:spPr>
          <a:xfrm>
            <a:off x="2084832" y="6550152"/>
            <a:ext cx="2581910" cy="48895"/>
          </a:xfrm>
          <a:custGeom>
            <a:rect b="b" l="l" r="r" t="t"/>
            <a:pathLst>
              <a:path extrusionOk="0" h="48895" w="2581910">
                <a:moveTo>
                  <a:pt x="2581656" y="0"/>
                </a:moveTo>
                <a:lnTo>
                  <a:pt x="0" y="0"/>
                </a:lnTo>
                <a:lnTo>
                  <a:pt x="0" y="48768"/>
                </a:lnTo>
                <a:lnTo>
                  <a:pt x="2581656" y="48768"/>
                </a:lnTo>
                <a:lnTo>
                  <a:pt x="2581656" y="0"/>
                </a:lnTo>
                <a:close/>
              </a:path>
            </a:pathLst>
          </a:custGeom>
          <a:solidFill>
            <a:srgbClr val="FBAF1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3"/>
          <p:cNvSpPr/>
          <p:nvPr/>
        </p:nvSpPr>
        <p:spPr>
          <a:xfrm>
            <a:off x="6629400" y="0"/>
            <a:ext cx="2194559" cy="691896"/>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3"/>
          <p:cNvSpPr/>
          <p:nvPr/>
        </p:nvSpPr>
        <p:spPr>
          <a:xfrm>
            <a:off x="2362200" y="1295400"/>
            <a:ext cx="2329180" cy="45720"/>
          </a:xfrm>
          <a:custGeom>
            <a:rect b="b" l="l" r="r" t="t"/>
            <a:pathLst>
              <a:path extrusionOk="0" h="45719" w="2329179">
                <a:moveTo>
                  <a:pt x="2328672" y="0"/>
                </a:moveTo>
                <a:lnTo>
                  <a:pt x="0" y="0"/>
                </a:lnTo>
                <a:lnTo>
                  <a:pt x="0" y="45720"/>
                </a:lnTo>
                <a:lnTo>
                  <a:pt x="2328672" y="45720"/>
                </a:lnTo>
                <a:lnTo>
                  <a:pt x="2328672" y="0"/>
                </a:lnTo>
                <a:close/>
              </a:path>
            </a:pathLst>
          </a:custGeom>
          <a:solidFill>
            <a:srgbClr val="76C2E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3"/>
          <p:cNvSpPr/>
          <p:nvPr/>
        </p:nvSpPr>
        <p:spPr>
          <a:xfrm>
            <a:off x="0" y="1295400"/>
            <a:ext cx="2362200" cy="45720"/>
          </a:xfrm>
          <a:custGeom>
            <a:rect b="b" l="l" r="r" t="t"/>
            <a:pathLst>
              <a:path extrusionOk="0" h="45719" w="2362200">
                <a:moveTo>
                  <a:pt x="2362200" y="0"/>
                </a:moveTo>
                <a:lnTo>
                  <a:pt x="0" y="0"/>
                </a:lnTo>
                <a:lnTo>
                  <a:pt x="0" y="45720"/>
                </a:lnTo>
                <a:lnTo>
                  <a:pt x="2362200" y="45720"/>
                </a:lnTo>
                <a:lnTo>
                  <a:pt x="2362200" y="0"/>
                </a:lnTo>
                <a:close/>
              </a:path>
            </a:pathLst>
          </a:custGeom>
          <a:solidFill>
            <a:srgbClr val="FBAF1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3"/>
          <p:cNvSpPr/>
          <p:nvPr/>
        </p:nvSpPr>
        <p:spPr>
          <a:xfrm>
            <a:off x="4681728" y="1295400"/>
            <a:ext cx="2329180" cy="45720"/>
          </a:xfrm>
          <a:custGeom>
            <a:rect b="b" l="l" r="r" t="t"/>
            <a:pathLst>
              <a:path extrusionOk="0" h="45719" w="2329179">
                <a:moveTo>
                  <a:pt x="2328672" y="0"/>
                </a:moveTo>
                <a:lnTo>
                  <a:pt x="0" y="0"/>
                </a:lnTo>
                <a:lnTo>
                  <a:pt x="0" y="45720"/>
                </a:lnTo>
                <a:lnTo>
                  <a:pt x="2328672" y="45720"/>
                </a:lnTo>
                <a:lnTo>
                  <a:pt x="2328672"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3"/>
          <p:cNvSpPr txBox="1"/>
          <p:nvPr>
            <p:ph type="title"/>
          </p:nvPr>
        </p:nvSpPr>
        <p:spPr>
          <a:xfrm>
            <a:off x="2502916" y="655396"/>
            <a:ext cx="4138167" cy="69532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
          <p:cNvSpPr txBox="1"/>
          <p:nvPr>
            <p:ph idx="1" type="body"/>
          </p:nvPr>
        </p:nvSpPr>
        <p:spPr>
          <a:xfrm>
            <a:off x="383540" y="2250440"/>
            <a:ext cx="8080375" cy="30264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00" u="none" cap="none" strike="noStrike">
                <a:solidFill>
                  <a:srgbClr val="E36C09"/>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5" name="Google Shape;15;p3"/>
          <p:cNvSpPr txBox="1"/>
          <p:nvPr>
            <p:ph idx="11" type="ftr"/>
          </p:nvPr>
        </p:nvSpPr>
        <p:spPr>
          <a:xfrm>
            <a:off x="7018401" y="6641897"/>
            <a:ext cx="2047875" cy="18287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100">
                <a:solidFill>
                  <a:srgbClr val="0F11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1"/>
          <p:cNvSpPr/>
          <p:nvPr/>
        </p:nvSpPr>
        <p:spPr>
          <a:xfrm>
            <a:off x="0" y="6211823"/>
            <a:ext cx="9144000" cy="6461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p:nvPr/>
        </p:nvSpPr>
        <p:spPr>
          <a:xfrm>
            <a:off x="0" y="0"/>
            <a:ext cx="9144000" cy="127406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
          <p:cNvSpPr txBox="1"/>
          <p:nvPr>
            <p:ph type="title"/>
          </p:nvPr>
        </p:nvSpPr>
        <p:spPr>
          <a:xfrm>
            <a:off x="943750" y="1274075"/>
            <a:ext cx="6939000" cy="5293200"/>
          </a:xfrm>
          <a:prstGeom prst="rect">
            <a:avLst/>
          </a:prstGeom>
          <a:noFill/>
          <a:ln>
            <a:noFill/>
          </a:ln>
        </p:spPr>
        <p:txBody>
          <a:bodyPr anchorCtr="0" anchor="t" bIns="0" lIns="0" spcFirstLastPara="1" rIns="0" wrap="square" tIns="13325">
            <a:spAutoFit/>
          </a:bodyPr>
          <a:lstStyle/>
          <a:p>
            <a:pPr indent="0" lvl="0" marL="38100" marR="30480" rtl="0" algn="ctr">
              <a:lnSpc>
                <a:spcPct val="100000"/>
              </a:lnSpc>
              <a:spcBef>
                <a:spcPts val="0"/>
              </a:spcBef>
              <a:spcAft>
                <a:spcPts val="0"/>
              </a:spcAft>
              <a:buNone/>
            </a:pPr>
            <a:r>
              <a:rPr b="1" lang="en-US" sz="4000">
                <a:solidFill>
                  <a:srgbClr val="E21C23"/>
                </a:solidFill>
                <a:latin typeface="Times New Roman"/>
                <a:ea typeface="Times New Roman"/>
                <a:cs typeface="Times New Roman"/>
                <a:sym typeface="Times New Roman"/>
              </a:rPr>
              <a:t>A Method for the Shortest Path Search by Extended Dijkstra Algorithm</a:t>
            </a:r>
            <a:endParaRPr b="1" sz="4000">
              <a:solidFill>
                <a:srgbClr val="E21C23"/>
              </a:solidFill>
              <a:latin typeface="Times New Roman"/>
              <a:ea typeface="Times New Roman"/>
              <a:cs typeface="Times New Roman"/>
              <a:sym typeface="Times New Roman"/>
            </a:endParaRPr>
          </a:p>
          <a:p>
            <a:pPr indent="0" lvl="0" marL="38100" marR="30480" rtl="0" algn="ctr">
              <a:lnSpc>
                <a:spcPct val="100000"/>
              </a:lnSpc>
              <a:spcBef>
                <a:spcPts val="0"/>
              </a:spcBef>
              <a:spcAft>
                <a:spcPts val="0"/>
              </a:spcAft>
              <a:buNone/>
            </a:pPr>
            <a:r>
              <a:t/>
            </a:r>
            <a:endParaRPr b="1" sz="4000">
              <a:solidFill>
                <a:srgbClr val="E21C23"/>
              </a:solidFill>
              <a:latin typeface="Times New Roman"/>
              <a:ea typeface="Times New Roman"/>
              <a:cs typeface="Times New Roman"/>
              <a:sym typeface="Times New Roman"/>
            </a:endParaRPr>
          </a:p>
          <a:p>
            <a:pPr indent="457200" lvl="0" marL="1828800" marR="30480" rtl="0" algn="l">
              <a:lnSpc>
                <a:spcPct val="100000"/>
              </a:lnSpc>
              <a:spcBef>
                <a:spcPts val="0"/>
              </a:spcBef>
              <a:spcAft>
                <a:spcPts val="0"/>
              </a:spcAft>
              <a:buNone/>
            </a:pPr>
            <a:r>
              <a:rPr b="1" lang="en-US" sz="3100">
                <a:latin typeface="Times New Roman"/>
                <a:ea typeface="Times New Roman"/>
                <a:cs typeface="Times New Roman"/>
                <a:sym typeface="Times New Roman"/>
              </a:rPr>
              <a:t>Group-8</a:t>
            </a:r>
            <a:endParaRPr b="1" sz="3100">
              <a:latin typeface="Times New Roman"/>
              <a:ea typeface="Times New Roman"/>
              <a:cs typeface="Times New Roman"/>
              <a:sym typeface="Times New Roman"/>
            </a:endParaRPr>
          </a:p>
          <a:p>
            <a:pPr indent="457200" lvl="0" marL="0" marR="30480" rtl="0" algn="l">
              <a:lnSpc>
                <a:spcPct val="100000"/>
              </a:lnSpc>
              <a:spcBef>
                <a:spcPts val="0"/>
              </a:spcBef>
              <a:spcAft>
                <a:spcPts val="0"/>
              </a:spcAft>
              <a:buNone/>
            </a:pPr>
            <a:r>
              <a:rPr b="1" lang="en-US" sz="2400">
                <a:latin typeface="Times New Roman"/>
                <a:ea typeface="Times New Roman"/>
                <a:cs typeface="Times New Roman"/>
                <a:sym typeface="Times New Roman"/>
              </a:rPr>
              <a:t>S.Pavan Sai Krishna - 2022H1030061H</a:t>
            </a:r>
            <a:endParaRPr b="1" sz="2400">
              <a:latin typeface="Times New Roman"/>
              <a:ea typeface="Times New Roman"/>
              <a:cs typeface="Times New Roman"/>
              <a:sym typeface="Times New Roman"/>
            </a:endParaRPr>
          </a:p>
          <a:p>
            <a:pPr indent="457200" lvl="0" marL="0" marR="30480" rtl="0" algn="l">
              <a:lnSpc>
                <a:spcPct val="100000"/>
              </a:lnSpc>
              <a:spcBef>
                <a:spcPts val="0"/>
              </a:spcBef>
              <a:spcAft>
                <a:spcPts val="0"/>
              </a:spcAft>
              <a:buNone/>
            </a:pPr>
            <a:r>
              <a:rPr b="1" lang="en-US" sz="2400">
                <a:latin typeface="Times New Roman"/>
                <a:ea typeface="Times New Roman"/>
                <a:cs typeface="Times New Roman"/>
                <a:sym typeface="Times New Roman"/>
              </a:rPr>
              <a:t>Soumyadip Guha      - 2022H1030092H</a:t>
            </a:r>
            <a:endParaRPr b="1" sz="2400">
              <a:latin typeface="Times New Roman"/>
              <a:ea typeface="Times New Roman"/>
              <a:cs typeface="Times New Roman"/>
              <a:sym typeface="Times New Roman"/>
            </a:endParaRPr>
          </a:p>
          <a:p>
            <a:pPr indent="457200" lvl="0" marL="0" marR="30480" rtl="0" algn="l">
              <a:lnSpc>
                <a:spcPct val="100000"/>
              </a:lnSpc>
              <a:spcBef>
                <a:spcPts val="0"/>
              </a:spcBef>
              <a:spcAft>
                <a:spcPts val="0"/>
              </a:spcAft>
              <a:buNone/>
            </a:pPr>
            <a:r>
              <a:rPr b="1" lang="en-US" sz="2400">
                <a:latin typeface="Times New Roman"/>
                <a:ea typeface="Times New Roman"/>
                <a:cs typeface="Times New Roman"/>
                <a:sym typeface="Times New Roman"/>
              </a:rPr>
              <a:t>Havisteja Dantu        - 2022H1030083H</a:t>
            </a:r>
            <a:endParaRPr b="1" sz="2400">
              <a:latin typeface="Times New Roman"/>
              <a:ea typeface="Times New Roman"/>
              <a:cs typeface="Times New Roman"/>
              <a:sym typeface="Times New Roman"/>
            </a:endParaRPr>
          </a:p>
          <a:p>
            <a:pPr indent="0" lvl="0" marL="38100" marR="30480" rtl="0" algn="ctr">
              <a:lnSpc>
                <a:spcPct val="100000"/>
              </a:lnSpc>
              <a:spcBef>
                <a:spcPts val="0"/>
              </a:spcBef>
              <a:spcAft>
                <a:spcPts val="0"/>
              </a:spcAft>
              <a:buNone/>
            </a:pPr>
            <a:r>
              <a:t/>
            </a:r>
            <a:endParaRPr b="1" sz="4000">
              <a:solidFill>
                <a:srgbClr val="E21C23"/>
              </a:solidFill>
              <a:latin typeface="Times New Roman"/>
              <a:ea typeface="Times New Roman"/>
              <a:cs typeface="Times New Roman"/>
              <a:sym typeface="Times New Roman"/>
            </a:endParaRPr>
          </a:p>
          <a:p>
            <a:pPr indent="0" lvl="0" marL="38100" marR="30480" rtl="0" algn="ctr">
              <a:lnSpc>
                <a:spcPct val="100000"/>
              </a:lnSpc>
              <a:spcBef>
                <a:spcPts val="0"/>
              </a:spcBef>
              <a:spcAft>
                <a:spcPts val="0"/>
              </a:spcAft>
              <a:buNone/>
            </a:pPr>
            <a:r>
              <a:t/>
            </a:r>
            <a:endParaRPr b="1" sz="4000">
              <a:solidFill>
                <a:srgbClr val="E21C2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6a788bd100_0_7"/>
          <p:cNvSpPr txBox="1"/>
          <p:nvPr>
            <p:ph type="title"/>
          </p:nvPr>
        </p:nvSpPr>
        <p:spPr>
          <a:xfrm>
            <a:off x="2502916" y="655396"/>
            <a:ext cx="41382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08" name="Google Shape;108;g16a788bd100_0_7"/>
          <p:cNvSpPr txBox="1"/>
          <p:nvPr>
            <p:ph idx="1" type="body"/>
          </p:nvPr>
        </p:nvSpPr>
        <p:spPr>
          <a:xfrm>
            <a:off x="248290" y="1492940"/>
            <a:ext cx="8080500" cy="1847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solidFill>
                  <a:srgbClr val="E21C23"/>
                </a:solidFill>
              </a:rPr>
              <a:t>W</a:t>
            </a:r>
            <a:r>
              <a:rPr lang="en-US">
                <a:solidFill>
                  <a:srgbClr val="E21C23"/>
                </a:solidFill>
              </a:rPr>
              <a:t>e describe the algorithm of the Dijkstra method. First, we consider road intersections as nodes, the roads that connect nodes as paths (routes), and the length and ease of transit of a path as the movement cost (cost)</a:t>
            </a:r>
            <a:endParaRPr>
              <a:solidFill>
                <a:srgbClr val="E21C23"/>
              </a:solidFill>
            </a:endParaRPr>
          </a:p>
          <a:p>
            <a:pPr indent="0" lvl="0" marL="0" rtl="0" algn="l">
              <a:spcBef>
                <a:spcPts val="0"/>
              </a:spcBef>
              <a:spcAft>
                <a:spcPts val="0"/>
              </a:spcAft>
              <a:buNone/>
            </a:pPr>
            <a:r>
              <a:t/>
            </a:r>
            <a:endParaRPr/>
          </a:p>
        </p:txBody>
      </p:sp>
      <p:pic>
        <p:nvPicPr>
          <p:cNvPr id="109" name="Google Shape;109;g16a788bd100_0_7"/>
          <p:cNvPicPr preferRelativeResize="0"/>
          <p:nvPr/>
        </p:nvPicPr>
        <p:blipFill>
          <a:blip r:embed="rId3">
            <a:alphaModFix/>
          </a:blip>
          <a:stretch>
            <a:fillRect/>
          </a:stretch>
        </p:blipFill>
        <p:spPr>
          <a:xfrm>
            <a:off x="1959163" y="3167790"/>
            <a:ext cx="4658779" cy="32131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6a788bd100_0_15"/>
          <p:cNvSpPr txBox="1"/>
          <p:nvPr>
            <p:ph type="title"/>
          </p:nvPr>
        </p:nvSpPr>
        <p:spPr>
          <a:xfrm>
            <a:off x="717427" y="720100"/>
            <a:ext cx="5274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600"/>
              <a:t>Algorithm for Dijkstra</a:t>
            </a:r>
            <a:endParaRPr sz="2200"/>
          </a:p>
        </p:txBody>
      </p:sp>
      <p:sp>
        <p:nvSpPr>
          <p:cNvPr id="115" name="Google Shape;115;g16a788bd100_0_15"/>
          <p:cNvSpPr txBox="1"/>
          <p:nvPr>
            <p:ph idx="1" type="body"/>
          </p:nvPr>
        </p:nvSpPr>
        <p:spPr>
          <a:xfrm>
            <a:off x="261815" y="1425315"/>
            <a:ext cx="8080500" cy="4802400"/>
          </a:xfrm>
          <a:prstGeom prst="rect">
            <a:avLst/>
          </a:prstGeom>
        </p:spPr>
        <p:txBody>
          <a:bodyPr anchorCtr="0" anchor="t" bIns="0" lIns="0" spcFirstLastPara="1" rIns="0" wrap="square" tIns="0">
            <a:spAutoFit/>
          </a:bodyPr>
          <a:lstStyle/>
          <a:p>
            <a:pPr indent="-317500" lvl="0" marL="457200" rtl="0" algn="l">
              <a:spcBef>
                <a:spcPts val="0"/>
              </a:spcBef>
              <a:spcAft>
                <a:spcPts val="0"/>
              </a:spcAft>
              <a:buSzPts val="1400"/>
              <a:buChar char="➢"/>
            </a:pPr>
            <a:r>
              <a:rPr lang="en-US">
                <a:solidFill>
                  <a:schemeClr val="dk1"/>
                </a:solidFill>
              </a:rPr>
              <a:t>Step 0: </a:t>
            </a:r>
            <a:r>
              <a:rPr lang="en-US">
                <a:solidFill>
                  <a:srgbClr val="E21C23"/>
                </a:solidFill>
              </a:rPr>
              <a:t>Mark the starting point.</a:t>
            </a:r>
            <a:endParaRPr>
              <a:solidFill>
                <a:srgbClr val="E21C23"/>
              </a:solidFill>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solidFill>
                  <a:schemeClr val="dk1"/>
                </a:solidFill>
              </a:rPr>
              <a:t>Step 1:</a:t>
            </a:r>
            <a:r>
              <a:rPr lang="en-US"/>
              <a:t> </a:t>
            </a:r>
            <a:r>
              <a:rPr lang="en-US">
                <a:solidFill>
                  <a:srgbClr val="E21C23"/>
                </a:solidFill>
              </a:rPr>
              <a:t>Calculate the movement cost for movement from the starting point to each node connected to the starting point, and mark the node for which that value is the smallest.</a:t>
            </a:r>
            <a:endParaRPr>
              <a:solidFill>
                <a:srgbClr val="E21C23"/>
              </a:solidFill>
            </a:endParaRPr>
          </a:p>
          <a:p>
            <a:pPr indent="0" lvl="0" marL="457200" rtl="0" algn="l">
              <a:spcBef>
                <a:spcPts val="0"/>
              </a:spcBef>
              <a:spcAft>
                <a:spcPts val="0"/>
              </a:spcAft>
              <a:buNone/>
            </a:pPr>
            <a:r>
              <a:rPr lang="en-US"/>
              <a:t> </a:t>
            </a:r>
            <a:endParaRPr/>
          </a:p>
          <a:p>
            <a:pPr indent="-317500" lvl="0" marL="457200" rtl="0" algn="l">
              <a:spcBef>
                <a:spcPts val="0"/>
              </a:spcBef>
              <a:spcAft>
                <a:spcPts val="0"/>
              </a:spcAft>
              <a:buSzPts val="1400"/>
              <a:buChar char="➢"/>
            </a:pPr>
            <a:r>
              <a:rPr lang="en-US">
                <a:solidFill>
                  <a:schemeClr val="dk1"/>
                </a:solidFill>
              </a:rPr>
              <a:t>Step 2:</a:t>
            </a:r>
            <a:r>
              <a:rPr lang="en-US"/>
              <a:t> </a:t>
            </a:r>
            <a:r>
              <a:rPr lang="en-US">
                <a:solidFill>
                  <a:srgbClr val="E21C23"/>
                </a:solidFill>
              </a:rPr>
              <a:t>Calculate the movement cost for movement between the starting point and each node connected to the marked node and mark the node for which that value is the smallest.</a:t>
            </a:r>
            <a:endParaRPr>
              <a:solidFill>
                <a:srgbClr val="E21C23"/>
              </a:solidFill>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solidFill>
                  <a:schemeClr val="dk1"/>
                </a:solidFill>
              </a:rPr>
              <a:t>Step 3:</a:t>
            </a:r>
            <a:r>
              <a:rPr lang="en-US"/>
              <a:t> </a:t>
            </a:r>
            <a:r>
              <a:rPr lang="en-US">
                <a:solidFill>
                  <a:srgbClr val="E21C23"/>
                </a:solidFill>
              </a:rPr>
              <a:t>Repeat Step 2 until the destination is marked.</a:t>
            </a:r>
            <a:endParaRPr>
              <a:solidFill>
                <a:srgbClr val="E21C2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6a788bd100_0_21"/>
          <p:cNvSpPr txBox="1"/>
          <p:nvPr>
            <p:ph type="title"/>
          </p:nvPr>
        </p:nvSpPr>
        <p:spPr>
          <a:xfrm>
            <a:off x="243480" y="655400"/>
            <a:ext cx="63978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600"/>
              <a:t>Extended Dijkstra’s Algorithm</a:t>
            </a:r>
            <a:endParaRPr sz="3600"/>
          </a:p>
        </p:txBody>
      </p:sp>
      <p:sp>
        <p:nvSpPr>
          <p:cNvPr id="121" name="Google Shape;121;g16a788bd100_0_21"/>
          <p:cNvSpPr txBox="1"/>
          <p:nvPr>
            <p:ph idx="1" type="body"/>
          </p:nvPr>
        </p:nvSpPr>
        <p:spPr>
          <a:xfrm>
            <a:off x="243475" y="1398523"/>
            <a:ext cx="8080500" cy="5079600"/>
          </a:xfrm>
          <a:prstGeom prst="rect">
            <a:avLst/>
          </a:prstGeom>
        </p:spPr>
        <p:txBody>
          <a:bodyPr anchorCtr="0" anchor="t" bIns="0" lIns="0" spcFirstLastPara="1" rIns="0" wrap="square" tIns="0">
            <a:spAutoFit/>
          </a:bodyPr>
          <a:lstStyle/>
          <a:p>
            <a:pPr indent="-304800" lvl="0" marL="457200" rtl="0" algn="l">
              <a:spcBef>
                <a:spcPts val="0"/>
              </a:spcBef>
              <a:spcAft>
                <a:spcPts val="0"/>
              </a:spcAft>
              <a:buClr>
                <a:srgbClr val="E21C23"/>
              </a:buClr>
              <a:buSzPts val="1200"/>
              <a:buChar char="➢"/>
            </a:pPr>
            <a:r>
              <a:rPr lang="en-US" sz="2200">
                <a:solidFill>
                  <a:srgbClr val="E21C23"/>
                </a:solidFill>
              </a:rPr>
              <a:t>In the conventional Dijkstra method, the search region generally expands concentrically.</a:t>
            </a:r>
            <a:endParaRPr sz="2200">
              <a:solidFill>
                <a:srgbClr val="E21C23"/>
              </a:solidFill>
            </a:endParaRPr>
          </a:p>
          <a:p>
            <a:pPr indent="0" lvl="0" marL="457200" rtl="0" algn="l">
              <a:spcBef>
                <a:spcPts val="0"/>
              </a:spcBef>
              <a:spcAft>
                <a:spcPts val="0"/>
              </a:spcAft>
              <a:buNone/>
            </a:pPr>
            <a:r>
              <a:rPr lang="en-US" sz="2200">
                <a:solidFill>
                  <a:srgbClr val="E21C23"/>
                </a:solidFill>
              </a:rPr>
              <a:t> </a:t>
            </a:r>
            <a:endParaRPr sz="2200">
              <a:solidFill>
                <a:srgbClr val="E21C23"/>
              </a:solidFill>
            </a:endParaRPr>
          </a:p>
          <a:p>
            <a:pPr indent="-304800" lvl="0" marL="457200" rtl="0" algn="l">
              <a:spcBef>
                <a:spcPts val="0"/>
              </a:spcBef>
              <a:spcAft>
                <a:spcPts val="0"/>
              </a:spcAft>
              <a:buClr>
                <a:srgbClr val="E21C23"/>
              </a:buClr>
              <a:buSzPts val="1200"/>
              <a:buChar char="➢"/>
            </a:pPr>
            <a:r>
              <a:rPr lang="en-US" sz="2200">
                <a:solidFill>
                  <a:srgbClr val="E21C23"/>
                </a:solidFill>
              </a:rPr>
              <a:t>This method has the disadvantage that the solution cannot be obtained in real time if the distance from the starting point to the destination is long.</a:t>
            </a:r>
            <a:endParaRPr sz="2200">
              <a:solidFill>
                <a:srgbClr val="E21C23"/>
              </a:solidFill>
            </a:endParaRPr>
          </a:p>
          <a:p>
            <a:pPr indent="0" lvl="0" marL="457200" rtl="0" algn="l">
              <a:spcBef>
                <a:spcPts val="0"/>
              </a:spcBef>
              <a:spcAft>
                <a:spcPts val="0"/>
              </a:spcAft>
              <a:buNone/>
            </a:pPr>
            <a:r>
              <a:t/>
            </a:r>
            <a:endParaRPr sz="2200">
              <a:solidFill>
                <a:srgbClr val="E21C23"/>
              </a:solidFill>
            </a:endParaRPr>
          </a:p>
          <a:p>
            <a:pPr indent="-304800" lvl="0" marL="457200" rtl="0" algn="l">
              <a:spcBef>
                <a:spcPts val="0"/>
              </a:spcBef>
              <a:spcAft>
                <a:spcPts val="0"/>
              </a:spcAft>
              <a:buClr>
                <a:srgbClr val="E21C23"/>
              </a:buClr>
              <a:buSzPts val="1200"/>
              <a:buChar char="➢"/>
            </a:pPr>
            <a:r>
              <a:rPr lang="en-US" sz="2200">
                <a:solidFill>
                  <a:srgbClr val="E21C23"/>
                </a:solidFill>
              </a:rPr>
              <a:t>Therefore, we propose a new algorithm in which the Dijkstra method is applied from both directions, which is to say beginning from the starting point and also beginning from the destination.</a:t>
            </a:r>
            <a:endParaRPr sz="2200">
              <a:solidFill>
                <a:srgbClr val="E21C23"/>
              </a:solidFill>
            </a:endParaRPr>
          </a:p>
          <a:p>
            <a:pPr indent="0" lvl="0" marL="457200" rtl="0" algn="l">
              <a:spcBef>
                <a:spcPts val="0"/>
              </a:spcBef>
              <a:spcAft>
                <a:spcPts val="0"/>
              </a:spcAft>
              <a:buNone/>
            </a:pPr>
            <a:r>
              <a:t/>
            </a:r>
            <a:endParaRPr sz="2200">
              <a:solidFill>
                <a:srgbClr val="E21C23"/>
              </a:solidFill>
            </a:endParaRPr>
          </a:p>
          <a:p>
            <a:pPr indent="-304800" lvl="0" marL="457200" rtl="0" algn="l">
              <a:spcBef>
                <a:spcPts val="0"/>
              </a:spcBef>
              <a:spcAft>
                <a:spcPts val="0"/>
              </a:spcAft>
              <a:buClr>
                <a:srgbClr val="E21C23"/>
              </a:buClr>
              <a:buSzPts val="1200"/>
              <a:buChar char="➢"/>
            </a:pPr>
            <a:r>
              <a:rPr lang="en-US" sz="2200">
                <a:solidFill>
                  <a:srgbClr val="E21C23"/>
                </a:solidFill>
              </a:rPr>
              <a:t>In this way, the concentric expansion of the search region is restricted and the number of nodes to be searched can be reduced.</a:t>
            </a:r>
            <a:endParaRPr sz="2200">
              <a:solidFill>
                <a:srgbClr val="E21C2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6a788bd100_0_28"/>
          <p:cNvSpPr txBox="1"/>
          <p:nvPr>
            <p:ph type="title"/>
          </p:nvPr>
        </p:nvSpPr>
        <p:spPr>
          <a:xfrm>
            <a:off x="2502916" y="655396"/>
            <a:ext cx="41382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27" name="Google Shape;127;g16a788bd100_0_28"/>
          <p:cNvSpPr txBox="1"/>
          <p:nvPr>
            <p:ph idx="1" type="body"/>
          </p:nvPr>
        </p:nvSpPr>
        <p:spPr>
          <a:xfrm>
            <a:off x="383540" y="2250440"/>
            <a:ext cx="80805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28" name="Google Shape;128;g16a788bd100_0_28"/>
          <p:cNvPicPr preferRelativeResize="0"/>
          <p:nvPr/>
        </p:nvPicPr>
        <p:blipFill>
          <a:blip r:embed="rId3">
            <a:alphaModFix/>
          </a:blip>
          <a:stretch>
            <a:fillRect/>
          </a:stretch>
        </p:blipFill>
        <p:spPr>
          <a:xfrm>
            <a:off x="1423900" y="1332800"/>
            <a:ext cx="6056325" cy="4989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6a788bd100_0_34"/>
          <p:cNvSpPr txBox="1"/>
          <p:nvPr>
            <p:ph type="title"/>
          </p:nvPr>
        </p:nvSpPr>
        <p:spPr>
          <a:xfrm>
            <a:off x="284055" y="655400"/>
            <a:ext cx="63570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600"/>
              <a:t>AIgorithm for Extended Dijkstra</a:t>
            </a:r>
            <a:endParaRPr sz="3600"/>
          </a:p>
        </p:txBody>
      </p:sp>
      <p:sp>
        <p:nvSpPr>
          <p:cNvPr id="134" name="Google Shape;134;g16a788bd100_0_34"/>
          <p:cNvSpPr txBox="1"/>
          <p:nvPr>
            <p:ph idx="1" type="body"/>
          </p:nvPr>
        </p:nvSpPr>
        <p:spPr>
          <a:xfrm>
            <a:off x="284040" y="1452365"/>
            <a:ext cx="8080500" cy="4802400"/>
          </a:xfrm>
          <a:prstGeom prst="rect">
            <a:avLst/>
          </a:prstGeom>
        </p:spPr>
        <p:txBody>
          <a:bodyPr anchorCtr="0" anchor="t" bIns="0" lIns="0" spcFirstLastPara="1" rIns="0" wrap="square" tIns="0">
            <a:spAutoFit/>
          </a:bodyPr>
          <a:lstStyle/>
          <a:p>
            <a:pPr indent="-317500" lvl="0" marL="457200" rtl="0" algn="l">
              <a:spcBef>
                <a:spcPts val="0"/>
              </a:spcBef>
              <a:spcAft>
                <a:spcPts val="0"/>
              </a:spcAft>
              <a:buSzPts val="1400"/>
              <a:buChar char="➢"/>
            </a:pPr>
            <a:r>
              <a:rPr lang="en-US">
                <a:solidFill>
                  <a:schemeClr val="dk1"/>
                </a:solidFill>
              </a:rPr>
              <a:t>Step 0</a:t>
            </a:r>
            <a:r>
              <a:rPr lang="en-US">
                <a:solidFill>
                  <a:schemeClr val="dk1"/>
                </a:solidFill>
              </a:rPr>
              <a:t>:</a:t>
            </a:r>
            <a:r>
              <a:rPr lang="en-US">
                <a:solidFill>
                  <a:srgbClr val="E21C23"/>
                </a:solidFill>
              </a:rPr>
              <a:t> Mark the starting point and destination point.</a:t>
            </a:r>
            <a:endParaRPr>
              <a:solidFill>
                <a:srgbClr val="E21C23"/>
              </a:solidFill>
            </a:endParaRPr>
          </a:p>
          <a:p>
            <a:pPr indent="-317500" lvl="0" marL="457200" rtl="0" algn="l">
              <a:spcBef>
                <a:spcPts val="0"/>
              </a:spcBef>
              <a:spcAft>
                <a:spcPts val="0"/>
              </a:spcAft>
              <a:buSzPts val="1400"/>
              <a:buChar char="➢"/>
            </a:pPr>
            <a:r>
              <a:rPr lang="en-US">
                <a:solidFill>
                  <a:schemeClr val="dk1"/>
                </a:solidFill>
              </a:rPr>
              <a:t>Step 1:</a:t>
            </a:r>
            <a:r>
              <a:rPr lang="en-US"/>
              <a:t> </a:t>
            </a:r>
            <a:r>
              <a:rPr lang="en-US">
                <a:solidFill>
                  <a:srgbClr val="E21C23"/>
                </a:solidFill>
              </a:rPr>
              <a:t>Calculate the movement cost for movement from the starting point to each node connected to the starting point and for movement from the destination to each node connected to the destination, and mark the nodes for which those values are the smallest.</a:t>
            </a:r>
            <a:r>
              <a:rPr lang="en-US"/>
              <a:t> </a:t>
            </a:r>
            <a:endParaRPr/>
          </a:p>
          <a:p>
            <a:pPr indent="-317500" lvl="0" marL="457200" rtl="0" algn="l">
              <a:spcBef>
                <a:spcPts val="0"/>
              </a:spcBef>
              <a:spcAft>
                <a:spcPts val="0"/>
              </a:spcAft>
              <a:buSzPts val="1400"/>
              <a:buChar char="➢"/>
            </a:pPr>
            <a:r>
              <a:rPr lang="en-US">
                <a:solidFill>
                  <a:schemeClr val="dk1"/>
                </a:solidFill>
              </a:rPr>
              <a:t>Step 2:</a:t>
            </a:r>
            <a:r>
              <a:rPr lang="en-US"/>
              <a:t> </a:t>
            </a:r>
            <a:r>
              <a:rPr lang="en-US">
                <a:solidFill>
                  <a:srgbClr val="E21C23"/>
                </a:solidFill>
              </a:rPr>
              <a:t>Mark the nodes that have the smallest movement cost from the unmarked nodes that are connected to the marked nodes to either the starting point or the destination. </a:t>
            </a:r>
            <a:endParaRPr>
              <a:solidFill>
                <a:srgbClr val="E21C23"/>
              </a:solidFill>
            </a:endParaRPr>
          </a:p>
          <a:p>
            <a:pPr indent="-317500" lvl="0" marL="457200" rtl="0" algn="l">
              <a:spcBef>
                <a:spcPts val="0"/>
              </a:spcBef>
              <a:spcAft>
                <a:spcPts val="0"/>
              </a:spcAft>
              <a:buSzPts val="1400"/>
              <a:buChar char="➢"/>
            </a:pPr>
            <a:r>
              <a:rPr lang="en-US">
                <a:solidFill>
                  <a:schemeClr val="dk1"/>
                </a:solidFill>
              </a:rPr>
              <a:t>Step 3:</a:t>
            </a:r>
            <a:r>
              <a:rPr lang="en-US"/>
              <a:t> </a:t>
            </a:r>
            <a:r>
              <a:rPr lang="en-US">
                <a:solidFill>
                  <a:srgbClr val="E21C23"/>
                </a:solidFill>
              </a:rPr>
              <a:t>Repeat Step 2 until the search from the starting point and the search from the destination overlap and then end. </a:t>
            </a:r>
            <a:endParaRPr>
              <a:solidFill>
                <a:srgbClr val="E21C2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865cffd390_0_0"/>
          <p:cNvSpPr txBox="1"/>
          <p:nvPr>
            <p:ph type="title"/>
          </p:nvPr>
        </p:nvSpPr>
        <p:spPr>
          <a:xfrm>
            <a:off x="2502916" y="655396"/>
            <a:ext cx="41382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Simulation</a:t>
            </a:r>
            <a:endParaRPr/>
          </a:p>
        </p:txBody>
      </p:sp>
      <p:sp>
        <p:nvSpPr>
          <p:cNvPr id="140" name="Google Shape;140;g1865cffd390_0_0"/>
          <p:cNvSpPr txBox="1"/>
          <p:nvPr>
            <p:ph idx="1" type="body"/>
          </p:nvPr>
        </p:nvSpPr>
        <p:spPr>
          <a:xfrm>
            <a:off x="402190" y="1484990"/>
            <a:ext cx="8080500" cy="2801400"/>
          </a:xfrm>
          <a:prstGeom prst="rect">
            <a:avLst/>
          </a:prstGeom>
        </p:spPr>
        <p:txBody>
          <a:bodyPr anchorCtr="0" anchor="t" bIns="0" lIns="0" spcFirstLastPara="1" rIns="0" wrap="square" tIns="0">
            <a:spAutoFit/>
          </a:bodyPr>
          <a:lstStyle/>
          <a:p>
            <a:pPr indent="-393700" lvl="0" marL="457200" rtl="0" algn="l">
              <a:spcBef>
                <a:spcPts val="0"/>
              </a:spcBef>
              <a:spcAft>
                <a:spcPts val="0"/>
              </a:spcAft>
              <a:buClr>
                <a:srgbClr val="E21C23"/>
              </a:buClr>
              <a:buSzPts val="2600"/>
              <a:buChar char="➢"/>
            </a:pPr>
            <a:r>
              <a:rPr lang="en-US" sz="2600">
                <a:solidFill>
                  <a:srgbClr val="E21C23"/>
                </a:solidFill>
              </a:rPr>
              <a:t>We created a. 2000 x 2000 node grid pattern of paths to serve as the search region.</a:t>
            </a:r>
            <a:endParaRPr sz="2600">
              <a:solidFill>
                <a:srgbClr val="E21C23"/>
              </a:solidFill>
            </a:endParaRPr>
          </a:p>
          <a:p>
            <a:pPr indent="0" lvl="0" marL="457200" rtl="0" algn="l">
              <a:spcBef>
                <a:spcPts val="0"/>
              </a:spcBef>
              <a:spcAft>
                <a:spcPts val="0"/>
              </a:spcAft>
              <a:buNone/>
            </a:pPr>
            <a:r>
              <a:t/>
            </a:r>
            <a:endParaRPr sz="2600">
              <a:solidFill>
                <a:srgbClr val="E21C23"/>
              </a:solidFill>
            </a:endParaRPr>
          </a:p>
          <a:p>
            <a:pPr indent="-393700" lvl="0" marL="457200" rtl="0" algn="l">
              <a:spcBef>
                <a:spcPts val="0"/>
              </a:spcBef>
              <a:spcAft>
                <a:spcPts val="0"/>
              </a:spcAft>
              <a:buClr>
                <a:srgbClr val="E21C23"/>
              </a:buClr>
              <a:buSzPts val="2600"/>
              <a:buChar char="➢"/>
            </a:pPr>
            <a:r>
              <a:rPr lang="en-US" sz="2600">
                <a:solidFill>
                  <a:srgbClr val="E21C23"/>
                </a:solidFill>
              </a:rPr>
              <a:t>The path movement costs were assigned with a uniform random distribution in five levels, 1 to 5</a:t>
            </a:r>
            <a:endParaRPr sz="2600">
              <a:solidFill>
                <a:srgbClr val="E21C23"/>
              </a:solidFill>
            </a:endParaRPr>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pic>
        <p:nvPicPr>
          <p:cNvPr id="141" name="Google Shape;141;g1865cffd390_0_0"/>
          <p:cNvPicPr preferRelativeResize="0"/>
          <p:nvPr/>
        </p:nvPicPr>
        <p:blipFill>
          <a:blip r:embed="rId3">
            <a:alphaModFix/>
          </a:blip>
          <a:stretch>
            <a:fillRect/>
          </a:stretch>
        </p:blipFill>
        <p:spPr>
          <a:xfrm>
            <a:off x="2883425" y="3615350"/>
            <a:ext cx="3208775" cy="29316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865cffd390_0_9"/>
          <p:cNvSpPr txBox="1"/>
          <p:nvPr>
            <p:ph type="title"/>
          </p:nvPr>
        </p:nvSpPr>
        <p:spPr>
          <a:xfrm>
            <a:off x="2502916" y="655396"/>
            <a:ext cx="41382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47" name="Google Shape;147;g1865cffd390_0_9"/>
          <p:cNvSpPr txBox="1"/>
          <p:nvPr>
            <p:ph idx="1" type="body"/>
          </p:nvPr>
        </p:nvSpPr>
        <p:spPr>
          <a:xfrm>
            <a:off x="383540" y="2250440"/>
            <a:ext cx="8080500" cy="2001000"/>
          </a:xfrm>
          <a:prstGeom prst="rect">
            <a:avLst/>
          </a:prstGeom>
        </p:spPr>
        <p:txBody>
          <a:bodyPr anchorCtr="0" anchor="t" bIns="0" lIns="0" spcFirstLastPara="1" rIns="0" wrap="square" tIns="0">
            <a:spAutoFit/>
          </a:bodyPr>
          <a:lstStyle/>
          <a:p>
            <a:pPr indent="-393700" lvl="0" marL="457200" rtl="0" algn="l">
              <a:spcBef>
                <a:spcPts val="0"/>
              </a:spcBef>
              <a:spcAft>
                <a:spcPts val="0"/>
              </a:spcAft>
              <a:buClr>
                <a:srgbClr val="E21C23"/>
              </a:buClr>
              <a:buSzPts val="2600"/>
              <a:buChar char="➢"/>
            </a:pPr>
            <a:r>
              <a:rPr lang="en-US" sz="2600">
                <a:solidFill>
                  <a:srgbClr val="E21C23"/>
                </a:solidFill>
              </a:rPr>
              <a:t>We can change the distance </a:t>
            </a:r>
            <a:r>
              <a:rPr lang="en-US" sz="2600">
                <a:solidFill>
                  <a:srgbClr val="E21C23"/>
                </a:solidFill>
              </a:rPr>
              <a:t>between</a:t>
            </a:r>
            <a:r>
              <a:rPr lang="en-US" sz="2600">
                <a:solidFill>
                  <a:srgbClr val="E21C23"/>
                </a:solidFill>
              </a:rPr>
              <a:t> source and destination by changing the size of the square.</a:t>
            </a:r>
            <a:endParaRPr sz="2600">
              <a:solidFill>
                <a:srgbClr val="E21C23"/>
              </a:solidFill>
            </a:endParaRPr>
          </a:p>
          <a:p>
            <a:pPr indent="0" lvl="0" marL="0" rtl="0" algn="l">
              <a:spcBef>
                <a:spcPts val="0"/>
              </a:spcBef>
              <a:spcAft>
                <a:spcPts val="0"/>
              </a:spcAft>
              <a:buNone/>
            </a:pPr>
            <a:r>
              <a:t/>
            </a:r>
            <a:endParaRPr sz="2600">
              <a:solidFill>
                <a:srgbClr val="E21C23"/>
              </a:solidFill>
            </a:endParaRPr>
          </a:p>
          <a:p>
            <a:pPr indent="-393700" lvl="0" marL="457200" rtl="0" algn="l">
              <a:spcBef>
                <a:spcPts val="0"/>
              </a:spcBef>
              <a:spcAft>
                <a:spcPts val="0"/>
              </a:spcAft>
              <a:buClr>
                <a:srgbClr val="E21C23"/>
              </a:buClr>
              <a:buSzPts val="2600"/>
              <a:buChar char="➢"/>
            </a:pPr>
            <a:r>
              <a:rPr lang="en-US" sz="2600">
                <a:solidFill>
                  <a:srgbClr val="E21C23"/>
                </a:solidFill>
              </a:rPr>
              <a:t>We performed 10 simulation for each distance of total 17 distance ranged from 10 to 450.</a:t>
            </a:r>
            <a:endParaRPr sz="2600">
              <a:solidFill>
                <a:srgbClr val="E21C2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865cffd390_0_14"/>
          <p:cNvSpPr txBox="1"/>
          <p:nvPr>
            <p:ph type="title"/>
          </p:nvPr>
        </p:nvSpPr>
        <p:spPr>
          <a:xfrm>
            <a:off x="111830" y="655400"/>
            <a:ext cx="65292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600"/>
              <a:t>Simulation Results</a:t>
            </a:r>
            <a:endParaRPr sz="3600"/>
          </a:p>
        </p:txBody>
      </p:sp>
      <p:sp>
        <p:nvSpPr>
          <p:cNvPr id="153" name="Google Shape;153;g1865cffd390_0_14"/>
          <p:cNvSpPr txBox="1"/>
          <p:nvPr>
            <p:ph idx="1" type="body"/>
          </p:nvPr>
        </p:nvSpPr>
        <p:spPr>
          <a:xfrm>
            <a:off x="383540" y="2250440"/>
            <a:ext cx="80805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54" name="Google Shape;154;g1865cffd390_0_14"/>
          <p:cNvPicPr preferRelativeResize="0"/>
          <p:nvPr/>
        </p:nvPicPr>
        <p:blipFill>
          <a:blip r:embed="rId3">
            <a:alphaModFix/>
          </a:blip>
          <a:stretch>
            <a:fillRect/>
          </a:stretch>
        </p:blipFill>
        <p:spPr>
          <a:xfrm>
            <a:off x="111825" y="1691275"/>
            <a:ext cx="8572499" cy="4309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865cffd390_0_19"/>
          <p:cNvSpPr txBox="1"/>
          <p:nvPr>
            <p:ph type="title"/>
          </p:nvPr>
        </p:nvSpPr>
        <p:spPr>
          <a:xfrm>
            <a:off x="2502916" y="655396"/>
            <a:ext cx="41382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60" name="Google Shape;160;g1865cffd390_0_19"/>
          <p:cNvSpPr txBox="1"/>
          <p:nvPr>
            <p:ph idx="1" type="body"/>
          </p:nvPr>
        </p:nvSpPr>
        <p:spPr>
          <a:xfrm>
            <a:off x="383540" y="2250440"/>
            <a:ext cx="80805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61" name="Google Shape;161;g1865cffd390_0_19"/>
          <p:cNvPicPr preferRelativeResize="0"/>
          <p:nvPr/>
        </p:nvPicPr>
        <p:blipFill>
          <a:blip r:embed="rId3">
            <a:alphaModFix/>
          </a:blip>
          <a:stretch>
            <a:fillRect/>
          </a:stretch>
        </p:blipFill>
        <p:spPr>
          <a:xfrm>
            <a:off x="2288263" y="1467650"/>
            <a:ext cx="4271075" cy="4234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865cffd390_0_26"/>
          <p:cNvSpPr txBox="1"/>
          <p:nvPr>
            <p:ph type="title"/>
          </p:nvPr>
        </p:nvSpPr>
        <p:spPr>
          <a:xfrm>
            <a:off x="80241" y="618121"/>
            <a:ext cx="41382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Observations</a:t>
            </a:r>
            <a:endParaRPr/>
          </a:p>
        </p:txBody>
      </p:sp>
      <p:sp>
        <p:nvSpPr>
          <p:cNvPr id="167" name="Google Shape;167;g1865cffd390_0_26"/>
          <p:cNvSpPr txBox="1"/>
          <p:nvPr>
            <p:ph idx="1" type="body"/>
          </p:nvPr>
        </p:nvSpPr>
        <p:spPr>
          <a:xfrm>
            <a:off x="178551" y="1449100"/>
            <a:ext cx="8692200" cy="4402200"/>
          </a:xfrm>
          <a:prstGeom prst="rect">
            <a:avLst/>
          </a:prstGeom>
        </p:spPr>
        <p:txBody>
          <a:bodyPr anchorCtr="0" anchor="t" bIns="0" lIns="0" spcFirstLastPara="1" rIns="0" wrap="square" tIns="0">
            <a:spAutoFit/>
          </a:bodyPr>
          <a:lstStyle/>
          <a:p>
            <a:pPr indent="-393700" lvl="0" marL="457200" rtl="0" algn="l">
              <a:spcBef>
                <a:spcPts val="0"/>
              </a:spcBef>
              <a:spcAft>
                <a:spcPts val="0"/>
              </a:spcAft>
              <a:buClr>
                <a:srgbClr val="E21C23"/>
              </a:buClr>
              <a:buSzPts val="2600"/>
              <a:buChar char="➢"/>
            </a:pPr>
            <a:r>
              <a:rPr lang="en-US" sz="2600">
                <a:solidFill>
                  <a:srgbClr val="E21C23"/>
                </a:solidFill>
              </a:rPr>
              <a:t> With the extended Dijkstra method, the number of nodes checked is reduced by about one-half compared to the conventional Dijkstra method. </a:t>
            </a:r>
            <a:endParaRPr sz="2600">
              <a:solidFill>
                <a:srgbClr val="E21C23"/>
              </a:solidFill>
            </a:endParaRPr>
          </a:p>
          <a:p>
            <a:pPr indent="-393700" lvl="0" marL="457200" rtl="0" algn="l">
              <a:spcBef>
                <a:spcPts val="0"/>
              </a:spcBef>
              <a:spcAft>
                <a:spcPts val="0"/>
              </a:spcAft>
              <a:buClr>
                <a:srgbClr val="E21C23"/>
              </a:buClr>
              <a:buSzPts val="2600"/>
              <a:buChar char="➢"/>
            </a:pPr>
            <a:r>
              <a:rPr lang="en-US" sz="2600">
                <a:solidFill>
                  <a:srgbClr val="E21C23"/>
                </a:solidFill>
              </a:rPr>
              <a:t> By reducing the number of nodes checked, the search time was shortened to about 1/5 the original time.</a:t>
            </a:r>
            <a:endParaRPr sz="2600">
              <a:solidFill>
                <a:srgbClr val="E21C23"/>
              </a:solidFill>
            </a:endParaRPr>
          </a:p>
          <a:p>
            <a:pPr indent="-393700" lvl="0" marL="457200" rtl="0" algn="l">
              <a:spcBef>
                <a:spcPts val="0"/>
              </a:spcBef>
              <a:spcAft>
                <a:spcPts val="0"/>
              </a:spcAft>
              <a:buClr>
                <a:srgbClr val="E21C23"/>
              </a:buClr>
              <a:buSzPts val="2600"/>
              <a:buChar char="➢"/>
            </a:pPr>
            <a:r>
              <a:rPr lang="en-US" sz="2600">
                <a:solidFill>
                  <a:srgbClr val="E21C23"/>
                </a:solidFill>
              </a:rPr>
              <a:t>The conventional and extended Dijkstra method both give the optimum solution and the minimum movement cost.</a:t>
            </a:r>
            <a:endParaRPr sz="2600">
              <a:solidFill>
                <a:srgbClr val="E21C23"/>
              </a:solidFill>
            </a:endParaRPr>
          </a:p>
          <a:p>
            <a:pPr indent="-393700" lvl="0" marL="457200" rtl="0" algn="l">
              <a:spcBef>
                <a:spcPts val="0"/>
              </a:spcBef>
              <a:spcAft>
                <a:spcPts val="0"/>
              </a:spcAft>
              <a:buClr>
                <a:srgbClr val="E21C23"/>
              </a:buClr>
              <a:buSzPts val="2600"/>
              <a:buChar char="➢"/>
            </a:pPr>
            <a:r>
              <a:rPr lang="en-US" sz="2600">
                <a:solidFill>
                  <a:srgbClr val="E21C23"/>
                </a:solidFill>
              </a:rPr>
              <a:t>We got difference between the movement cost between two algorithm in 44 out of 250 runs, which is about 18%.</a:t>
            </a:r>
            <a:endParaRPr sz="2600">
              <a:solidFill>
                <a:srgbClr val="E21C23"/>
              </a:solidFill>
            </a:endParaRPr>
          </a:p>
          <a:p>
            <a:pPr indent="0" lvl="0" marL="0" rtl="0" algn="l">
              <a:spcBef>
                <a:spcPts val="0"/>
              </a:spcBef>
              <a:spcAft>
                <a:spcPts val="0"/>
              </a:spcAft>
              <a:buNone/>
            </a:pPr>
            <a:r>
              <a:t/>
            </a:r>
            <a:endParaRPr sz="2600">
              <a:solidFill>
                <a:srgbClr val="E21C2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566250" y="1803625"/>
            <a:ext cx="7843800" cy="3891600"/>
          </a:xfrm>
          <a:prstGeom prst="rect">
            <a:avLst/>
          </a:prstGeom>
          <a:noFill/>
          <a:ln>
            <a:noFill/>
          </a:ln>
        </p:spPr>
        <p:txBody>
          <a:bodyPr anchorCtr="0" anchor="t" bIns="0" lIns="0" spcFirstLastPara="1" rIns="0" wrap="square" tIns="12700">
            <a:spAutoFit/>
          </a:bodyPr>
          <a:lstStyle/>
          <a:p>
            <a:pPr indent="-406400" lvl="0" marL="457200" rtl="0" algn="l">
              <a:lnSpc>
                <a:spcPct val="100000"/>
              </a:lnSpc>
              <a:spcBef>
                <a:spcPts val="0"/>
              </a:spcBef>
              <a:spcAft>
                <a:spcPts val="0"/>
              </a:spcAft>
              <a:buClr>
                <a:srgbClr val="E21C23"/>
              </a:buClr>
              <a:buSzPts val="2800"/>
              <a:buFont typeface="Arial"/>
              <a:buChar char="➢"/>
            </a:pPr>
            <a:r>
              <a:rPr lang="en-US" sz="2800">
                <a:solidFill>
                  <a:srgbClr val="E21C23"/>
                </a:solidFill>
              </a:rPr>
              <a:t>The path search problem involves finding the optimum path between the present location and the destination under given conditions.</a:t>
            </a:r>
            <a:endParaRPr sz="2800">
              <a:solidFill>
                <a:srgbClr val="E21C23"/>
              </a:solidFill>
            </a:endParaRPr>
          </a:p>
          <a:p>
            <a:pPr indent="0" lvl="0" marL="457200" rtl="0" algn="l">
              <a:lnSpc>
                <a:spcPct val="100000"/>
              </a:lnSpc>
              <a:spcBef>
                <a:spcPts val="0"/>
              </a:spcBef>
              <a:spcAft>
                <a:spcPts val="0"/>
              </a:spcAft>
              <a:buNone/>
            </a:pPr>
            <a:r>
              <a:rPr lang="en-US" sz="2800">
                <a:solidFill>
                  <a:srgbClr val="E21C23"/>
                </a:solidFill>
              </a:rPr>
              <a:t> </a:t>
            </a:r>
            <a:endParaRPr sz="2800">
              <a:solidFill>
                <a:srgbClr val="E21C23"/>
              </a:solidFill>
            </a:endParaRPr>
          </a:p>
          <a:p>
            <a:pPr indent="-406400" lvl="0" marL="457200" rtl="0" algn="l">
              <a:lnSpc>
                <a:spcPct val="100000"/>
              </a:lnSpc>
              <a:spcBef>
                <a:spcPts val="0"/>
              </a:spcBef>
              <a:spcAft>
                <a:spcPts val="0"/>
              </a:spcAft>
              <a:buClr>
                <a:srgbClr val="E21C23"/>
              </a:buClr>
              <a:buSzPts val="2800"/>
              <a:buChar char="➢"/>
            </a:pPr>
            <a:r>
              <a:rPr lang="en-US" sz="2800">
                <a:solidFill>
                  <a:srgbClr val="E21C23"/>
                </a:solidFill>
              </a:rPr>
              <a:t>This problem arrives in networks such as the highway system, railroads, and communication networks, and cover a wide range of applications. In particular, car navigation systems.</a:t>
            </a:r>
            <a:endParaRPr sz="2800">
              <a:solidFill>
                <a:srgbClr val="E21C23"/>
              </a:solidFill>
            </a:endParaRPr>
          </a:p>
        </p:txBody>
      </p:sp>
      <p:sp>
        <p:nvSpPr>
          <p:cNvPr id="58" name="Google Shape;58;p2"/>
          <p:cNvSpPr txBox="1"/>
          <p:nvPr>
            <p:ph idx="11" type="ftr"/>
          </p:nvPr>
        </p:nvSpPr>
        <p:spPr>
          <a:xfrm>
            <a:off x="7018401" y="6641897"/>
            <a:ext cx="2047875" cy="182879"/>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b="1" lang="en-US">
                <a:latin typeface="Arial"/>
                <a:ea typeface="Arial"/>
                <a:cs typeface="Arial"/>
                <a:sym typeface="Arial"/>
              </a:rPr>
              <a:t>BITS </a:t>
            </a:r>
            <a:r>
              <a:rPr lang="en-US"/>
              <a:t>Pilani, Hyderabad Campus</a:t>
            </a:r>
            <a:endParaRPr/>
          </a:p>
        </p:txBody>
      </p:sp>
      <p:sp>
        <p:nvSpPr>
          <p:cNvPr id="59" name="Google Shape;59;p2"/>
          <p:cNvSpPr txBox="1"/>
          <p:nvPr/>
        </p:nvSpPr>
        <p:spPr>
          <a:xfrm>
            <a:off x="566250" y="272625"/>
            <a:ext cx="4823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400">
                <a:solidFill>
                  <a:schemeClr val="dk1"/>
                </a:solidFill>
                <a:latin typeface="Times New Roman"/>
                <a:ea typeface="Times New Roman"/>
                <a:cs typeface="Times New Roman"/>
                <a:sym typeface="Times New Roman"/>
              </a:rPr>
              <a:t>1.Introduction</a:t>
            </a:r>
            <a:endParaRPr sz="3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865cffd390_0_35"/>
          <p:cNvSpPr txBox="1"/>
          <p:nvPr>
            <p:ph type="title"/>
          </p:nvPr>
        </p:nvSpPr>
        <p:spPr>
          <a:xfrm>
            <a:off x="98891" y="618121"/>
            <a:ext cx="41382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Conclusion</a:t>
            </a:r>
            <a:endParaRPr/>
          </a:p>
        </p:txBody>
      </p:sp>
      <p:sp>
        <p:nvSpPr>
          <p:cNvPr id="173" name="Google Shape;173;g1865cffd390_0_35"/>
          <p:cNvSpPr txBox="1"/>
          <p:nvPr>
            <p:ph idx="1" type="body"/>
          </p:nvPr>
        </p:nvSpPr>
        <p:spPr>
          <a:xfrm>
            <a:off x="98901" y="1467725"/>
            <a:ext cx="8660100" cy="4402200"/>
          </a:xfrm>
          <a:prstGeom prst="rect">
            <a:avLst/>
          </a:prstGeom>
        </p:spPr>
        <p:txBody>
          <a:bodyPr anchorCtr="0" anchor="t" bIns="0" lIns="0" spcFirstLastPara="1" rIns="0" wrap="square" tIns="0">
            <a:spAutoFit/>
          </a:bodyPr>
          <a:lstStyle/>
          <a:p>
            <a:pPr indent="-393700" lvl="0" marL="457200" rtl="0" algn="l">
              <a:spcBef>
                <a:spcPts val="0"/>
              </a:spcBef>
              <a:spcAft>
                <a:spcPts val="0"/>
              </a:spcAft>
              <a:buClr>
                <a:srgbClr val="E21C23"/>
              </a:buClr>
              <a:buSzPts val="2600"/>
              <a:buChar char="➢"/>
            </a:pPr>
            <a:r>
              <a:rPr lang="en-US" sz="2600">
                <a:solidFill>
                  <a:srgbClr val="E21C23"/>
                </a:solidFill>
              </a:rPr>
              <a:t>Extended</a:t>
            </a:r>
            <a:r>
              <a:rPr lang="en-US" sz="2600">
                <a:solidFill>
                  <a:srgbClr val="E21C23"/>
                </a:solidFill>
              </a:rPr>
              <a:t> Dijkstra algorithm can give near optimum solutions and its confirmed by the simulation.</a:t>
            </a:r>
            <a:endParaRPr sz="2600">
              <a:solidFill>
                <a:srgbClr val="E21C23"/>
              </a:solidFill>
            </a:endParaRPr>
          </a:p>
          <a:p>
            <a:pPr indent="-393700" lvl="0" marL="457200" rtl="0" algn="l">
              <a:spcBef>
                <a:spcPts val="0"/>
              </a:spcBef>
              <a:spcAft>
                <a:spcPts val="0"/>
              </a:spcAft>
              <a:buClr>
                <a:srgbClr val="E21C23"/>
              </a:buClr>
              <a:buSzPts val="2600"/>
              <a:buChar char="➢"/>
            </a:pPr>
            <a:r>
              <a:rPr lang="en-US" sz="2600">
                <a:solidFill>
                  <a:srgbClr val="E21C23"/>
                </a:solidFill>
              </a:rPr>
              <a:t>The result can show that time can be greatly reduced without much impact on movement cost.</a:t>
            </a:r>
            <a:endParaRPr sz="2600">
              <a:solidFill>
                <a:srgbClr val="E21C23"/>
              </a:solidFill>
            </a:endParaRPr>
          </a:p>
          <a:p>
            <a:pPr indent="-393700" lvl="0" marL="457200" rtl="0" algn="l">
              <a:spcBef>
                <a:spcPts val="0"/>
              </a:spcBef>
              <a:spcAft>
                <a:spcPts val="0"/>
              </a:spcAft>
              <a:buClr>
                <a:srgbClr val="E21C23"/>
              </a:buClr>
              <a:buSzPts val="2600"/>
              <a:buChar char="➢"/>
            </a:pPr>
            <a:r>
              <a:rPr lang="en-US" sz="2600">
                <a:solidFill>
                  <a:srgbClr val="E21C23"/>
                </a:solidFill>
              </a:rPr>
              <a:t>This new method can be applied in the car navigation system and other such path search problem here real-time solution </a:t>
            </a:r>
            <a:r>
              <a:rPr lang="en-US" sz="2600">
                <a:solidFill>
                  <a:srgbClr val="E21C23"/>
                </a:solidFill>
              </a:rPr>
              <a:t>required</a:t>
            </a:r>
            <a:r>
              <a:rPr lang="en-US" sz="2600">
                <a:solidFill>
                  <a:srgbClr val="E21C23"/>
                </a:solidFill>
              </a:rPr>
              <a:t>.</a:t>
            </a:r>
            <a:endParaRPr sz="2600">
              <a:solidFill>
                <a:srgbClr val="E21C23"/>
              </a:solidFill>
            </a:endParaRPr>
          </a:p>
          <a:p>
            <a:pPr indent="-393700" lvl="0" marL="457200" rtl="0" algn="l">
              <a:spcBef>
                <a:spcPts val="0"/>
              </a:spcBef>
              <a:spcAft>
                <a:spcPts val="0"/>
              </a:spcAft>
              <a:buClr>
                <a:srgbClr val="E21C23"/>
              </a:buClr>
              <a:buSzPts val="2600"/>
              <a:buChar char="➢"/>
            </a:pPr>
            <a:r>
              <a:rPr lang="en-US" sz="2600">
                <a:solidFill>
                  <a:srgbClr val="E21C23"/>
                </a:solidFill>
              </a:rPr>
              <a:t>As this is based on Dijkstra so problem of long search time for broad search scope is remained.</a:t>
            </a:r>
            <a:endParaRPr sz="2600">
              <a:solidFill>
                <a:srgbClr val="E21C23"/>
              </a:solidFill>
            </a:endParaRPr>
          </a:p>
          <a:p>
            <a:pPr indent="-393700" lvl="0" marL="457200" rtl="0" algn="l">
              <a:spcBef>
                <a:spcPts val="0"/>
              </a:spcBef>
              <a:spcAft>
                <a:spcPts val="0"/>
              </a:spcAft>
              <a:buClr>
                <a:srgbClr val="E21C23"/>
              </a:buClr>
              <a:buSzPts val="2600"/>
              <a:buChar char="➢"/>
            </a:pPr>
            <a:r>
              <a:rPr lang="en-US" sz="2600">
                <a:solidFill>
                  <a:srgbClr val="E21C23"/>
                </a:solidFill>
              </a:rPr>
              <a:t>In future we can optimize this algorithm </a:t>
            </a:r>
            <a:r>
              <a:rPr lang="en-US" sz="2600">
                <a:solidFill>
                  <a:srgbClr val="E21C23"/>
                </a:solidFill>
              </a:rPr>
              <a:t>further</a:t>
            </a:r>
            <a:r>
              <a:rPr lang="en-US" sz="2600">
                <a:solidFill>
                  <a:srgbClr val="E21C23"/>
                </a:solidFill>
              </a:rPr>
              <a:t> using genetics algorithm.</a:t>
            </a:r>
            <a:endParaRPr sz="2600">
              <a:solidFill>
                <a:srgbClr val="E21C2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16a788bcd69_0_0"/>
          <p:cNvSpPr txBox="1"/>
          <p:nvPr>
            <p:ph type="title"/>
          </p:nvPr>
        </p:nvSpPr>
        <p:spPr>
          <a:xfrm>
            <a:off x="2502916" y="655396"/>
            <a:ext cx="41382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65" name="Google Shape;65;g16a788bcd69_0_0"/>
          <p:cNvPicPr preferRelativeResize="0"/>
          <p:nvPr/>
        </p:nvPicPr>
        <p:blipFill>
          <a:blip r:embed="rId3">
            <a:alphaModFix/>
          </a:blip>
          <a:stretch>
            <a:fillRect/>
          </a:stretch>
        </p:blipFill>
        <p:spPr>
          <a:xfrm>
            <a:off x="152400" y="1485200"/>
            <a:ext cx="8051801" cy="5220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864ea36198_0_4"/>
          <p:cNvSpPr txBox="1"/>
          <p:nvPr>
            <p:ph type="title"/>
          </p:nvPr>
        </p:nvSpPr>
        <p:spPr>
          <a:xfrm>
            <a:off x="2502916" y="655396"/>
            <a:ext cx="41382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71" name="Google Shape;71;g1864ea36198_0_4"/>
          <p:cNvSpPr txBox="1"/>
          <p:nvPr/>
        </p:nvSpPr>
        <p:spPr>
          <a:xfrm>
            <a:off x="398475" y="1845575"/>
            <a:ext cx="8430900" cy="3879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E21C23"/>
              </a:buClr>
              <a:buSzPts val="2400"/>
              <a:buChar char="➢"/>
            </a:pPr>
            <a:r>
              <a:rPr lang="en-US" sz="2400">
                <a:solidFill>
                  <a:srgbClr val="E21C23"/>
                </a:solidFill>
              </a:rPr>
              <a:t>A number of path search methods have been proposed for use in car navigation systems, but while all of those methods have their respective merits and demerits, no exceptionally good method has yet been established.</a:t>
            </a:r>
            <a:endParaRPr sz="2400">
              <a:solidFill>
                <a:srgbClr val="E21C23"/>
              </a:solidFill>
            </a:endParaRPr>
          </a:p>
          <a:p>
            <a:pPr indent="-381000" lvl="0" marL="457200" rtl="0" algn="l">
              <a:spcBef>
                <a:spcPts val="0"/>
              </a:spcBef>
              <a:spcAft>
                <a:spcPts val="0"/>
              </a:spcAft>
              <a:buClr>
                <a:srgbClr val="E21C23"/>
              </a:buClr>
              <a:buSzPts val="2400"/>
              <a:buChar char="➢"/>
            </a:pPr>
            <a:r>
              <a:rPr lang="en-US" sz="2400">
                <a:solidFill>
                  <a:srgbClr val="E21C23"/>
                </a:solidFill>
              </a:rPr>
              <a:t> The three  main types of algorithms that are currently being used or studied for use in path search </a:t>
            </a:r>
            <a:r>
              <a:rPr lang="en-US" sz="2400">
                <a:solidFill>
                  <a:srgbClr val="E21C23"/>
                </a:solidFill>
              </a:rPr>
              <a:t>problems are</a:t>
            </a:r>
            <a:endParaRPr sz="2400">
              <a:solidFill>
                <a:srgbClr val="E21C23"/>
              </a:solidFill>
            </a:endParaRPr>
          </a:p>
          <a:p>
            <a:pPr indent="0" lvl="0" marL="457200" rtl="0" algn="l">
              <a:spcBef>
                <a:spcPts val="0"/>
              </a:spcBef>
              <a:spcAft>
                <a:spcPts val="0"/>
              </a:spcAft>
              <a:buNone/>
            </a:pPr>
            <a:r>
              <a:rPr lang="en-US" sz="2400">
                <a:solidFill>
                  <a:srgbClr val="E21C23"/>
                </a:solidFill>
              </a:rPr>
              <a:t>1)A* algorithm</a:t>
            </a:r>
            <a:endParaRPr sz="2400">
              <a:solidFill>
                <a:srgbClr val="E21C23"/>
              </a:solidFill>
            </a:endParaRPr>
          </a:p>
          <a:p>
            <a:pPr indent="0" lvl="0" marL="457200" rtl="0" algn="l">
              <a:spcBef>
                <a:spcPts val="0"/>
              </a:spcBef>
              <a:spcAft>
                <a:spcPts val="0"/>
              </a:spcAft>
              <a:buNone/>
            </a:pPr>
            <a:r>
              <a:rPr lang="en-US" sz="2400">
                <a:solidFill>
                  <a:srgbClr val="E21C23"/>
                </a:solidFill>
              </a:rPr>
              <a:t>2)Genetic algorithm</a:t>
            </a:r>
            <a:endParaRPr sz="2400">
              <a:solidFill>
                <a:srgbClr val="E21C23"/>
              </a:solidFill>
            </a:endParaRPr>
          </a:p>
          <a:p>
            <a:pPr indent="0" lvl="0" marL="457200" rtl="0" algn="l">
              <a:spcBef>
                <a:spcPts val="0"/>
              </a:spcBef>
              <a:spcAft>
                <a:spcPts val="0"/>
              </a:spcAft>
              <a:buNone/>
            </a:pPr>
            <a:r>
              <a:rPr lang="en-US" sz="2400">
                <a:solidFill>
                  <a:srgbClr val="E21C23"/>
                </a:solidFill>
              </a:rPr>
              <a:t>3)Dijkstra’s algorithm</a:t>
            </a:r>
            <a:endParaRPr sz="2400">
              <a:solidFill>
                <a:srgbClr val="E21C2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6a788bcd69_0_5"/>
          <p:cNvSpPr txBox="1"/>
          <p:nvPr>
            <p:ph type="title"/>
          </p:nvPr>
        </p:nvSpPr>
        <p:spPr>
          <a:xfrm>
            <a:off x="140716" y="528396"/>
            <a:ext cx="4138200" cy="554100"/>
          </a:xfrm>
          <a:prstGeom prst="rect">
            <a:avLst/>
          </a:prstGeom>
        </p:spPr>
        <p:txBody>
          <a:bodyPr anchorCtr="0" anchor="t" bIns="0" lIns="0" spcFirstLastPara="1" rIns="0" wrap="square" tIns="0">
            <a:spAutoFit/>
          </a:bodyPr>
          <a:lstStyle/>
          <a:p>
            <a:pPr indent="-457200" lvl="0" marL="457200" rtl="0" algn="l">
              <a:spcBef>
                <a:spcPts val="0"/>
              </a:spcBef>
              <a:spcAft>
                <a:spcPts val="0"/>
              </a:spcAft>
              <a:buSzPts val="3600"/>
              <a:buAutoNum type="arabicPeriod"/>
            </a:pPr>
            <a:r>
              <a:rPr lang="en-US" sz="3600"/>
              <a:t>A* Algorithm</a:t>
            </a:r>
            <a:endParaRPr sz="3600"/>
          </a:p>
        </p:txBody>
      </p:sp>
      <p:sp>
        <p:nvSpPr>
          <p:cNvPr id="77" name="Google Shape;77;g16a788bcd69_0_5"/>
          <p:cNvSpPr txBox="1"/>
          <p:nvPr/>
        </p:nvSpPr>
        <p:spPr>
          <a:xfrm>
            <a:off x="330200" y="1701800"/>
            <a:ext cx="8305800" cy="40329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rgbClr val="E21C23"/>
              </a:buClr>
              <a:buSzPts val="2800"/>
              <a:buChar char="➢"/>
            </a:pPr>
            <a:r>
              <a:rPr lang="en-US" sz="2600">
                <a:solidFill>
                  <a:srgbClr val="E21C23"/>
                </a:solidFill>
                <a:highlight>
                  <a:srgbClr val="FFFFFF"/>
                </a:highlight>
              </a:rPr>
              <a:t>A* was initially designed as a graph traversal problem, to help build a robot that can find its own course. It still remains a widely popular algorithm for graph traversal.</a:t>
            </a:r>
            <a:endParaRPr sz="2600">
              <a:solidFill>
                <a:srgbClr val="E21C23"/>
              </a:solidFill>
              <a:highlight>
                <a:srgbClr val="FFFFFF"/>
              </a:highlight>
            </a:endParaRPr>
          </a:p>
          <a:p>
            <a:pPr indent="-482600" lvl="0" marL="457200" rtl="0" algn="l">
              <a:spcBef>
                <a:spcPts val="0"/>
              </a:spcBef>
              <a:spcAft>
                <a:spcPts val="0"/>
              </a:spcAft>
              <a:buClr>
                <a:srgbClr val="E21C23"/>
              </a:buClr>
              <a:buSzPts val="4000"/>
              <a:buChar char="➢"/>
            </a:pPr>
            <a:r>
              <a:rPr lang="en-US" sz="2600">
                <a:solidFill>
                  <a:srgbClr val="E21C23"/>
                </a:solidFill>
                <a:highlight>
                  <a:srgbClr val="FFFFFF"/>
                </a:highlight>
              </a:rPr>
              <a:t>It searches for shorter paths first, thus making it an optimal and complete algorithm. An optimal algorithm will find the least cost outcome for a problem, while a complete algorithm finds all the possible outcomes of a problem.</a:t>
            </a:r>
            <a:endParaRPr sz="4000">
              <a:solidFill>
                <a:srgbClr val="E21C2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7ad7c52e3ca98343_1"/>
          <p:cNvSpPr txBox="1"/>
          <p:nvPr>
            <p:ph type="title"/>
          </p:nvPr>
        </p:nvSpPr>
        <p:spPr>
          <a:xfrm>
            <a:off x="2502916" y="655396"/>
            <a:ext cx="41382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83" name="Google Shape;83;g7ad7c52e3ca98343_1"/>
          <p:cNvSpPr txBox="1"/>
          <p:nvPr/>
        </p:nvSpPr>
        <p:spPr>
          <a:xfrm>
            <a:off x="574100" y="1846600"/>
            <a:ext cx="8254500" cy="529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E21C23"/>
              </a:buClr>
              <a:buSzPts val="2000"/>
              <a:buChar char="➢"/>
            </a:pPr>
            <a:r>
              <a:rPr lang="en-US" sz="2400">
                <a:solidFill>
                  <a:srgbClr val="E21C23"/>
                </a:solidFill>
                <a:highlight>
                  <a:srgbClr val="FFFFFF"/>
                </a:highlight>
              </a:rPr>
              <a:t>It is the sum of two variables values that determines the node it picks at any point in time. </a:t>
            </a:r>
            <a:endParaRPr sz="2400">
              <a:solidFill>
                <a:srgbClr val="E21C23"/>
              </a:solidFill>
              <a:highlight>
                <a:srgbClr val="FFFFFF"/>
              </a:highlight>
            </a:endParaRPr>
          </a:p>
          <a:p>
            <a:pPr indent="-381000" lvl="0" marL="457200" rtl="0" algn="l">
              <a:spcBef>
                <a:spcPts val="0"/>
              </a:spcBef>
              <a:spcAft>
                <a:spcPts val="0"/>
              </a:spcAft>
              <a:buClr>
                <a:srgbClr val="E21C23"/>
              </a:buClr>
              <a:buSzPts val="2400"/>
              <a:buChar char="➢"/>
            </a:pPr>
            <a:r>
              <a:rPr lang="en-US" sz="2400">
                <a:solidFill>
                  <a:srgbClr val="E21C23"/>
                </a:solidFill>
                <a:highlight>
                  <a:srgbClr val="FFFFFF"/>
                </a:highlight>
              </a:rPr>
              <a:t>At each step, it picks the node with the smallest value of ‘f’ (the sum of ‘g’ and ‘h’) and processes that node/cell. ‘g’ and ‘h’ is defined as simply as possible below:</a:t>
            </a:r>
            <a:endParaRPr sz="2400">
              <a:solidFill>
                <a:srgbClr val="E21C23"/>
              </a:solidFill>
              <a:highlight>
                <a:srgbClr val="FFFFFF"/>
              </a:highlight>
            </a:endParaRPr>
          </a:p>
          <a:p>
            <a:pPr indent="-387350" lvl="0" marL="457200" rtl="0" algn="l">
              <a:lnSpc>
                <a:spcPct val="115000"/>
              </a:lnSpc>
              <a:spcBef>
                <a:spcPts val="0"/>
              </a:spcBef>
              <a:spcAft>
                <a:spcPts val="0"/>
              </a:spcAft>
              <a:buClr>
                <a:srgbClr val="E21C23"/>
              </a:buClr>
              <a:buSzPts val="2500"/>
              <a:buChar char="➢"/>
            </a:pPr>
            <a:r>
              <a:rPr lang="en-US" sz="2500">
                <a:solidFill>
                  <a:srgbClr val="E21C23"/>
                </a:solidFill>
                <a:highlight>
                  <a:srgbClr val="FFFFFF"/>
                </a:highlight>
              </a:rPr>
              <a:t>‘</a:t>
            </a:r>
            <a:r>
              <a:rPr lang="en-US" sz="2400">
                <a:solidFill>
                  <a:srgbClr val="E21C23"/>
                </a:solidFill>
                <a:highlight>
                  <a:srgbClr val="FFFFFF"/>
                </a:highlight>
              </a:rPr>
              <a:t>g’ is the distance it takes to get to a certain square on the grid from the starting point, following the path we generated to get there. </a:t>
            </a:r>
            <a:endParaRPr sz="2400">
              <a:solidFill>
                <a:srgbClr val="E21C23"/>
              </a:solidFill>
              <a:highlight>
                <a:srgbClr val="FFFFFF"/>
              </a:highlight>
            </a:endParaRPr>
          </a:p>
          <a:p>
            <a:pPr indent="-381000" lvl="0" marL="457200" rtl="0" algn="l">
              <a:lnSpc>
                <a:spcPct val="115000"/>
              </a:lnSpc>
              <a:spcBef>
                <a:spcPts val="0"/>
              </a:spcBef>
              <a:spcAft>
                <a:spcPts val="0"/>
              </a:spcAft>
              <a:buClr>
                <a:srgbClr val="E21C23"/>
              </a:buClr>
              <a:buSzPts val="2400"/>
              <a:buChar char="➢"/>
            </a:pPr>
            <a:r>
              <a:rPr lang="en-US" sz="2400">
                <a:solidFill>
                  <a:srgbClr val="E21C23"/>
                </a:solidFill>
                <a:highlight>
                  <a:srgbClr val="FFFFFF"/>
                </a:highlight>
              </a:rPr>
              <a:t>‘h’ is the heuristic, which is the estimation of the distance it takes to get to the finish line from that square on the grid.</a:t>
            </a:r>
            <a:endParaRPr sz="2400">
              <a:solidFill>
                <a:srgbClr val="E21C23"/>
              </a:solidFill>
              <a:highlight>
                <a:srgbClr val="FFFFFF"/>
              </a:highlight>
            </a:endParaRPr>
          </a:p>
          <a:p>
            <a:pPr indent="0" lvl="0" marL="457200" rtl="0" algn="l">
              <a:spcBef>
                <a:spcPts val="2300"/>
              </a:spcBef>
              <a:spcAft>
                <a:spcPts val="0"/>
              </a:spcAft>
              <a:buNone/>
            </a:pPr>
            <a:r>
              <a:t/>
            </a:r>
            <a:endParaRPr sz="2600">
              <a:solidFill>
                <a:srgbClr val="E21C2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7ad7c52e3ca98343_17"/>
          <p:cNvSpPr txBox="1"/>
          <p:nvPr>
            <p:ph type="title"/>
          </p:nvPr>
        </p:nvSpPr>
        <p:spPr>
          <a:xfrm>
            <a:off x="308366" y="655396"/>
            <a:ext cx="4138200" cy="523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400"/>
              <a:t>2</a:t>
            </a:r>
            <a:r>
              <a:rPr lang="en-US" sz="3400"/>
              <a:t>.Genetic algorithm</a:t>
            </a:r>
            <a:endParaRPr sz="3400"/>
          </a:p>
        </p:txBody>
      </p:sp>
      <p:sp>
        <p:nvSpPr>
          <p:cNvPr id="89" name="Google Shape;89;g7ad7c52e3ca98343_17"/>
          <p:cNvSpPr txBox="1"/>
          <p:nvPr/>
        </p:nvSpPr>
        <p:spPr>
          <a:xfrm>
            <a:off x="324725" y="1622175"/>
            <a:ext cx="8478900" cy="50178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rgbClr val="E21C23"/>
              </a:buClr>
              <a:buSzPts val="2800"/>
              <a:buChar char="➢"/>
            </a:pPr>
            <a:r>
              <a:rPr lang="en-US" sz="2600">
                <a:solidFill>
                  <a:srgbClr val="E21C23"/>
                </a:solidFill>
                <a:highlight>
                  <a:srgbClr val="FFFFFF"/>
                </a:highlight>
              </a:rPr>
              <a:t>A genetic algorithm is an adaptive heuristic search algorithm inspired by "Darwin's theory of evolution in Nature.</a:t>
            </a:r>
            <a:endParaRPr sz="2600">
              <a:solidFill>
                <a:srgbClr val="E21C23"/>
              </a:solidFill>
              <a:highlight>
                <a:srgbClr val="FFFFFF"/>
              </a:highlight>
            </a:endParaRPr>
          </a:p>
          <a:p>
            <a:pPr indent="-393700" lvl="0" marL="457200" rtl="0" algn="l">
              <a:spcBef>
                <a:spcPts val="0"/>
              </a:spcBef>
              <a:spcAft>
                <a:spcPts val="0"/>
              </a:spcAft>
              <a:buClr>
                <a:srgbClr val="E21C23"/>
              </a:buClr>
              <a:buSzPts val="2600"/>
              <a:buChar char="➢"/>
            </a:pPr>
            <a:r>
              <a:rPr lang="en-US" sz="2600">
                <a:solidFill>
                  <a:srgbClr val="E21C23"/>
                </a:solidFill>
                <a:highlight>
                  <a:srgbClr val="FFFFFF"/>
                </a:highlight>
              </a:rPr>
              <a:t>Basic Terminology:</a:t>
            </a:r>
            <a:endParaRPr sz="2600">
              <a:solidFill>
                <a:srgbClr val="E21C23"/>
              </a:solidFill>
              <a:highlight>
                <a:srgbClr val="FFFFFF"/>
              </a:highlight>
            </a:endParaRPr>
          </a:p>
          <a:p>
            <a:pPr indent="-393700" lvl="1" marL="914400" rtl="0" algn="l">
              <a:spcBef>
                <a:spcPts val="0"/>
              </a:spcBef>
              <a:spcAft>
                <a:spcPts val="0"/>
              </a:spcAft>
              <a:buClr>
                <a:srgbClr val="E21C23"/>
              </a:buClr>
              <a:buSzPts val="2600"/>
              <a:buChar char="○"/>
            </a:pPr>
            <a:r>
              <a:rPr lang="en-US" sz="2600">
                <a:solidFill>
                  <a:srgbClr val="E21C23"/>
                </a:solidFill>
                <a:highlight>
                  <a:srgbClr val="FFFFFF"/>
                </a:highlight>
              </a:rPr>
              <a:t>Population</a:t>
            </a:r>
            <a:endParaRPr sz="2600">
              <a:solidFill>
                <a:srgbClr val="E21C23"/>
              </a:solidFill>
              <a:highlight>
                <a:srgbClr val="FFFFFF"/>
              </a:highlight>
            </a:endParaRPr>
          </a:p>
          <a:p>
            <a:pPr indent="-393700" lvl="1" marL="914400" rtl="0" algn="l">
              <a:spcBef>
                <a:spcPts val="0"/>
              </a:spcBef>
              <a:spcAft>
                <a:spcPts val="0"/>
              </a:spcAft>
              <a:buClr>
                <a:srgbClr val="E21C23"/>
              </a:buClr>
              <a:buSzPts val="2600"/>
              <a:buChar char="○"/>
            </a:pPr>
            <a:r>
              <a:rPr lang="en-US" sz="2600">
                <a:solidFill>
                  <a:srgbClr val="E21C23"/>
                </a:solidFill>
                <a:highlight>
                  <a:srgbClr val="FFFFFF"/>
                </a:highlight>
              </a:rPr>
              <a:t>Chromosome</a:t>
            </a:r>
            <a:endParaRPr sz="2600">
              <a:solidFill>
                <a:srgbClr val="E21C23"/>
              </a:solidFill>
              <a:highlight>
                <a:srgbClr val="FFFFFF"/>
              </a:highlight>
            </a:endParaRPr>
          </a:p>
          <a:p>
            <a:pPr indent="-393700" lvl="1" marL="914400" rtl="0" algn="l">
              <a:spcBef>
                <a:spcPts val="0"/>
              </a:spcBef>
              <a:spcAft>
                <a:spcPts val="0"/>
              </a:spcAft>
              <a:buClr>
                <a:srgbClr val="E21C23"/>
              </a:buClr>
              <a:buSzPts val="2600"/>
              <a:buChar char="○"/>
            </a:pPr>
            <a:r>
              <a:rPr lang="en-US" sz="2600">
                <a:solidFill>
                  <a:srgbClr val="E21C23"/>
                </a:solidFill>
                <a:highlight>
                  <a:srgbClr val="FFFFFF"/>
                </a:highlight>
              </a:rPr>
              <a:t>Gene</a:t>
            </a:r>
            <a:endParaRPr sz="2600">
              <a:solidFill>
                <a:srgbClr val="E21C23"/>
              </a:solidFill>
              <a:highlight>
                <a:srgbClr val="FFFFFF"/>
              </a:highlight>
            </a:endParaRPr>
          </a:p>
          <a:p>
            <a:pPr indent="-393700" lvl="1" marL="914400" rtl="0" algn="l">
              <a:spcBef>
                <a:spcPts val="0"/>
              </a:spcBef>
              <a:spcAft>
                <a:spcPts val="0"/>
              </a:spcAft>
              <a:buClr>
                <a:srgbClr val="E21C23"/>
              </a:buClr>
              <a:buSzPts val="2600"/>
              <a:buChar char="○"/>
            </a:pPr>
            <a:r>
              <a:rPr lang="en-US" sz="2600">
                <a:solidFill>
                  <a:srgbClr val="E21C23"/>
                </a:solidFill>
                <a:highlight>
                  <a:srgbClr val="FFFFFF"/>
                </a:highlight>
              </a:rPr>
              <a:t>Allele</a:t>
            </a:r>
            <a:endParaRPr sz="2600">
              <a:solidFill>
                <a:srgbClr val="E21C23"/>
              </a:solidFill>
              <a:highlight>
                <a:srgbClr val="FFFFFF"/>
              </a:highlight>
            </a:endParaRPr>
          </a:p>
          <a:p>
            <a:pPr indent="-393700" lvl="1" marL="914400" rtl="0" algn="l">
              <a:spcBef>
                <a:spcPts val="0"/>
              </a:spcBef>
              <a:spcAft>
                <a:spcPts val="0"/>
              </a:spcAft>
              <a:buClr>
                <a:srgbClr val="E21C23"/>
              </a:buClr>
              <a:buSzPts val="2600"/>
              <a:buChar char="○"/>
            </a:pPr>
            <a:r>
              <a:rPr lang="en-US" sz="2600">
                <a:solidFill>
                  <a:srgbClr val="E21C23"/>
                </a:solidFill>
                <a:highlight>
                  <a:srgbClr val="FFFFFF"/>
                </a:highlight>
              </a:rPr>
              <a:t>Fitness Function</a:t>
            </a:r>
            <a:endParaRPr sz="2600">
              <a:solidFill>
                <a:srgbClr val="E21C23"/>
              </a:solidFill>
              <a:highlight>
                <a:srgbClr val="FFFFFF"/>
              </a:highlight>
            </a:endParaRPr>
          </a:p>
          <a:p>
            <a:pPr indent="-393700" lvl="1" marL="914400" rtl="0" algn="l">
              <a:spcBef>
                <a:spcPts val="0"/>
              </a:spcBef>
              <a:spcAft>
                <a:spcPts val="0"/>
              </a:spcAft>
              <a:buClr>
                <a:srgbClr val="E21C23"/>
              </a:buClr>
              <a:buSzPts val="2600"/>
              <a:buChar char="○"/>
            </a:pPr>
            <a:r>
              <a:rPr lang="en-US" sz="2600">
                <a:solidFill>
                  <a:srgbClr val="E21C23"/>
                </a:solidFill>
                <a:highlight>
                  <a:srgbClr val="FFFFFF"/>
                </a:highlight>
              </a:rPr>
              <a:t>Genetic operators</a:t>
            </a:r>
            <a:endParaRPr sz="2600">
              <a:solidFill>
                <a:srgbClr val="E21C23"/>
              </a:solidFill>
              <a:highlight>
                <a:srgbClr val="FFFFFF"/>
              </a:highlight>
            </a:endParaRPr>
          </a:p>
          <a:p>
            <a:pPr indent="-393700" lvl="1" marL="914400" rtl="0" algn="l">
              <a:spcBef>
                <a:spcPts val="0"/>
              </a:spcBef>
              <a:spcAft>
                <a:spcPts val="0"/>
              </a:spcAft>
              <a:buClr>
                <a:srgbClr val="E21C23"/>
              </a:buClr>
              <a:buSzPts val="2600"/>
              <a:buChar char="○"/>
            </a:pPr>
            <a:r>
              <a:rPr lang="en-US" sz="2600">
                <a:solidFill>
                  <a:srgbClr val="E21C23"/>
                </a:solidFill>
                <a:highlight>
                  <a:srgbClr val="FFFFFF"/>
                </a:highlight>
              </a:rPr>
              <a:t>Selection</a:t>
            </a:r>
            <a:endParaRPr sz="2600">
              <a:solidFill>
                <a:srgbClr val="E21C23"/>
              </a:solidFill>
              <a:highlight>
                <a:srgbClr val="FFFFFF"/>
              </a:highlight>
            </a:endParaRPr>
          </a:p>
          <a:p>
            <a:pPr indent="0" lvl="0" marL="457200" rtl="0" algn="l">
              <a:spcBef>
                <a:spcPts val="0"/>
              </a:spcBef>
              <a:spcAft>
                <a:spcPts val="0"/>
              </a:spcAft>
              <a:buNone/>
            </a:pPr>
            <a:r>
              <a:rPr lang="en-US" sz="2600">
                <a:solidFill>
                  <a:srgbClr val="E21C23"/>
                </a:solidFill>
                <a:highlight>
                  <a:srgbClr val="FFFFFF"/>
                </a:highlight>
              </a:rPr>
              <a:t>	</a:t>
            </a:r>
            <a:endParaRPr sz="2600">
              <a:solidFill>
                <a:srgbClr val="E21C2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7ad7c52e3ca98343_23"/>
          <p:cNvSpPr txBox="1"/>
          <p:nvPr>
            <p:ph type="title"/>
          </p:nvPr>
        </p:nvSpPr>
        <p:spPr>
          <a:xfrm>
            <a:off x="2502916" y="655396"/>
            <a:ext cx="41382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95" name="Google Shape;95;g7ad7c52e3ca98343_23"/>
          <p:cNvSpPr txBox="1"/>
          <p:nvPr/>
        </p:nvSpPr>
        <p:spPr>
          <a:xfrm>
            <a:off x="648925" y="1846600"/>
            <a:ext cx="75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6" name="Google Shape;96;g7ad7c52e3ca98343_23"/>
          <p:cNvPicPr preferRelativeResize="0"/>
          <p:nvPr/>
        </p:nvPicPr>
        <p:blipFill>
          <a:blip r:embed="rId3">
            <a:alphaModFix/>
          </a:blip>
          <a:stretch>
            <a:fillRect/>
          </a:stretch>
        </p:blipFill>
        <p:spPr>
          <a:xfrm>
            <a:off x="1101300" y="1725875"/>
            <a:ext cx="6941405" cy="430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6a788bd100_0_0"/>
          <p:cNvSpPr txBox="1"/>
          <p:nvPr>
            <p:ph type="title"/>
          </p:nvPr>
        </p:nvSpPr>
        <p:spPr>
          <a:xfrm>
            <a:off x="107516" y="551421"/>
            <a:ext cx="4138200" cy="661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4300"/>
              <a:t>3.D</a:t>
            </a:r>
            <a:r>
              <a:rPr lang="en-US" sz="3300"/>
              <a:t>ijkstra’s Algorithm</a:t>
            </a:r>
            <a:endParaRPr sz="3300"/>
          </a:p>
        </p:txBody>
      </p:sp>
      <p:sp>
        <p:nvSpPr>
          <p:cNvPr id="102" name="Google Shape;102;g16a788bd100_0_0"/>
          <p:cNvSpPr txBox="1"/>
          <p:nvPr>
            <p:ph idx="1" type="body"/>
          </p:nvPr>
        </p:nvSpPr>
        <p:spPr>
          <a:xfrm>
            <a:off x="333750" y="2155850"/>
            <a:ext cx="8476500" cy="2216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solidFill>
                  <a:srgbClr val="FF0000"/>
                </a:solidFill>
              </a:rPr>
              <a:t>This is an algorithm for finding the optimum path. Because this algorithm searches for the minimum-cost path among all paths in order, beginning from the starting point, the search region expands concentrically. This method thus has the disadvantages of poor search efficiency and a long search time when the distance to the destination is large. </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2022-10-09T06:17:45Z</dcterms:created>
  <dc:creator>geetha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2022-09-21T00:00:00Z</vt:filetime>
  </property>
  <property fmtid="{D5CDD505-2E9C-101B-9397-08002B2CF9AE}" pid="3" name="Creator">
    <vt:lpwstr>Microsoft® PowerPoint® 2016</vt:lpwstr>
  </property>
  <property fmtid="{D5CDD505-2E9C-101B-9397-08002B2CF9AE}" pid="4" name="LastSaved">
    <vt:filetime>2022-10-09T00:00:00Z</vt:filetime>
  </property>
</Properties>
</file>